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4"/>
  </p:handoutMasterIdLst>
  <p:sldIdLst>
    <p:sldId id="409" r:id="rId3"/>
    <p:sldId id="1556" r:id="rId5"/>
    <p:sldId id="1557" r:id="rId6"/>
    <p:sldId id="1566" r:id="rId7"/>
    <p:sldId id="1662" r:id="rId8"/>
    <p:sldId id="1663" r:id="rId9"/>
    <p:sldId id="1664" r:id="rId10"/>
    <p:sldId id="1661" r:id="rId11"/>
    <p:sldId id="1666" r:id="rId12"/>
    <p:sldId id="1667" r:id="rId13"/>
    <p:sldId id="1752" r:id="rId14"/>
    <p:sldId id="1763" r:id="rId15"/>
    <p:sldId id="1764" r:id="rId16"/>
    <p:sldId id="1724" r:id="rId17"/>
    <p:sldId id="1689" r:id="rId18"/>
    <p:sldId id="1691" r:id="rId19"/>
    <p:sldId id="1692" r:id="rId20"/>
    <p:sldId id="1694" r:id="rId21"/>
    <p:sldId id="1728" r:id="rId22"/>
    <p:sldId id="1695" r:id="rId23"/>
    <p:sldId id="1729" r:id="rId24"/>
    <p:sldId id="1696" r:id="rId25"/>
    <p:sldId id="1697" r:id="rId26"/>
    <p:sldId id="1698" r:id="rId27"/>
    <p:sldId id="1699" r:id="rId28"/>
    <p:sldId id="1700" r:id="rId29"/>
    <p:sldId id="1701" r:id="rId30"/>
    <p:sldId id="1702" r:id="rId31"/>
    <p:sldId id="1703" r:id="rId32"/>
    <p:sldId id="1704" r:id="rId33"/>
    <p:sldId id="1705" r:id="rId34"/>
    <p:sldId id="1706" r:id="rId35"/>
    <p:sldId id="1707" r:id="rId36"/>
    <p:sldId id="1708" r:id="rId37"/>
    <p:sldId id="1709" r:id="rId38"/>
    <p:sldId id="1710" r:id="rId39"/>
    <p:sldId id="1711" r:id="rId40"/>
    <p:sldId id="1712" r:id="rId41"/>
    <p:sldId id="1713" r:id="rId42"/>
    <p:sldId id="1714" r:id="rId43"/>
    <p:sldId id="1715" r:id="rId44"/>
    <p:sldId id="1716" r:id="rId45"/>
    <p:sldId id="1732" r:id="rId46"/>
    <p:sldId id="1733" r:id="rId47"/>
    <p:sldId id="1735" r:id="rId48"/>
    <p:sldId id="1730" r:id="rId49"/>
    <p:sldId id="1731" r:id="rId50"/>
    <p:sldId id="1678" r:id="rId51"/>
    <p:sldId id="1559" r:id="rId52"/>
    <p:sldId id="1634" r:id="rId53"/>
    <p:sldId id="1671" r:id="rId54"/>
    <p:sldId id="1660" r:id="rId55"/>
    <p:sldId id="1656" r:id="rId56"/>
    <p:sldId id="1572" r:id="rId57"/>
    <p:sldId id="1753" r:id="rId58"/>
    <p:sldId id="1754" r:id="rId59"/>
    <p:sldId id="1762" r:id="rId60"/>
    <p:sldId id="1755" r:id="rId61"/>
    <p:sldId id="1756" r:id="rId62"/>
    <p:sldId id="1757" r:id="rId63"/>
    <p:sldId id="1758" r:id="rId64"/>
    <p:sldId id="1759" r:id="rId65"/>
    <p:sldId id="1761" r:id="rId66"/>
    <p:sldId id="1578" r:id="rId67"/>
    <p:sldId id="1581" r:id="rId68"/>
    <p:sldId id="1580" r:id="rId69"/>
    <p:sldId id="1594" r:id="rId70"/>
    <p:sldId id="1582" r:id="rId71"/>
    <p:sldId id="1583" r:id="rId72"/>
    <p:sldId id="1585" r:id="rId73"/>
    <p:sldId id="1579" r:id="rId74"/>
    <p:sldId id="1586" r:id="rId75"/>
    <p:sldId id="1587" r:id="rId76"/>
    <p:sldId id="1558" r:id="rId77"/>
    <p:sldId id="1655" r:id="rId78"/>
    <p:sldId id="1654" r:id="rId79"/>
    <p:sldId id="1518" r:id="rId80"/>
    <p:sldId id="1830" r:id="rId81"/>
    <p:sldId id="1831" r:id="rId82"/>
    <p:sldId id="292" r:id="rId83"/>
  </p:sldIdLst>
  <p:sldSz cx="9144000" cy="6858000" type="screen4x3"/>
  <p:notesSz cx="6797675" cy="9874250"/>
  <p:defaultTex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AB131B"/>
    <a:srgbClr val="003300"/>
    <a:srgbClr val="663300"/>
    <a:srgbClr val="000099"/>
    <a:srgbClr val="009900"/>
    <a:srgbClr val="C0C0C0"/>
    <a:srgbClr val="AB1343"/>
    <a:srgbClr val="3399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7532" autoAdjust="0"/>
  </p:normalViewPr>
  <p:slideViewPr>
    <p:cSldViewPr>
      <p:cViewPr>
        <p:scale>
          <a:sx n="66" d="100"/>
          <a:sy n="66" d="100"/>
        </p:scale>
        <p:origin x="-1208"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539A6A5-D175-485C-9E16-E67060394DED}" type="doc">
      <dgm:prSet loTypeId="urn:microsoft.com/office/officeart/2005/8/layout/venn1" loCatId="relationship" qsTypeId="urn:microsoft.com/office/officeart/2005/8/quickstyle/simple1" qsCatId="simple" csTypeId="urn:microsoft.com/office/officeart/2005/8/colors/accent2_2" csCatId="accent2" phldr="1"/>
      <dgm:spPr/>
    </dgm:pt>
    <dgm:pt modelId="{9C90BFC9-4E9B-4DBB-83DA-36E79A13BB89}">
      <dgm:prSet phldrT="[文本]" custT="1"/>
      <dgm:spPr>
        <a:solidFill>
          <a:srgbClr val="FFC000">
            <a:alpha val="50000"/>
          </a:srgbClr>
        </a:solidFill>
      </dgm:spPr>
      <dgm:t>
        <a:bodyPr/>
        <a:lstStyle/>
        <a:p>
          <a:r>
            <a:rPr lang="zh-CN" altLang="en-US" sz="2800" dirty="0" smtClean="0">
              <a:latin typeface="黑体" pitchFamily="49" charset="-122"/>
              <a:ea typeface="黑体" pitchFamily="49" charset="-122"/>
            </a:rPr>
            <a:t>必备</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298201FF-C0BB-443C-8E88-6FCF858CBA9D}" cxnId="{00609763-C452-45FE-8864-8C7825832B1B}" type="parTrans">
      <dgm:prSet/>
      <dgm:spPr/>
      <dgm:t>
        <a:bodyPr/>
        <a:lstStyle/>
        <a:p>
          <a:endParaRPr lang="zh-CN" altLang="en-US"/>
        </a:p>
      </dgm:t>
    </dgm:pt>
    <dgm:pt modelId="{28AC4317-5138-4884-8973-7449161F406F}" cxnId="{00609763-C452-45FE-8864-8C7825832B1B}" type="sibTrans">
      <dgm:prSet/>
      <dgm:spPr/>
      <dgm:t>
        <a:bodyPr/>
        <a:lstStyle/>
        <a:p>
          <a:endParaRPr lang="zh-CN" altLang="en-US"/>
        </a:p>
      </dgm:t>
    </dgm:pt>
    <dgm:pt modelId="{8C872AAF-5E65-4D18-9E82-C0D0D8CC8DE8}">
      <dgm:prSet phldrT="[文本]" custT="1"/>
      <dgm:spPr>
        <a:solidFill>
          <a:schemeClr val="accent6">
            <a:lumMod val="60000"/>
            <a:lumOff val="40000"/>
            <a:alpha val="50000"/>
          </a:schemeClr>
        </a:solidFill>
      </dgm:spPr>
      <dgm:t>
        <a:bodyPr/>
        <a:lstStyle/>
        <a:p>
          <a:r>
            <a:rPr lang="zh-CN" altLang="en-US" sz="2800" dirty="0" smtClean="0">
              <a:latin typeface="黑体" pitchFamily="49" charset="-122"/>
              <a:ea typeface="黑体" pitchFamily="49" charset="-122"/>
            </a:rPr>
            <a:t>可选</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59BD52A2-D8BA-4CDE-84B3-8F6F878FE164}" cxnId="{57FEF564-CDF5-4FEF-8AE5-6F87DA2B6693}" type="parTrans">
      <dgm:prSet/>
      <dgm:spPr/>
      <dgm:t>
        <a:bodyPr/>
        <a:lstStyle/>
        <a:p>
          <a:endParaRPr lang="zh-CN" altLang="en-US"/>
        </a:p>
      </dgm:t>
    </dgm:pt>
    <dgm:pt modelId="{622826D2-097D-43F4-B7E9-85BAD6CF681A}" cxnId="{57FEF564-CDF5-4FEF-8AE5-6F87DA2B6693}" type="sibTrans">
      <dgm:prSet/>
      <dgm:spPr/>
      <dgm:t>
        <a:bodyPr/>
        <a:lstStyle/>
        <a:p>
          <a:endParaRPr lang="zh-CN" altLang="en-US"/>
        </a:p>
      </dgm:t>
    </dgm:pt>
    <dgm:pt modelId="{0E640504-176B-4E29-B855-FAF50FF51736}">
      <dgm:prSet phldrT="[文本]" custT="1"/>
      <dgm:spPr>
        <a:solidFill>
          <a:srgbClr val="92D050">
            <a:alpha val="50000"/>
          </a:srgbClr>
        </a:solidFill>
      </dgm:spPr>
      <dgm:t>
        <a:bodyPr/>
        <a:lstStyle/>
        <a:p>
          <a:r>
            <a:rPr lang="zh-CN" altLang="en-US" sz="2800" dirty="0" smtClean="0">
              <a:latin typeface="黑体" pitchFamily="49" charset="-122"/>
              <a:ea typeface="黑体" pitchFamily="49" charset="-122"/>
            </a:rPr>
            <a:t>领域</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3F5EA55C-2573-4241-9036-3CCAF4397F20}" cxnId="{258C0602-94F0-4B21-A0B7-078469ED50B2}" type="parTrans">
      <dgm:prSet/>
      <dgm:spPr/>
      <dgm:t>
        <a:bodyPr/>
        <a:lstStyle/>
        <a:p>
          <a:endParaRPr lang="zh-CN" altLang="en-US"/>
        </a:p>
      </dgm:t>
    </dgm:pt>
    <dgm:pt modelId="{EC498CC0-B436-481B-959B-A984A98E1F32}" cxnId="{258C0602-94F0-4B21-A0B7-078469ED50B2}" type="sibTrans">
      <dgm:prSet/>
      <dgm:spPr/>
      <dgm:t>
        <a:bodyPr/>
        <a:lstStyle/>
        <a:p>
          <a:endParaRPr lang="zh-CN" altLang="en-US"/>
        </a:p>
      </dgm:t>
    </dgm:pt>
    <dgm:pt modelId="{A061E4B9-FFC5-40EC-99FC-4E4F41A3D2F2}" type="pres">
      <dgm:prSet presAssocID="{5539A6A5-D175-485C-9E16-E67060394DED}" presName="compositeShape" presStyleCnt="0">
        <dgm:presLayoutVars>
          <dgm:chMax val="7"/>
          <dgm:dir/>
          <dgm:resizeHandles val="exact"/>
        </dgm:presLayoutVars>
      </dgm:prSet>
      <dgm:spPr/>
    </dgm:pt>
    <dgm:pt modelId="{B9D8E193-7233-4BA7-94C1-EB9DC0C7DFE1}" type="pres">
      <dgm:prSet presAssocID="{9C90BFC9-4E9B-4DBB-83DA-36E79A13BB89}" presName="circ1" presStyleLbl="vennNode1" presStyleIdx="0" presStyleCnt="3"/>
      <dgm:spPr/>
      <dgm:t>
        <a:bodyPr/>
        <a:lstStyle/>
        <a:p>
          <a:endParaRPr lang="zh-CN" altLang="en-US"/>
        </a:p>
      </dgm:t>
    </dgm:pt>
    <dgm:pt modelId="{AC2BD2FC-0934-4C59-ACD7-E0FEA24312C5}" type="pres">
      <dgm:prSet presAssocID="{9C90BFC9-4E9B-4DBB-83DA-36E79A13BB89}" presName="circ1Tx" presStyleLbl="revTx" presStyleIdx="0" presStyleCnt="0">
        <dgm:presLayoutVars>
          <dgm:chMax val="0"/>
          <dgm:chPref val="0"/>
          <dgm:bulletEnabled val="1"/>
        </dgm:presLayoutVars>
      </dgm:prSet>
      <dgm:spPr/>
      <dgm:t>
        <a:bodyPr/>
        <a:lstStyle/>
        <a:p>
          <a:endParaRPr lang="zh-CN" altLang="en-US"/>
        </a:p>
      </dgm:t>
    </dgm:pt>
    <dgm:pt modelId="{39108C3E-3EA8-4217-AB6E-A01C18F8A102}" type="pres">
      <dgm:prSet presAssocID="{8C872AAF-5E65-4D18-9E82-C0D0D8CC8DE8}" presName="circ2" presStyleLbl="vennNode1" presStyleIdx="1" presStyleCnt="3"/>
      <dgm:spPr/>
      <dgm:t>
        <a:bodyPr/>
        <a:lstStyle/>
        <a:p>
          <a:endParaRPr lang="zh-CN" altLang="en-US"/>
        </a:p>
      </dgm:t>
    </dgm:pt>
    <dgm:pt modelId="{7C60082F-F6DD-45AC-B7F6-B4077EB13DCD}" type="pres">
      <dgm:prSet presAssocID="{8C872AAF-5E65-4D18-9E82-C0D0D8CC8DE8}" presName="circ2Tx" presStyleLbl="revTx" presStyleIdx="0" presStyleCnt="0">
        <dgm:presLayoutVars>
          <dgm:chMax val="0"/>
          <dgm:chPref val="0"/>
          <dgm:bulletEnabled val="1"/>
        </dgm:presLayoutVars>
      </dgm:prSet>
      <dgm:spPr/>
      <dgm:t>
        <a:bodyPr/>
        <a:lstStyle/>
        <a:p>
          <a:endParaRPr lang="zh-CN" altLang="en-US"/>
        </a:p>
      </dgm:t>
    </dgm:pt>
    <dgm:pt modelId="{FD448A5E-F916-46D5-9E0A-C050E284400C}" type="pres">
      <dgm:prSet presAssocID="{0E640504-176B-4E29-B855-FAF50FF51736}" presName="circ3" presStyleLbl="vennNode1" presStyleIdx="2" presStyleCnt="3"/>
      <dgm:spPr/>
      <dgm:t>
        <a:bodyPr/>
        <a:lstStyle/>
        <a:p>
          <a:endParaRPr lang="zh-CN" altLang="en-US"/>
        </a:p>
      </dgm:t>
    </dgm:pt>
    <dgm:pt modelId="{7B6D9412-6E74-4ED9-9B06-252482D6FB9B}" type="pres">
      <dgm:prSet presAssocID="{0E640504-176B-4E29-B855-FAF50FF51736}" presName="circ3Tx" presStyleLbl="revTx" presStyleIdx="0" presStyleCnt="0">
        <dgm:presLayoutVars>
          <dgm:chMax val="0"/>
          <dgm:chPref val="0"/>
          <dgm:bulletEnabled val="1"/>
        </dgm:presLayoutVars>
      </dgm:prSet>
      <dgm:spPr/>
      <dgm:t>
        <a:bodyPr/>
        <a:lstStyle/>
        <a:p>
          <a:endParaRPr lang="zh-CN" altLang="en-US"/>
        </a:p>
      </dgm:t>
    </dgm:pt>
  </dgm:ptLst>
  <dgm:cxnLst>
    <dgm:cxn modelId="{258C0602-94F0-4B21-A0B7-078469ED50B2}" srcId="{5539A6A5-D175-485C-9E16-E67060394DED}" destId="{0E640504-176B-4E29-B855-FAF50FF51736}" srcOrd="2" destOrd="0" parTransId="{3F5EA55C-2573-4241-9036-3CCAF4397F20}" sibTransId="{EC498CC0-B436-481B-959B-A984A98E1F32}"/>
    <dgm:cxn modelId="{A0613E93-46C2-4399-9360-CAA99E7B04B0}" type="presOf" srcId="{8C872AAF-5E65-4D18-9E82-C0D0D8CC8DE8}" destId="{7C60082F-F6DD-45AC-B7F6-B4077EB13DCD}" srcOrd="1" destOrd="0" presId="urn:microsoft.com/office/officeart/2005/8/layout/venn1"/>
    <dgm:cxn modelId="{06839DDB-71B6-4462-A626-E1000B3B41A7}" type="presOf" srcId="{0E640504-176B-4E29-B855-FAF50FF51736}" destId="{FD448A5E-F916-46D5-9E0A-C050E284400C}" srcOrd="0" destOrd="0" presId="urn:microsoft.com/office/officeart/2005/8/layout/venn1"/>
    <dgm:cxn modelId="{760EC14E-CC29-4322-9A64-CC5B7DDA87D2}" type="presOf" srcId="{0E640504-176B-4E29-B855-FAF50FF51736}" destId="{7B6D9412-6E74-4ED9-9B06-252482D6FB9B}" srcOrd="1" destOrd="0" presId="urn:microsoft.com/office/officeart/2005/8/layout/venn1"/>
    <dgm:cxn modelId="{00609763-C452-45FE-8864-8C7825832B1B}" srcId="{5539A6A5-D175-485C-9E16-E67060394DED}" destId="{9C90BFC9-4E9B-4DBB-83DA-36E79A13BB89}" srcOrd="0" destOrd="0" parTransId="{298201FF-C0BB-443C-8E88-6FCF858CBA9D}" sibTransId="{28AC4317-5138-4884-8973-7449161F406F}"/>
    <dgm:cxn modelId="{CE51A245-1F42-41E0-9DD0-C7086104822B}" type="presOf" srcId="{9C90BFC9-4E9B-4DBB-83DA-36E79A13BB89}" destId="{B9D8E193-7233-4BA7-94C1-EB9DC0C7DFE1}" srcOrd="0" destOrd="0" presId="urn:microsoft.com/office/officeart/2005/8/layout/venn1"/>
    <dgm:cxn modelId="{225C7E37-162F-4B9F-A821-9FFB66404553}" type="presOf" srcId="{8C872AAF-5E65-4D18-9E82-C0D0D8CC8DE8}" destId="{39108C3E-3EA8-4217-AB6E-A01C18F8A102}" srcOrd="0" destOrd="0" presId="urn:microsoft.com/office/officeart/2005/8/layout/venn1"/>
    <dgm:cxn modelId="{106E296A-E8CC-4F95-8DEB-6F565E9B1709}" type="presOf" srcId="{9C90BFC9-4E9B-4DBB-83DA-36E79A13BB89}" destId="{AC2BD2FC-0934-4C59-ACD7-E0FEA24312C5}" srcOrd="1" destOrd="0" presId="urn:microsoft.com/office/officeart/2005/8/layout/venn1"/>
    <dgm:cxn modelId="{57FEF564-CDF5-4FEF-8AE5-6F87DA2B6693}" srcId="{5539A6A5-D175-485C-9E16-E67060394DED}" destId="{8C872AAF-5E65-4D18-9E82-C0D0D8CC8DE8}" srcOrd="1" destOrd="0" parTransId="{59BD52A2-D8BA-4CDE-84B3-8F6F878FE164}" sibTransId="{622826D2-097D-43F4-B7E9-85BAD6CF681A}"/>
    <dgm:cxn modelId="{885E2AA0-E87A-4456-BA93-4B5F25A5966E}" type="presOf" srcId="{5539A6A5-D175-485C-9E16-E67060394DED}" destId="{A061E4B9-FFC5-40EC-99FC-4E4F41A3D2F2}" srcOrd="0" destOrd="0" presId="urn:microsoft.com/office/officeart/2005/8/layout/venn1"/>
    <dgm:cxn modelId="{7C40DE86-2A88-4CEB-81E8-68517BAF273E}" type="presParOf" srcId="{A061E4B9-FFC5-40EC-99FC-4E4F41A3D2F2}" destId="{B9D8E193-7233-4BA7-94C1-EB9DC0C7DFE1}" srcOrd="0" destOrd="0" presId="urn:microsoft.com/office/officeart/2005/8/layout/venn1"/>
    <dgm:cxn modelId="{EBFB8B36-D12F-4D91-9059-FF9CF6B8D203}" type="presParOf" srcId="{A061E4B9-FFC5-40EC-99FC-4E4F41A3D2F2}" destId="{AC2BD2FC-0934-4C59-ACD7-E0FEA24312C5}" srcOrd="1" destOrd="0" presId="urn:microsoft.com/office/officeart/2005/8/layout/venn1"/>
    <dgm:cxn modelId="{3B6533C7-6644-4A27-A5C2-1E0B25B82AB0}" type="presParOf" srcId="{A061E4B9-FFC5-40EC-99FC-4E4F41A3D2F2}" destId="{39108C3E-3EA8-4217-AB6E-A01C18F8A102}" srcOrd="2" destOrd="0" presId="urn:microsoft.com/office/officeart/2005/8/layout/venn1"/>
    <dgm:cxn modelId="{A171DD79-7812-4841-BFB6-1A60D8D00CE2}" type="presParOf" srcId="{A061E4B9-FFC5-40EC-99FC-4E4F41A3D2F2}" destId="{7C60082F-F6DD-45AC-B7F6-B4077EB13DCD}" srcOrd="3" destOrd="0" presId="urn:microsoft.com/office/officeart/2005/8/layout/venn1"/>
    <dgm:cxn modelId="{CBB3CC93-94FC-460D-9570-3FF9036BAA06}" type="presParOf" srcId="{A061E4B9-FFC5-40EC-99FC-4E4F41A3D2F2}" destId="{FD448A5E-F916-46D5-9E0A-C050E284400C}" srcOrd="4" destOrd="0" presId="urn:microsoft.com/office/officeart/2005/8/layout/venn1"/>
    <dgm:cxn modelId="{9CB110E2-1BCA-400E-99F2-FD045F331A01}" type="presParOf" srcId="{A061E4B9-FFC5-40EC-99FC-4E4F41A3D2F2}" destId="{7B6D9412-6E74-4ED9-9B06-252482D6FB9B}" srcOrd="5"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D90011-92DF-4E1E-83EF-8D09ED44C3BC}"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zh-CN" altLang="en-US"/>
        </a:p>
      </dgm:t>
    </dgm:pt>
    <dgm:pt modelId="{069843CE-49E3-4BEC-8B7F-33907E6D77E8}">
      <dgm:prSet phldrT="[文本]" custT="1"/>
      <dgm:spPr/>
      <dgm:t>
        <a:bodyPr/>
        <a:lstStyle/>
        <a:p>
          <a:r>
            <a:rPr lang="zh-CN" altLang="en-US" sz="2000" dirty="0" smtClean="0">
              <a:solidFill>
                <a:srgbClr val="FF0000"/>
              </a:solidFill>
              <a:latin typeface="Times New Roman" panose="02020503050405090304" pitchFamily="18" charset="0"/>
              <a:ea typeface="黑体" pitchFamily="49" charset="-122"/>
              <a:cs typeface="Times New Roman" panose="02020503050405090304" pitchFamily="18" charset="0"/>
            </a:rPr>
            <a:t>语言阶段</a:t>
          </a:r>
          <a:endParaRPr lang="en-US" altLang="zh-CN" sz="2000" dirty="0" smtClean="0">
            <a:solidFill>
              <a:srgbClr val="FF0000"/>
            </a:solidFill>
            <a:latin typeface="Times New Roman" panose="02020503050405090304" pitchFamily="18" charset="0"/>
            <a:ea typeface="黑体" pitchFamily="49" charset="-122"/>
            <a:cs typeface="Times New Roman" panose="02020503050405090304" pitchFamily="18" charset="0"/>
          </a:endParaRPr>
        </a:p>
        <a:p>
          <a:endParaRPr lang="zh-CN" altLang="en-US" sz="2000" dirty="0">
            <a:latin typeface="Times New Roman" panose="02020503050405090304" pitchFamily="18" charset="0"/>
            <a:ea typeface="黑体" pitchFamily="49" charset="-122"/>
            <a:cs typeface="Times New Roman" panose="02020503050405090304" pitchFamily="18" charset="0"/>
          </a:endParaRPr>
        </a:p>
      </dgm:t>
    </dgm:pt>
    <dgm:pt modelId="{82B040FF-18E3-484C-86B8-89DE1C40E064}" cxnId="{15CCE6A2-655E-44B3-BE65-A8AB52D86555}" type="par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56FC3D7E-3AA5-4DFB-9E0B-B27BAD8888D5}" cxnId="{15CCE6A2-655E-44B3-BE65-A8AB52D86555}" type="sib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AF83BF8E-7BC4-43CF-92A2-A9C05718ABE1}">
      <dgm:prSet phldrT="[文本]" custT="1"/>
      <dgm:spPr/>
      <dgm:t>
        <a:bodyPr/>
        <a:lstStyle/>
        <a:p>
          <a:r>
            <a:rPr lang="en-US" altLang="zh-CN" sz="2000" dirty="0" smtClean="0">
              <a:solidFill>
                <a:srgbClr val="FF0000"/>
              </a:solidFill>
              <a:latin typeface="Times New Roman" panose="02020503050405090304" pitchFamily="18" charset="0"/>
              <a:ea typeface="黑体" pitchFamily="49" charset="-122"/>
              <a:cs typeface="Times New Roman" panose="02020503050405090304" pitchFamily="18" charset="0"/>
            </a:rPr>
            <a:t>I </a:t>
          </a:r>
          <a:r>
            <a:rPr lang="zh-CN" altLang="en-US" sz="2000" dirty="0" smtClean="0">
              <a:solidFill>
                <a:srgbClr val="FF0000"/>
              </a:solidFill>
              <a:latin typeface="Times New Roman" panose="02020503050405090304" pitchFamily="18" charset="0"/>
              <a:ea typeface="黑体" pitchFamily="49" charset="-122"/>
              <a:cs typeface="Times New Roman" panose="02020503050405090304" pitchFamily="18" charset="0"/>
            </a:rPr>
            <a:t>文字阶段</a:t>
          </a:r>
          <a:endParaRPr lang="en-US" altLang="zh-CN" sz="2000" dirty="0" smtClean="0">
            <a:solidFill>
              <a:srgbClr val="FF0000"/>
            </a:solidFill>
            <a:latin typeface="Times New Roman" panose="02020503050405090304" pitchFamily="18" charset="0"/>
            <a:ea typeface="黑体" pitchFamily="49" charset="-122"/>
            <a:cs typeface="Times New Roman" panose="02020503050405090304" pitchFamily="18" charset="0"/>
          </a:endParaRPr>
        </a:p>
        <a:p>
          <a:endParaRPr lang="zh-CN" altLang="en-US" sz="2000" dirty="0">
            <a:solidFill>
              <a:srgbClr val="002060"/>
            </a:solidFill>
            <a:latin typeface="Times New Roman" panose="02020503050405090304" pitchFamily="18" charset="0"/>
            <a:ea typeface="黑体" pitchFamily="49" charset="-122"/>
            <a:cs typeface="Times New Roman" panose="02020503050405090304" pitchFamily="18" charset="0"/>
          </a:endParaRPr>
        </a:p>
      </dgm:t>
    </dgm:pt>
    <dgm:pt modelId="{B7AE8641-418C-416D-8324-BE068FC54C29}" cxnId="{2FDB9C54-97E4-4B8D-9E74-3C987E9E89B4}" type="par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E86924EF-C9E9-4721-A124-28828AF24B6A}" cxnId="{2FDB9C54-97E4-4B8D-9E74-3C987E9E89B4}" type="sib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5BABC1E2-9896-4442-AB14-A8DE492C720D}">
      <dgm:prSet phldrT="[文本]" custT="1"/>
      <dgm:spPr/>
      <dgm:t>
        <a:bodyPr/>
        <a:lstStyle/>
        <a:p>
          <a:r>
            <a:rPr lang="en-US" altLang="zh-CN" sz="2000" dirty="0" smtClean="0">
              <a:solidFill>
                <a:srgbClr val="FF0000"/>
              </a:solidFill>
              <a:latin typeface="Times New Roman" panose="02020503050405090304" pitchFamily="18" charset="0"/>
              <a:ea typeface="黑体" pitchFamily="49" charset="-122"/>
              <a:cs typeface="Times New Roman" panose="02020503050405090304" pitchFamily="18" charset="0"/>
            </a:rPr>
            <a:t>II </a:t>
          </a:r>
          <a:r>
            <a:rPr lang="zh-CN" altLang="en-US" sz="2000" dirty="0" smtClean="0">
              <a:solidFill>
                <a:srgbClr val="FF0000"/>
              </a:solidFill>
              <a:latin typeface="Times New Roman" panose="02020503050405090304" pitchFamily="18" charset="0"/>
              <a:ea typeface="黑体" pitchFamily="49" charset="-122"/>
              <a:cs typeface="Times New Roman" panose="02020503050405090304" pitchFamily="18" charset="0"/>
            </a:rPr>
            <a:t>印刷阶段</a:t>
          </a:r>
          <a:endParaRPr lang="zh-CN" altLang="en-US" sz="2000" dirty="0">
            <a:solidFill>
              <a:srgbClr val="FF0000"/>
            </a:solidFill>
            <a:latin typeface="Times New Roman" panose="02020503050405090304" pitchFamily="18" charset="0"/>
            <a:ea typeface="黑体" pitchFamily="49" charset="-122"/>
            <a:cs typeface="Times New Roman" panose="02020503050405090304" pitchFamily="18" charset="0"/>
          </a:endParaRPr>
        </a:p>
      </dgm:t>
    </dgm:pt>
    <dgm:pt modelId="{5AFF84E9-6C26-4928-94E9-EA4605A116FD}" cxnId="{D9C4FD88-4FC8-4E2A-9ADF-3B624D4C8A6D}" type="par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5D6A7349-0E9E-4276-8C1C-19F61026E725}" cxnId="{D9C4FD88-4FC8-4E2A-9ADF-3B624D4C8A6D}" type="sib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80186C98-A826-4D45-A332-C3ED4F532F51}">
      <dgm:prSet phldrT="[文本]" custT="1"/>
      <dgm:spPr/>
      <dgm:t>
        <a:bodyPr/>
        <a:lstStyle/>
        <a:p>
          <a:r>
            <a:rPr lang="en-US" altLang="zh-CN" sz="2000" b="1" dirty="0" smtClean="0">
              <a:solidFill>
                <a:srgbClr val="FF0000"/>
              </a:solidFill>
              <a:latin typeface="Times New Roman" panose="02020503050405090304" pitchFamily="18" charset="0"/>
              <a:ea typeface="黑体" pitchFamily="49" charset="-122"/>
              <a:cs typeface="Times New Roman" panose="02020503050405090304" pitchFamily="18" charset="0"/>
            </a:rPr>
            <a:t>III </a:t>
          </a:r>
          <a:r>
            <a:rPr lang="zh-CN" altLang="en-US" sz="2000" b="1" dirty="0" smtClean="0">
              <a:solidFill>
                <a:srgbClr val="FF0000"/>
              </a:solidFill>
              <a:latin typeface="Times New Roman" panose="02020503050405090304" pitchFamily="18" charset="0"/>
              <a:ea typeface="黑体" pitchFamily="49" charset="-122"/>
              <a:cs typeface="Times New Roman" panose="02020503050405090304" pitchFamily="18" charset="0"/>
            </a:rPr>
            <a:t>数字阶段</a:t>
          </a:r>
          <a:endParaRPr lang="en-US" altLang="zh-CN" sz="2000" b="1" dirty="0" smtClean="0">
            <a:solidFill>
              <a:srgbClr val="FF0000"/>
            </a:solidFill>
            <a:latin typeface="Times New Roman" panose="02020503050405090304" pitchFamily="18" charset="0"/>
            <a:ea typeface="黑体" pitchFamily="49" charset="-122"/>
            <a:cs typeface="Times New Roman" panose="02020503050405090304" pitchFamily="18" charset="0"/>
          </a:endParaRPr>
        </a:p>
        <a:p>
          <a:endParaRPr lang="zh-CN" altLang="en-US" sz="1800" dirty="0">
            <a:solidFill>
              <a:srgbClr val="FF0000"/>
            </a:solidFill>
            <a:latin typeface="Times New Roman" panose="02020503050405090304" pitchFamily="18" charset="0"/>
            <a:ea typeface="黑体" pitchFamily="49" charset="-122"/>
            <a:cs typeface="Times New Roman" panose="02020503050405090304" pitchFamily="18" charset="0"/>
          </a:endParaRPr>
        </a:p>
      </dgm:t>
    </dgm:pt>
    <dgm:pt modelId="{FFB09AB8-402D-4BF1-8FA4-1641C30003A4}" cxnId="{9D83CED4-AD60-44D3-A3EC-C5BF871324ED}" type="par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C0FA89FE-898A-4BDC-8462-6DB7CBD95032}" cxnId="{9D83CED4-AD60-44D3-A3EC-C5BF871324ED}" type="sibTrans">
      <dgm:prSet/>
      <dgm:spPr/>
      <dgm:t>
        <a:bodyPr/>
        <a:lstStyle/>
        <a:p>
          <a:endParaRPr lang="zh-CN" altLang="en-US" sz="2000">
            <a:latin typeface="Times New Roman" panose="02020503050405090304" pitchFamily="18" charset="0"/>
            <a:cs typeface="Times New Roman" panose="02020503050405090304" pitchFamily="18" charset="0"/>
          </a:endParaRPr>
        </a:p>
      </dgm:t>
    </dgm:pt>
    <dgm:pt modelId="{0CAFCA2D-9CD5-4BB0-AE57-D5265F74C78E}" type="pres">
      <dgm:prSet presAssocID="{FAD90011-92DF-4E1E-83EF-8D09ED44C3BC}" presName="rootnode" presStyleCnt="0">
        <dgm:presLayoutVars>
          <dgm:chMax/>
          <dgm:chPref/>
          <dgm:dir/>
          <dgm:animLvl val="lvl"/>
        </dgm:presLayoutVars>
      </dgm:prSet>
      <dgm:spPr/>
      <dgm:t>
        <a:bodyPr/>
        <a:lstStyle/>
        <a:p>
          <a:endParaRPr lang="zh-CN" altLang="en-US"/>
        </a:p>
      </dgm:t>
    </dgm:pt>
    <dgm:pt modelId="{C6AFF79A-BEB1-41FD-BC07-AE46873860D0}" type="pres">
      <dgm:prSet presAssocID="{069843CE-49E3-4BEC-8B7F-33907E6D77E8}" presName="composite" presStyleCnt="0"/>
      <dgm:spPr/>
    </dgm:pt>
    <dgm:pt modelId="{EA095F35-0CCE-4771-AE55-8D1C4C527EED}" type="pres">
      <dgm:prSet presAssocID="{069843CE-49E3-4BEC-8B7F-33907E6D77E8}" presName="LShape" presStyleLbl="alignNode1" presStyleIdx="0" presStyleCnt="7"/>
      <dgm:spPr/>
    </dgm:pt>
    <dgm:pt modelId="{8A582B2A-3FE0-4062-91FA-020604EA4B2E}" type="pres">
      <dgm:prSet presAssocID="{069843CE-49E3-4BEC-8B7F-33907E6D77E8}" presName="ParentText" presStyleLbl="revTx" presStyleIdx="0" presStyleCnt="4">
        <dgm:presLayoutVars>
          <dgm:chMax val="0"/>
          <dgm:chPref val="0"/>
          <dgm:bulletEnabled val="1"/>
        </dgm:presLayoutVars>
      </dgm:prSet>
      <dgm:spPr/>
      <dgm:t>
        <a:bodyPr/>
        <a:lstStyle/>
        <a:p>
          <a:endParaRPr lang="zh-CN" altLang="en-US"/>
        </a:p>
      </dgm:t>
    </dgm:pt>
    <dgm:pt modelId="{A15639AE-0495-4462-A7B2-556BDD1938EB}" type="pres">
      <dgm:prSet presAssocID="{069843CE-49E3-4BEC-8B7F-33907E6D77E8}" presName="Triangle" presStyleLbl="alignNode1" presStyleIdx="1" presStyleCnt="7"/>
      <dgm:spPr/>
    </dgm:pt>
    <dgm:pt modelId="{C71EEA97-4F87-4851-A378-A8499FB58C83}" type="pres">
      <dgm:prSet presAssocID="{56FC3D7E-3AA5-4DFB-9E0B-B27BAD8888D5}" presName="sibTrans" presStyleCnt="0"/>
      <dgm:spPr/>
    </dgm:pt>
    <dgm:pt modelId="{7004CFBC-658A-4AE5-9DC7-D19A9CA6FE3B}" type="pres">
      <dgm:prSet presAssocID="{56FC3D7E-3AA5-4DFB-9E0B-B27BAD8888D5}" presName="space" presStyleCnt="0"/>
      <dgm:spPr/>
    </dgm:pt>
    <dgm:pt modelId="{281F21C9-4E4C-4EB2-90EC-63F1494CB550}" type="pres">
      <dgm:prSet presAssocID="{AF83BF8E-7BC4-43CF-92A2-A9C05718ABE1}" presName="composite" presStyleCnt="0"/>
      <dgm:spPr/>
    </dgm:pt>
    <dgm:pt modelId="{87FE1516-744D-437B-B33A-8DD88268689E}" type="pres">
      <dgm:prSet presAssocID="{AF83BF8E-7BC4-43CF-92A2-A9C05718ABE1}" presName="LShape" presStyleLbl="alignNode1" presStyleIdx="2" presStyleCnt="7"/>
      <dgm:spPr/>
    </dgm:pt>
    <dgm:pt modelId="{41D70483-67D4-4232-A7B5-5D4899BDFEB3}" type="pres">
      <dgm:prSet presAssocID="{AF83BF8E-7BC4-43CF-92A2-A9C05718ABE1}" presName="ParentText" presStyleLbl="revTx" presStyleIdx="1" presStyleCnt="4">
        <dgm:presLayoutVars>
          <dgm:chMax val="0"/>
          <dgm:chPref val="0"/>
          <dgm:bulletEnabled val="1"/>
        </dgm:presLayoutVars>
      </dgm:prSet>
      <dgm:spPr/>
      <dgm:t>
        <a:bodyPr/>
        <a:lstStyle/>
        <a:p>
          <a:endParaRPr lang="zh-CN" altLang="en-US"/>
        </a:p>
      </dgm:t>
    </dgm:pt>
    <dgm:pt modelId="{E3BFDE7D-22FB-4081-BC34-2BC843BC7B29}" type="pres">
      <dgm:prSet presAssocID="{AF83BF8E-7BC4-43CF-92A2-A9C05718ABE1}" presName="Triangle" presStyleLbl="alignNode1" presStyleIdx="3" presStyleCnt="7"/>
      <dgm:spPr/>
    </dgm:pt>
    <dgm:pt modelId="{80DD0A52-7556-4EA1-A180-6EBA4BD69213}" type="pres">
      <dgm:prSet presAssocID="{E86924EF-C9E9-4721-A124-28828AF24B6A}" presName="sibTrans" presStyleCnt="0"/>
      <dgm:spPr/>
    </dgm:pt>
    <dgm:pt modelId="{F3C09E4A-8C8D-4476-A77F-ACDC741060BD}" type="pres">
      <dgm:prSet presAssocID="{E86924EF-C9E9-4721-A124-28828AF24B6A}" presName="space" presStyleCnt="0"/>
      <dgm:spPr/>
    </dgm:pt>
    <dgm:pt modelId="{962087C4-C72F-4401-B5FC-A8792A28B2C9}" type="pres">
      <dgm:prSet presAssocID="{5BABC1E2-9896-4442-AB14-A8DE492C720D}" presName="composite" presStyleCnt="0"/>
      <dgm:spPr/>
    </dgm:pt>
    <dgm:pt modelId="{2FF41827-3BFA-4CD2-8878-A6471B3FE650}" type="pres">
      <dgm:prSet presAssocID="{5BABC1E2-9896-4442-AB14-A8DE492C720D}" presName="LShape" presStyleLbl="alignNode1" presStyleIdx="4" presStyleCnt="7"/>
      <dgm:spPr/>
    </dgm:pt>
    <dgm:pt modelId="{71026A9F-DA3D-4ABA-854B-5C35926415A7}" type="pres">
      <dgm:prSet presAssocID="{5BABC1E2-9896-4442-AB14-A8DE492C720D}" presName="ParentText" presStyleLbl="revTx" presStyleIdx="2" presStyleCnt="4" custScaleX="117749" custLinFactNeighborX="4981">
        <dgm:presLayoutVars>
          <dgm:chMax val="0"/>
          <dgm:chPref val="0"/>
          <dgm:bulletEnabled val="1"/>
        </dgm:presLayoutVars>
      </dgm:prSet>
      <dgm:spPr/>
      <dgm:t>
        <a:bodyPr/>
        <a:lstStyle/>
        <a:p>
          <a:endParaRPr lang="zh-CN" altLang="en-US"/>
        </a:p>
      </dgm:t>
    </dgm:pt>
    <dgm:pt modelId="{A910B8B7-4B54-4F81-9484-EE41BF3BD9B3}" type="pres">
      <dgm:prSet presAssocID="{5BABC1E2-9896-4442-AB14-A8DE492C720D}" presName="Triangle" presStyleLbl="alignNode1" presStyleIdx="5" presStyleCnt="7"/>
      <dgm:spPr/>
    </dgm:pt>
    <dgm:pt modelId="{92203DEB-F682-46CA-A036-BC7D15342CEA}" type="pres">
      <dgm:prSet presAssocID="{5D6A7349-0E9E-4276-8C1C-19F61026E725}" presName="sibTrans" presStyleCnt="0"/>
      <dgm:spPr/>
    </dgm:pt>
    <dgm:pt modelId="{9FFB58F4-6A83-4F61-BA52-B8C0A5172F8D}" type="pres">
      <dgm:prSet presAssocID="{5D6A7349-0E9E-4276-8C1C-19F61026E725}" presName="space" presStyleCnt="0"/>
      <dgm:spPr/>
    </dgm:pt>
    <dgm:pt modelId="{21E59763-9F93-4F95-82DA-57DEC43E2FDF}" type="pres">
      <dgm:prSet presAssocID="{80186C98-A826-4D45-A332-C3ED4F532F51}" presName="composite" presStyleCnt="0"/>
      <dgm:spPr/>
    </dgm:pt>
    <dgm:pt modelId="{B84E74BC-A347-4245-9C36-A7D36F64A315}" type="pres">
      <dgm:prSet presAssocID="{80186C98-A826-4D45-A332-C3ED4F532F51}" presName="LShape" presStyleLbl="alignNode1" presStyleIdx="6" presStyleCnt="7"/>
      <dgm:spPr/>
    </dgm:pt>
    <dgm:pt modelId="{AAD37C29-5826-4939-A606-3F7EC05DFF05}" type="pres">
      <dgm:prSet presAssocID="{80186C98-A826-4D45-A332-C3ED4F532F51}" presName="ParentText" presStyleLbl="revTx" presStyleIdx="3" presStyleCnt="4" custScaleX="110240" custLinFactNeighborX="2560">
        <dgm:presLayoutVars>
          <dgm:chMax val="0"/>
          <dgm:chPref val="0"/>
          <dgm:bulletEnabled val="1"/>
        </dgm:presLayoutVars>
      </dgm:prSet>
      <dgm:spPr/>
      <dgm:t>
        <a:bodyPr/>
        <a:lstStyle/>
        <a:p>
          <a:endParaRPr lang="zh-CN" altLang="en-US"/>
        </a:p>
      </dgm:t>
    </dgm:pt>
  </dgm:ptLst>
  <dgm:cxnLst>
    <dgm:cxn modelId="{A8674094-269F-4FCF-B533-90B8E6C98CAC}" type="presOf" srcId="{AF83BF8E-7BC4-43CF-92A2-A9C05718ABE1}" destId="{41D70483-67D4-4232-A7B5-5D4899BDFEB3}" srcOrd="0" destOrd="0" presId="urn:microsoft.com/office/officeart/2009/3/layout/StepUpProcess"/>
    <dgm:cxn modelId="{FE47D66B-CCFE-4357-A60C-2E900A75A671}" type="presOf" srcId="{FAD90011-92DF-4E1E-83EF-8D09ED44C3BC}" destId="{0CAFCA2D-9CD5-4BB0-AE57-D5265F74C78E}" srcOrd="0" destOrd="0" presId="urn:microsoft.com/office/officeart/2009/3/layout/StepUpProcess"/>
    <dgm:cxn modelId="{9D83CED4-AD60-44D3-A3EC-C5BF871324ED}" srcId="{FAD90011-92DF-4E1E-83EF-8D09ED44C3BC}" destId="{80186C98-A826-4D45-A332-C3ED4F532F51}" srcOrd="3" destOrd="0" parTransId="{FFB09AB8-402D-4BF1-8FA4-1641C30003A4}" sibTransId="{C0FA89FE-898A-4BDC-8462-6DB7CBD95032}"/>
    <dgm:cxn modelId="{8CD2C5E8-DB4B-48B5-9A04-29C44FA8E94A}" type="presOf" srcId="{80186C98-A826-4D45-A332-C3ED4F532F51}" destId="{AAD37C29-5826-4939-A606-3F7EC05DFF05}" srcOrd="0" destOrd="0" presId="urn:microsoft.com/office/officeart/2009/3/layout/StepUpProcess"/>
    <dgm:cxn modelId="{2FDB9C54-97E4-4B8D-9E74-3C987E9E89B4}" srcId="{FAD90011-92DF-4E1E-83EF-8D09ED44C3BC}" destId="{AF83BF8E-7BC4-43CF-92A2-A9C05718ABE1}" srcOrd="1" destOrd="0" parTransId="{B7AE8641-418C-416D-8324-BE068FC54C29}" sibTransId="{E86924EF-C9E9-4721-A124-28828AF24B6A}"/>
    <dgm:cxn modelId="{D9C4FD88-4FC8-4E2A-9ADF-3B624D4C8A6D}" srcId="{FAD90011-92DF-4E1E-83EF-8D09ED44C3BC}" destId="{5BABC1E2-9896-4442-AB14-A8DE492C720D}" srcOrd="2" destOrd="0" parTransId="{5AFF84E9-6C26-4928-94E9-EA4605A116FD}" sibTransId="{5D6A7349-0E9E-4276-8C1C-19F61026E725}"/>
    <dgm:cxn modelId="{692050AD-03E1-4300-8131-8D6220F693C3}" type="presOf" srcId="{069843CE-49E3-4BEC-8B7F-33907E6D77E8}" destId="{8A582B2A-3FE0-4062-91FA-020604EA4B2E}" srcOrd="0" destOrd="0" presId="urn:microsoft.com/office/officeart/2009/3/layout/StepUpProcess"/>
    <dgm:cxn modelId="{15CCE6A2-655E-44B3-BE65-A8AB52D86555}" srcId="{FAD90011-92DF-4E1E-83EF-8D09ED44C3BC}" destId="{069843CE-49E3-4BEC-8B7F-33907E6D77E8}" srcOrd="0" destOrd="0" parTransId="{82B040FF-18E3-484C-86B8-89DE1C40E064}" sibTransId="{56FC3D7E-3AA5-4DFB-9E0B-B27BAD8888D5}"/>
    <dgm:cxn modelId="{16E531F0-06AB-4D6C-8A31-7A45607FC88B}" type="presOf" srcId="{5BABC1E2-9896-4442-AB14-A8DE492C720D}" destId="{71026A9F-DA3D-4ABA-854B-5C35926415A7}" srcOrd="0" destOrd="0" presId="urn:microsoft.com/office/officeart/2009/3/layout/StepUpProcess"/>
    <dgm:cxn modelId="{9034BFFB-912E-4A8B-9B46-F3FE96D93862}" type="presParOf" srcId="{0CAFCA2D-9CD5-4BB0-AE57-D5265F74C78E}" destId="{C6AFF79A-BEB1-41FD-BC07-AE46873860D0}" srcOrd="0" destOrd="0" presId="urn:microsoft.com/office/officeart/2009/3/layout/StepUpProcess"/>
    <dgm:cxn modelId="{F2AEAB6B-3917-41FE-BCF6-156E543932C7}" type="presParOf" srcId="{C6AFF79A-BEB1-41FD-BC07-AE46873860D0}" destId="{EA095F35-0CCE-4771-AE55-8D1C4C527EED}" srcOrd="0" destOrd="0" presId="urn:microsoft.com/office/officeart/2009/3/layout/StepUpProcess"/>
    <dgm:cxn modelId="{64D35E76-D235-4D9A-9C58-58AC9754626C}" type="presParOf" srcId="{C6AFF79A-BEB1-41FD-BC07-AE46873860D0}" destId="{8A582B2A-3FE0-4062-91FA-020604EA4B2E}" srcOrd="1" destOrd="0" presId="urn:microsoft.com/office/officeart/2009/3/layout/StepUpProcess"/>
    <dgm:cxn modelId="{DFDAA308-CF26-4F33-97C9-D12335829700}" type="presParOf" srcId="{C6AFF79A-BEB1-41FD-BC07-AE46873860D0}" destId="{A15639AE-0495-4462-A7B2-556BDD1938EB}" srcOrd="2" destOrd="0" presId="urn:microsoft.com/office/officeart/2009/3/layout/StepUpProcess"/>
    <dgm:cxn modelId="{48CA53D8-1685-45DF-A855-BD6506C60508}" type="presParOf" srcId="{0CAFCA2D-9CD5-4BB0-AE57-D5265F74C78E}" destId="{C71EEA97-4F87-4851-A378-A8499FB58C83}" srcOrd="1" destOrd="0" presId="urn:microsoft.com/office/officeart/2009/3/layout/StepUpProcess"/>
    <dgm:cxn modelId="{A85CF33A-29F7-4A7B-876C-E47FC2C161FD}" type="presParOf" srcId="{C71EEA97-4F87-4851-A378-A8499FB58C83}" destId="{7004CFBC-658A-4AE5-9DC7-D19A9CA6FE3B}" srcOrd="0" destOrd="0" presId="urn:microsoft.com/office/officeart/2009/3/layout/StepUpProcess"/>
    <dgm:cxn modelId="{98D120D7-BAD9-4154-B1E7-7B58319C47EE}" type="presParOf" srcId="{0CAFCA2D-9CD5-4BB0-AE57-D5265F74C78E}" destId="{281F21C9-4E4C-4EB2-90EC-63F1494CB550}" srcOrd="2" destOrd="0" presId="urn:microsoft.com/office/officeart/2009/3/layout/StepUpProcess"/>
    <dgm:cxn modelId="{C98B066D-CD6A-443D-878A-3CE2131D7141}" type="presParOf" srcId="{281F21C9-4E4C-4EB2-90EC-63F1494CB550}" destId="{87FE1516-744D-437B-B33A-8DD88268689E}" srcOrd="0" destOrd="0" presId="urn:microsoft.com/office/officeart/2009/3/layout/StepUpProcess"/>
    <dgm:cxn modelId="{FDC49104-9F6E-4110-AB93-159112B381D4}" type="presParOf" srcId="{281F21C9-4E4C-4EB2-90EC-63F1494CB550}" destId="{41D70483-67D4-4232-A7B5-5D4899BDFEB3}" srcOrd="1" destOrd="0" presId="urn:microsoft.com/office/officeart/2009/3/layout/StepUpProcess"/>
    <dgm:cxn modelId="{985604C4-B4A2-4A41-B355-75103CEFBC43}" type="presParOf" srcId="{281F21C9-4E4C-4EB2-90EC-63F1494CB550}" destId="{E3BFDE7D-22FB-4081-BC34-2BC843BC7B29}" srcOrd="2" destOrd="0" presId="urn:microsoft.com/office/officeart/2009/3/layout/StepUpProcess"/>
    <dgm:cxn modelId="{A9148DAB-7C23-4D68-8A9A-C0DD5E2B74C2}" type="presParOf" srcId="{0CAFCA2D-9CD5-4BB0-AE57-D5265F74C78E}" destId="{80DD0A52-7556-4EA1-A180-6EBA4BD69213}" srcOrd="3" destOrd="0" presId="urn:microsoft.com/office/officeart/2009/3/layout/StepUpProcess"/>
    <dgm:cxn modelId="{96768B60-E4A3-49DE-BCF6-0B70A10F51D5}" type="presParOf" srcId="{80DD0A52-7556-4EA1-A180-6EBA4BD69213}" destId="{F3C09E4A-8C8D-4476-A77F-ACDC741060BD}" srcOrd="0" destOrd="0" presId="urn:microsoft.com/office/officeart/2009/3/layout/StepUpProcess"/>
    <dgm:cxn modelId="{F361D84E-B1A3-4FB7-BA7F-F7A618B072A8}" type="presParOf" srcId="{0CAFCA2D-9CD5-4BB0-AE57-D5265F74C78E}" destId="{962087C4-C72F-4401-B5FC-A8792A28B2C9}" srcOrd="4" destOrd="0" presId="urn:microsoft.com/office/officeart/2009/3/layout/StepUpProcess"/>
    <dgm:cxn modelId="{103DC605-40D7-406F-80B6-EB2C41AF138E}" type="presParOf" srcId="{962087C4-C72F-4401-B5FC-A8792A28B2C9}" destId="{2FF41827-3BFA-4CD2-8878-A6471B3FE650}" srcOrd="0" destOrd="0" presId="urn:microsoft.com/office/officeart/2009/3/layout/StepUpProcess"/>
    <dgm:cxn modelId="{FFE670ED-8328-4674-B8FF-5EE3E6CFEA50}" type="presParOf" srcId="{962087C4-C72F-4401-B5FC-A8792A28B2C9}" destId="{71026A9F-DA3D-4ABA-854B-5C35926415A7}" srcOrd="1" destOrd="0" presId="urn:microsoft.com/office/officeart/2009/3/layout/StepUpProcess"/>
    <dgm:cxn modelId="{0B6F2C43-DC6E-4989-BD64-124ECB2A1909}" type="presParOf" srcId="{962087C4-C72F-4401-B5FC-A8792A28B2C9}" destId="{A910B8B7-4B54-4F81-9484-EE41BF3BD9B3}" srcOrd="2" destOrd="0" presId="urn:microsoft.com/office/officeart/2009/3/layout/StepUpProcess"/>
    <dgm:cxn modelId="{0404AB1A-D6CA-45A8-B661-F38429A64861}" type="presParOf" srcId="{0CAFCA2D-9CD5-4BB0-AE57-D5265F74C78E}" destId="{92203DEB-F682-46CA-A036-BC7D15342CEA}" srcOrd="5" destOrd="0" presId="urn:microsoft.com/office/officeart/2009/3/layout/StepUpProcess"/>
    <dgm:cxn modelId="{96F93571-08C5-4D51-BEF7-1D9D3D9DA0E0}" type="presParOf" srcId="{92203DEB-F682-46CA-A036-BC7D15342CEA}" destId="{9FFB58F4-6A83-4F61-BA52-B8C0A5172F8D}" srcOrd="0" destOrd="0" presId="urn:microsoft.com/office/officeart/2009/3/layout/StepUpProcess"/>
    <dgm:cxn modelId="{464B9240-6A11-481F-A45C-8C67A80176AE}" type="presParOf" srcId="{0CAFCA2D-9CD5-4BB0-AE57-D5265F74C78E}" destId="{21E59763-9F93-4F95-82DA-57DEC43E2FDF}" srcOrd="6" destOrd="0" presId="urn:microsoft.com/office/officeart/2009/3/layout/StepUpProcess"/>
    <dgm:cxn modelId="{9ED33DD7-53E5-4CC6-8FDA-FBEA8F32AB79}" type="presParOf" srcId="{21E59763-9F93-4F95-82DA-57DEC43E2FDF}" destId="{B84E74BC-A347-4245-9C36-A7D36F64A315}" srcOrd="0" destOrd="0" presId="urn:microsoft.com/office/officeart/2009/3/layout/StepUpProcess"/>
    <dgm:cxn modelId="{ECB95177-4453-49A2-B0DC-0D86B4C2A719}" type="presParOf" srcId="{21E59763-9F93-4F95-82DA-57DEC43E2FDF}" destId="{AAD37C29-5826-4939-A606-3F7EC05DFF0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07A2FD-4C56-48E2-998E-2339E75EB2E0}" type="doc">
      <dgm:prSet loTypeId="urn:microsoft.com/office/officeart/2011/layout/HexagonRadial" loCatId="officeonline" qsTypeId="urn:microsoft.com/office/officeart/2005/8/quickstyle/simple1" qsCatId="simple" csTypeId="urn:microsoft.com/office/officeart/2005/8/colors/accent2_5" csCatId="accent2" phldr="1"/>
      <dgm:spPr/>
      <dgm:t>
        <a:bodyPr/>
        <a:lstStyle/>
        <a:p>
          <a:endParaRPr lang="zh-CN" altLang="en-US"/>
        </a:p>
      </dgm:t>
    </dgm:pt>
    <dgm:pt modelId="{3E40D567-CEA2-4A17-A072-64E2A22C36C7}">
      <dgm:prSet phldrT="[文本]" custT="1"/>
      <dgm:spPr>
        <a:solidFill>
          <a:srgbClr val="FF0000">
            <a:alpha val="80000"/>
          </a:srgbClr>
        </a:solidFill>
      </dgm:spPr>
      <dgm:t>
        <a:bodyPr/>
        <a:lstStyle/>
        <a:p>
          <a:r>
            <a:rPr lang="zh-CN" altLang="en-US" sz="2400" dirty="0" smtClean="0">
              <a:latin typeface="黑体" pitchFamily="49" charset="-122"/>
              <a:ea typeface="黑体" pitchFamily="49" charset="-122"/>
            </a:rPr>
            <a:t>可选</a:t>
          </a:r>
          <a:r>
            <a:rPr lang="en-US" altLang="zh-CN" sz="2400" dirty="0" smtClean="0">
              <a:latin typeface="黑体" pitchFamily="49" charset="-122"/>
              <a:ea typeface="黑体" pitchFamily="49" charset="-122"/>
            </a:rPr>
            <a:t/>
          </a:r>
          <a:br>
            <a:rPr lang="en-US" altLang="zh-CN" sz="2400" dirty="0" smtClean="0">
              <a:latin typeface="黑体" pitchFamily="49" charset="-122"/>
              <a:ea typeface="黑体" pitchFamily="49" charset="-122"/>
            </a:rPr>
          </a:br>
          <a:r>
            <a:rPr lang="zh-CN" altLang="en-US" sz="2400" dirty="0" smtClean="0">
              <a:latin typeface="黑体" pitchFamily="49" charset="-122"/>
              <a:ea typeface="黑体" pitchFamily="49" charset="-122"/>
            </a:rPr>
            <a:t>特征</a:t>
          </a:r>
          <a:endParaRPr lang="zh-CN" altLang="en-US" sz="2400" dirty="0">
            <a:latin typeface="黑体" pitchFamily="49" charset="-122"/>
            <a:ea typeface="黑体" pitchFamily="49" charset="-122"/>
          </a:endParaRPr>
        </a:p>
      </dgm:t>
    </dgm:pt>
    <dgm:pt modelId="{3E85E90C-DDAC-45CC-80EE-66F2412CACBB}" cxnId="{B72AD05E-4C94-43C6-9282-FD4AB7803415}" type="parTrans">
      <dgm:prSet/>
      <dgm:spPr/>
      <dgm:t>
        <a:bodyPr/>
        <a:lstStyle/>
        <a:p>
          <a:endParaRPr lang="zh-CN" altLang="en-US" sz="2400">
            <a:latin typeface="黑体" pitchFamily="49" charset="-122"/>
            <a:ea typeface="黑体" pitchFamily="49" charset="-122"/>
          </a:endParaRPr>
        </a:p>
      </dgm:t>
    </dgm:pt>
    <dgm:pt modelId="{2AC186DD-4696-4267-96F1-B0707E51B028}" cxnId="{B72AD05E-4C94-43C6-9282-FD4AB7803415}" type="sibTrans">
      <dgm:prSet/>
      <dgm:spPr/>
      <dgm:t>
        <a:bodyPr/>
        <a:lstStyle/>
        <a:p>
          <a:endParaRPr lang="zh-CN" altLang="en-US" sz="2400">
            <a:latin typeface="黑体" pitchFamily="49" charset="-122"/>
            <a:ea typeface="黑体" pitchFamily="49" charset="-122"/>
          </a:endParaRPr>
        </a:p>
      </dgm:t>
    </dgm:pt>
    <dgm:pt modelId="{BDDF643E-7388-4F20-B84B-0EB450F8A560}">
      <dgm:prSet phldrT="[文本]" custT="1"/>
      <dgm:spPr/>
      <dgm:t>
        <a:bodyPr/>
        <a:lstStyle/>
        <a:p>
          <a:r>
            <a:rPr lang="zh-CN" altLang="en-US" sz="2400" dirty="0" smtClean="0">
              <a:latin typeface="黑体" pitchFamily="49" charset="-122"/>
              <a:ea typeface="黑体" pitchFamily="49" charset="-122"/>
            </a:rPr>
            <a:t>分类聚类</a:t>
          </a:r>
          <a:endParaRPr lang="zh-CN" altLang="en-US" sz="2400" dirty="0">
            <a:latin typeface="黑体" pitchFamily="49" charset="-122"/>
            <a:ea typeface="黑体" pitchFamily="49" charset="-122"/>
          </a:endParaRPr>
        </a:p>
      </dgm:t>
    </dgm:pt>
    <dgm:pt modelId="{71900211-2EF4-4E9A-A958-4773178932BA}" cxnId="{13A52600-7072-4CCE-8129-7BB6F2BD7EB9}" type="parTrans">
      <dgm:prSet/>
      <dgm:spPr/>
      <dgm:t>
        <a:bodyPr/>
        <a:lstStyle/>
        <a:p>
          <a:endParaRPr lang="zh-CN" altLang="en-US" sz="2400">
            <a:latin typeface="黑体" pitchFamily="49" charset="-122"/>
            <a:ea typeface="黑体" pitchFamily="49" charset="-122"/>
          </a:endParaRPr>
        </a:p>
      </dgm:t>
    </dgm:pt>
    <dgm:pt modelId="{2DB3B7F0-977A-46F6-9F5F-DC681B1C561E}" cxnId="{13A52600-7072-4CCE-8129-7BB6F2BD7EB9}" type="sibTrans">
      <dgm:prSet/>
      <dgm:spPr/>
      <dgm:t>
        <a:bodyPr/>
        <a:lstStyle/>
        <a:p>
          <a:endParaRPr lang="zh-CN" altLang="en-US" sz="2400">
            <a:latin typeface="黑体" pitchFamily="49" charset="-122"/>
            <a:ea typeface="黑体" pitchFamily="49" charset="-122"/>
          </a:endParaRPr>
        </a:p>
      </dgm:t>
    </dgm:pt>
    <dgm:pt modelId="{C66C591F-2AFB-4599-BA60-9224777FD349}">
      <dgm:prSet phldrT="[文本]" custT="1"/>
      <dgm:spPr/>
      <dgm:t>
        <a:bodyPr/>
        <a:lstStyle/>
        <a:p>
          <a:r>
            <a:rPr lang="zh-CN" altLang="en-US" sz="2400" dirty="0" smtClean="0">
              <a:latin typeface="黑体" pitchFamily="49" charset="-122"/>
              <a:ea typeface="黑体" pitchFamily="49" charset="-122"/>
            </a:rPr>
            <a:t>概念进化</a:t>
          </a:r>
          <a:endParaRPr lang="zh-CN" altLang="en-US" sz="2400" dirty="0">
            <a:latin typeface="黑体" pitchFamily="49" charset="-122"/>
            <a:ea typeface="黑体" pitchFamily="49" charset="-122"/>
          </a:endParaRPr>
        </a:p>
      </dgm:t>
    </dgm:pt>
    <dgm:pt modelId="{8EC02B2E-F59D-42F4-BEF2-F0686AA5439B}" cxnId="{615A3D1F-C6BE-4999-BF3B-10573101EA6F}" type="parTrans">
      <dgm:prSet/>
      <dgm:spPr/>
      <dgm:t>
        <a:bodyPr/>
        <a:lstStyle/>
        <a:p>
          <a:endParaRPr lang="zh-CN" altLang="en-US" sz="2400">
            <a:latin typeface="黑体" pitchFamily="49" charset="-122"/>
            <a:ea typeface="黑体" pitchFamily="49" charset="-122"/>
          </a:endParaRPr>
        </a:p>
      </dgm:t>
    </dgm:pt>
    <dgm:pt modelId="{E910EAAA-6355-4C2F-8F16-B205685E9EA9}" cxnId="{615A3D1F-C6BE-4999-BF3B-10573101EA6F}" type="sibTrans">
      <dgm:prSet/>
      <dgm:spPr/>
      <dgm:t>
        <a:bodyPr/>
        <a:lstStyle/>
        <a:p>
          <a:endParaRPr lang="zh-CN" altLang="en-US" sz="2400">
            <a:latin typeface="黑体" pitchFamily="49" charset="-122"/>
            <a:ea typeface="黑体" pitchFamily="49" charset="-122"/>
          </a:endParaRPr>
        </a:p>
      </dgm:t>
    </dgm:pt>
    <dgm:pt modelId="{578299F3-B7E1-4010-BC53-9ADBF1F422A1}">
      <dgm:prSet phldrT="[文本]" custT="1"/>
      <dgm:spPr/>
      <dgm:t>
        <a:bodyPr/>
        <a:lstStyle/>
        <a:p>
          <a:r>
            <a:rPr lang="zh-CN" altLang="en-US" sz="2400" dirty="0" smtClean="0">
              <a:latin typeface="黑体" pitchFamily="49" charset="-122"/>
              <a:ea typeface="黑体" pitchFamily="49" charset="-122"/>
            </a:rPr>
            <a:t>可视分析</a:t>
          </a:r>
          <a:endParaRPr lang="zh-CN" altLang="en-US" sz="2400" dirty="0">
            <a:latin typeface="黑体" pitchFamily="49" charset="-122"/>
            <a:ea typeface="黑体" pitchFamily="49" charset="-122"/>
          </a:endParaRPr>
        </a:p>
      </dgm:t>
    </dgm:pt>
    <dgm:pt modelId="{A124E55F-8D08-449A-9306-77356EFB895F}" cxnId="{60D1CFEA-B7F3-4AE4-A336-DAD614831250}" type="parTrans">
      <dgm:prSet/>
      <dgm:spPr/>
      <dgm:t>
        <a:bodyPr/>
        <a:lstStyle/>
        <a:p>
          <a:endParaRPr lang="zh-CN" altLang="en-US" sz="2400">
            <a:latin typeface="黑体" pitchFamily="49" charset="-122"/>
            <a:ea typeface="黑体" pitchFamily="49" charset="-122"/>
          </a:endParaRPr>
        </a:p>
      </dgm:t>
    </dgm:pt>
    <dgm:pt modelId="{19754643-A92A-4D96-9802-DC625C305332}" cxnId="{60D1CFEA-B7F3-4AE4-A336-DAD614831250}" type="sibTrans">
      <dgm:prSet/>
      <dgm:spPr/>
      <dgm:t>
        <a:bodyPr/>
        <a:lstStyle/>
        <a:p>
          <a:endParaRPr lang="zh-CN" altLang="en-US" sz="2400">
            <a:latin typeface="黑体" pitchFamily="49" charset="-122"/>
            <a:ea typeface="黑体" pitchFamily="49" charset="-122"/>
          </a:endParaRPr>
        </a:p>
      </dgm:t>
    </dgm:pt>
    <dgm:pt modelId="{F97BB680-4010-4036-967E-A11319752ED2}">
      <dgm:prSet phldrT="[文本]" custT="1"/>
      <dgm:spPr/>
      <dgm:t>
        <a:bodyPr/>
        <a:lstStyle/>
        <a:p>
          <a:r>
            <a:rPr lang="zh-CN" altLang="en-US" sz="2400" dirty="0" smtClean="0">
              <a:latin typeface="黑体" pitchFamily="49" charset="-122"/>
              <a:ea typeface="黑体" pitchFamily="49" charset="-122"/>
            </a:rPr>
            <a:t>深度搜索</a:t>
          </a:r>
          <a:endParaRPr lang="zh-CN" altLang="en-US" sz="2400" dirty="0">
            <a:latin typeface="黑体" pitchFamily="49" charset="-122"/>
            <a:ea typeface="黑体" pitchFamily="49" charset="-122"/>
          </a:endParaRPr>
        </a:p>
      </dgm:t>
    </dgm:pt>
    <dgm:pt modelId="{22510AD6-64D0-4F14-B0D2-5BCD71517A7B}" cxnId="{5552DAE1-04D9-41B7-8476-F64DCAD04F48}" type="parTrans">
      <dgm:prSet/>
      <dgm:spPr/>
      <dgm:t>
        <a:bodyPr/>
        <a:lstStyle/>
        <a:p>
          <a:endParaRPr lang="zh-CN" altLang="en-US" sz="2400">
            <a:latin typeface="黑体" pitchFamily="49" charset="-122"/>
            <a:ea typeface="黑体" pitchFamily="49" charset="-122"/>
          </a:endParaRPr>
        </a:p>
      </dgm:t>
    </dgm:pt>
    <dgm:pt modelId="{155084D0-9D4B-4FCA-988A-8C9CB5A31320}" cxnId="{5552DAE1-04D9-41B7-8476-F64DCAD04F48}" type="sibTrans">
      <dgm:prSet/>
      <dgm:spPr/>
      <dgm:t>
        <a:bodyPr/>
        <a:lstStyle/>
        <a:p>
          <a:endParaRPr lang="zh-CN" altLang="en-US" sz="2400">
            <a:latin typeface="黑体" pitchFamily="49" charset="-122"/>
            <a:ea typeface="黑体" pitchFamily="49" charset="-122"/>
          </a:endParaRPr>
        </a:p>
      </dgm:t>
    </dgm:pt>
    <dgm:pt modelId="{E1B000BB-A264-406E-921C-3910CB606276}">
      <dgm:prSet phldrT="[文本]" custT="1"/>
      <dgm:spPr/>
      <dgm:t>
        <a:bodyPr/>
        <a:lstStyle/>
        <a:p>
          <a:r>
            <a:rPr lang="zh-CN" altLang="en-US" sz="2400" dirty="0" smtClean="0">
              <a:latin typeface="黑体" pitchFamily="49" charset="-122"/>
              <a:ea typeface="黑体" pitchFamily="49" charset="-122"/>
            </a:rPr>
            <a:t>协作众包</a:t>
          </a:r>
          <a:endParaRPr lang="zh-CN" altLang="en-US" sz="2400" dirty="0">
            <a:latin typeface="黑体" pitchFamily="49" charset="-122"/>
            <a:ea typeface="黑体" pitchFamily="49" charset="-122"/>
          </a:endParaRPr>
        </a:p>
      </dgm:t>
    </dgm:pt>
    <dgm:pt modelId="{C250D060-2010-4881-9F6E-01B058396EC4}" cxnId="{FC4C75A1-AA31-4773-B8B2-3A1799B18413}" type="parTrans">
      <dgm:prSet/>
      <dgm:spPr/>
      <dgm:t>
        <a:bodyPr/>
        <a:lstStyle/>
        <a:p>
          <a:endParaRPr lang="zh-CN" altLang="en-US" sz="2400">
            <a:latin typeface="黑体" pitchFamily="49" charset="-122"/>
            <a:ea typeface="黑体" pitchFamily="49" charset="-122"/>
          </a:endParaRPr>
        </a:p>
      </dgm:t>
    </dgm:pt>
    <dgm:pt modelId="{47E99237-7F1C-441B-89F9-79C1B31C275F}" cxnId="{FC4C75A1-AA31-4773-B8B2-3A1799B18413}" type="sibTrans">
      <dgm:prSet/>
      <dgm:spPr/>
      <dgm:t>
        <a:bodyPr/>
        <a:lstStyle/>
        <a:p>
          <a:endParaRPr lang="zh-CN" altLang="en-US" sz="2400">
            <a:latin typeface="黑体" pitchFamily="49" charset="-122"/>
            <a:ea typeface="黑体" pitchFamily="49" charset="-122"/>
          </a:endParaRPr>
        </a:p>
      </dgm:t>
    </dgm:pt>
    <dgm:pt modelId="{3F6D1D72-2E72-4DDB-86EF-CBF5E2BD365C}">
      <dgm:prSet phldrT="[文本]" custT="1"/>
      <dgm:spPr/>
      <dgm:t>
        <a:bodyPr/>
        <a:lstStyle/>
        <a:p>
          <a:r>
            <a:rPr lang="zh-CN" altLang="en-US" sz="2400" dirty="0" smtClean="0">
              <a:latin typeface="黑体" pitchFamily="49" charset="-122"/>
              <a:ea typeface="黑体" pitchFamily="49" charset="-122"/>
            </a:rPr>
            <a:t>数据标引</a:t>
          </a:r>
          <a:endParaRPr lang="zh-CN" altLang="en-US" sz="2400" dirty="0">
            <a:latin typeface="黑体" pitchFamily="49" charset="-122"/>
            <a:ea typeface="黑体" pitchFamily="49" charset="-122"/>
          </a:endParaRPr>
        </a:p>
      </dgm:t>
    </dgm:pt>
    <dgm:pt modelId="{060E749B-3D53-4FAF-B26B-0DE361BA56B8}" cxnId="{C233C299-5CB7-4946-8187-09057F410649}" type="parTrans">
      <dgm:prSet/>
      <dgm:spPr/>
      <dgm:t>
        <a:bodyPr/>
        <a:lstStyle/>
        <a:p>
          <a:endParaRPr lang="zh-CN" altLang="en-US"/>
        </a:p>
      </dgm:t>
    </dgm:pt>
    <dgm:pt modelId="{F3D59FBB-7BCD-4A39-95A5-E422CC96D5E3}" cxnId="{C233C299-5CB7-4946-8187-09057F410649}" type="sibTrans">
      <dgm:prSet/>
      <dgm:spPr/>
      <dgm:t>
        <a:bodyPr/>
        <a:lstStyle/>
        <a:p>
          <a:endParaRPr lang="zh-CN" altLang="en-US"/>
        </a:p>
      </dgm:t>
    </dgm:pt>
    <dgm:pt modelId="{601C9F93-B95B-47FB-AD8B-3E18A842AE29}" type="pres">
      <dgm:prSet presAssocID="{2207A2FD-4C56-48E2-998E-2339E75EB2E0}" presName="Name0" presStyleCnt="0">
        <dgm:presLayoutVars>
          <dgm:chMax val="1"/>
          <dgm:chPref val="1"/>
          <dgm:dir/>
          <dgm:animOne val="branch"/>
          <dgm:animLvl val="lvl"/>
        </dgm:presLayoutVars>
      </dgm:prSet>
      <dgm:spPr/>
      <dgm:t>
        <a:bodyPr/>
        <a:lstStyle/>
        <a:p>
          <a:endParaRPr lang="zh-CN" altLang="en-US"/>
        </a:p>
      </dgm:t>
    </dgm:pt>
    <dgm:pt modelId="{1133D020-D498-414D-87AD-1EAD7C01CF1D}" type="pres">
      <dgm:prSet presAssocID="{3E40D567-CEA2-4A17-A072-64E2A22C36C7}" presName="Parent" presStyleLbl="node0" presStyleIdx="0" presStyleCnt="1">
        <dgm:presLayoutVars>
          <dgm:chMax val="6"/>
          <dgm:chPref val="6"/>
        </dgm:presLayoutVars>
      </dgm:prSet>
      <dgm:spPr/>
      <dgm:t>
        <a:bodyPr/>
        <a:lstStyle/>
        <a:p>
          <a:endParaRPr lang="zh-CN" altLang="en-US"/>
        </a:p>
      </dgm:t>
    </dgm:pt>
    <dgm:pt modelId="{522A7D51-6982-4918-87ED-BA4C5F09D06B}" type="pres">
      <dgm:prSet presAssocID="{3F6D1D72-2E72-4DDB-86EF-CBF5E2BD365C}" presName="Accent1" presStyleCnt="0"/>
      <dgm:spPr/>
    </dgm:pt>
    <dgm:pt modelId="{047B3933-5DC3-472A-8B4A-B714E372D44F}" type="pres">
      <dgm:prSet presAssocID="{3F6D1D72-2E72-4DDB-86EF-CBF5E2BD365C}" presName="Accent" presStyleLbl="bgShp" presStyleIdx="0" presStyleCnt="6"/>
      <dgm:spPr/>
    </dgm:pt>
    <dgm:pt modelId="{281FBDE4-DFCA-4E2D-A919-589A13D1DFCD}" type="pres">
      <dgm:prSet presAssocID="{3F6D1D72-2E72-4DDB-86EF-CBF5E2BD365C}" presName="Child1" presStyleLbl="node1" presStyleIdx="0" presStyleCnt="6">
        <dgm:presLayoutVars>
          <dgm:chMax val="0"/>
          <dgm:chPref val="0"/>
          <dgm:bulletEnabled val="1"/>
        </dgm:presLayoutVars>
      </dgm:prSet>
      <dgm:spPr/>
      <dgm:t>
        <a:bodyPr/>
        <a:lstStyle/>
        <a:p>
          <a:endParaRPr lang="zh-CN" altLang="en-US"/>
        </a:p>
      </dgm:t>
    </dgm:pt>
    <dgm:pt modelId="{8849C147-6643-4151-AB38-B8C8BE27A316}" type="pres">
      <dgm:prSet presAssocID="{BDDF643E-7388-4F20-B84B-0EB450F8A560}" presName="Accent2" presStyleCnt="0"/>
      <dgm:spPr/>
    </dgm:pt>
    <dgm:pt modelId="{35A8C582-6BA5-4F5E-981E-CE8B7A28512D}" type="pres">
      <dgm:prSet presAssocID="{BDDF643E-7388-4F20-B84B-0EB450F8A560}" presName="Accent" presStyleLbl="bgShp" presStyleIdx="1" presStyleCnt="6"/>
      <dgm:spPr/>
    </dgm:pt>
    <dgm:pt modelId="{1E1A4DC2-A981-4E31-A2B5-37C4BEFDC3D4}" type="pres">
      <dgm:prSet presAssocID="{BDDF643E-7388-4F20-B84B-0EB450F8A560}" presName="Child2" presStyleLbl="node1" presStyleIdx="1" presStyleCnt="6">
        <dgm:presLayoutVars>
          <dgm:chMax val="0"/>
          <dgm:chPref val="0"/>
          <dgm:bulletEnabled val="1"/>
        </dgm:presLayoutVars>
      </dgm:prSet>
      <dgm:spPr/>
      <dgm:t>
        <a:bodyPr/>
        <a:lstStyle/>
        <a:p>
          <a:endParaRPr lang="zh-CN" altLang="en-US"/>
        </a:p>
      </dgm:t>
    </dgm:pt>
    <dgm:pt modelId="{F32812A4-80AB-4E50-90C3-316202EAB1E0}" type="pres">
      <dgm:prSet presAssocID="{C66C591F-2AFB-4599-BA60-9224777FD349}" presName="Accent3" presStyleCnt="0"/>
      <dgm:spPr/>
    </dgm:pt>
    <dgm:pt modelId="{5E0611F3-F64A-4EB3-AD91-1B9DDDC5C18E}" type="pres">
      <dgm:prSet presAssocID="{C66C591F-2AFB-4599-BA60-9224777FD349}" presName="Accent" presStyleLbl="bgShp" presStyleIdx="2" presStyleCnt="6"/>
      <dgm:spPr/>
    </dgm:pt>
    <dgm:pt modelId="{411C1120-ECD4-4ADC-8069-B06DF7CC5AE9}" type="pres">
      <dgm:prSet presAssocID="{C66C591F-2AFB-4599-BA60-9224777FD349}" presName="Child3" presStyleLbl="node1" presStyleIdx="2" presStyleCnt="6">
        <dgm:presLayoutVars>
          <dgm:chMax val="0"/>
          <dgm:chPref val="0"/>
          <dgm:bulletEnabled val="1"/>
        </dgm:presLayoutVars>
      </dgm:prSet>
      <dgm:spPr/>
      <dgm:t>
        <a:bodyPr/>
        <a:lstStyle/>
        <a:p>
          <a:endParaRPr lang="zh-CN" altLang="en-US"/>
        </a:p>
      </dgm:t>
    </dgm:pt>
    <dgm:pt modelId="{CF5AD3AA-23B9-49E0-98ED-3FDAC1FB7ED9}" type="pres">
      <dgm:prSet presAssocID="{578299F3-B7E1-4010-BC53-9ADBF1F422A1}" presName="Accent4" presStyleCnt="0"/>
      <dgm:spPr/>
    </dgm:pt>
    <dgm:pt modelId="{E64D6C28-1F4A-4B49-A15F-17509EF32894}" type="pres">
      <dgm:prSet presAssocID="{578299F3-B7E1-4010-BC53-9ADBF1F422A1}" presName="Accent" presStyleLbl="bgShp" presStyleIdx="3" presStyleCnt="6"/>
      <dgm:spPr/>
    </dgm:pt>
    <dgm:pt modelId="{B84A7188-A7E3-48BA-BCCC-5FC5BD8B9331}" type="pres">
      <dgm:prSet presAssocID="{578299F3-B7E1-4010-BC53-9ADBF1F422A1}" presName="Child4" presStyleLbl="node1" presStyleIdx="3" presStyleCnt="6">
        <dgm:presLayoutVars>
          <dgm:chMax val="0"/>
          <dgm:chPref val="0"/>
          <dgm:bulletEnabled val="1"/>
        </dgm:presLayoutVars>
      </dgm:prSet>
      <dgm:spPr/>
      <dgm:t>
        <a:bodyPr/>
        <a:lstStyle/>
        <a:p>
          <a:endParaRPr lang="zh-CN" altLang="en-US"/>
        </a:p>
      </dgm:t>
    </dgm:pt>
    <dgm:pt modelId="{C8EDECCA-6A61-456B-942B-BF8F8307CB5E}" type="pres">
      <dgm:prSet presAssocID="{F97BB680-4010-4036-967E-A11319752ED2}" presName="Accent5" presStyleCnt="0"/>
      <dgm:spPr/>
    </dgm:pt>
    <dgm:pt modelId="{0016FF32-A9C6-4D95-9C81-105E3A986A70}" type="pres">
      <dgm:prSet presAssocID="{F97BB680-4010-4036-967E-A11319752ED2}" presName="Accent" presStyleLbl="bgShp" presStyleIdx="4" presStyleCnt="6"/>
      <dgm:spPr/>
    </dgm:pt>
    <dgm:pt modelId="{332B305D-DE72-4395-9510-8FEB6D05BC47}" type="pres">
      <dgm:prSet presAssocID="{F97BB680-4010-4036-967E-A11319752ED2}" presName="Child5" presStyleLbl="node1" presStyleIdx="4" presStyleCnt="6">
        <dgm:presLayoutVars>
          <dgm:chMax val="0"/>
          <dgm:chPref val="0"/>
          <dgm:bulletEnabled val="1"/>
        </dgm:presLayoutVars>
      </dgm:prSet>
      <dgm:spPr/>
      <dgm:t>
        <a:bodyPr/>
        <a:lstStyle/>
        <a:p>
          <a:endParaRPr lang="zh-CN" altLang="en-US"/>
        </a:p>
      </dgm:t>
    </dgm:pt>
    <dgm:pt modelId="{749C9AE4-845E-490A-94BD-486BE6B4CE96}" type="pres">
      <dgm:prSet presAssocID="{E1B000BB-A264-406E-921C-3910CB606276}" presName="Accent6" presStyleCnt="0"/>
      <dgm:spPr/>
    </dgm:pt>
    <dgm:pt modelId="{C769FA30-BC9C-4A8E-A193-A45B44846BA6}" type="pres">
      <dgm:prSet presAssocID="{E1B000BB-A264-406E-921C-3910CB606276}" presName="Accent" presStyleLbl="bgShp" presStyleIdx="5" presStyleCnt="6"/>
      <dgm:spPr/>
    </dgm:pt>
    <dgm:pt modelId="{9BAA290E-693E-46A5-9D8A-AB278AD4C7B0}" type="pres">
      <dgm:prSet presAssocID="{E1B000BB-A264-406E-921C-3910CB606276}" presName="Child6" presStyleLbl="node1" presStyleIdx="5" presStyleCnt="6">
        <dgm:presLayoutVars>
          <dgm:chMax val="0"/>
          <dgm:chPref val="0"/>
          <dgm:bulletEnabled val="1"/>
        </dgm:presLayoutVars>
      </dgm:prSet>
      <dgm:spPr/>
      <dgm:t>
        <a:bodyPr/>
        <a:lstStyle/>
        <a:p>
          <a:endParaRPr lang="zh-CN" altLang="en-US"/>
        </a:p>
      </dgm:t>
    </dgm:pt>
  </dgm:ptLst>
  <dgm:cxnLst>
    <dgm:cxn modelId="{A4614919-26DA-4D11-B72E-1982F7529A60}" type="presOf" srcId="{F97BB680-4010-4036-967E-A11319752ED2}" destId="{332B305D-DE72-4395-9510-8FEB6D05BC47}" srcOrd="0" destOrd="0" presId="urn:microsoft.com/office/officeart/2011/layout/HexagonRadial"/>
    <dgm:cxn modelId="{615A3D1F-C6BE-4999-BF3B-10573101EA6F}" srcId="{3E40D567-CEA2-4A17-A072-64E2A22C36C7}" destId="{C66C591F-2AFB-4599-BA60-9224777FD349}" srcOrd="2" destOrd="0" parTransId="{8EC02B2E-F59D-42F4-BEF2-F0686AA5439B}" sibTransId="{E910EAAA-6355-4C2F-8F16-B205685E9EA9}"/>
    <dgm:cxn modelId="{13A52600-7072-4CCE-8129-7BB6F2BD7EB9}" srcId="{3E40D567-CEA2-4A17-A072-64E2A22C36C7}" destId="{BDDF643E-7388-4F20-B84B-0EB450F8A560}" srcOrd="1" destOrd="0" parTransId="{71900211-2EF4-4E9A-A958-4773178932BA}" sibTransId="{2DB3B7F0-977A-46F6-9F5F-DC681B1C561E}"/>
    <dgm:cxn modelId="{C233C299-5CB7-4946-8187-09057F410649}" srcId="{3E40D567-CEA2-4A17-A072-64E2A22C36C7}" destId="{3F6D1D72-2E72-4DDB-86EF-CBF5E2BD365C}" srcOrd="0" destOrd="0" parTransId="{060E749B-3D53-4FAF-B26B-0DE361BA56B8}" sibTransId="{F3D59FBB-7BCD-4A39-95A5-E422CC96D5E3}"/>
    <dgm:cxn modelId="{FC4C75A1-AA31-4773-B8B2-3A1799B18413}" srcId="{3E40D567-CEA2-4A17-A072-64E2A22C36C7}" destId="{E1B000BB-A264-406E-921C-3910CB606276}" srcOrd="5" destOrd="0" parTransId="{C250D060-2010-4881-9F6E-01B058396EC4}" sibTransId="{47E99237-7F1C-441B-89F9-79C1B31C275F}"/>
    <dgm:cxn modelId="{F2F81614-4301-481E-AC66-449A51501E27}" type="presOf" srcId="{E1B000BB-A264-406E-921C-3910CB606276}" destId="{9BAA290E-693E-46A5-9D8A-AB278AD4C7B0}" srcOrd="0" destOrd="0" presId="urn:microsoft.com/office/officeart/2011/layout/HexagonRadial"/>
    <dgm:cxn modelId="{28A41301-5709-4F86-B853-A68D3692DA81}" type="presOf" srcId="{578299F3-B7E1-4010-BC53-9ADBF1F422A1}" destId="{B84A7188-A7E3-48BA-BCCC-5FC5BD8B9331}" srcOrd="0" destOrd="0" presId="urn:microsoft.com/office/officeart/2011/layout/HexagonRadial"/>
    <dgm:cxn modelId="{71CFC896-2460-4C1D-98D6-E4C06D6112DD}" type="presOf" srcId="{C66C591F-2AFB-4599-BA60-9224777FD349}" destId="{411C1120-ECD4-4ADC-8069-B06DF7CC5AE9}" srcOrd="0" destOrd="0" presId="urn:microsoft.com/office/officeart/2011/layout/HexagonRadial"/>
    <dgm:cxn modelId="{60D1CFEA-B7F3-4AE4-A336-DAD614831250}" srcId="{3E40D567-CEA2-4A17-A072-64E2A22C36C7}" destId="{578299F3-B7E1-4010-BC53-9ADBF1F422A1}" srcOrd="3" destOrd="0" parTransId="{A124E55F-8D08-449A-9306-77356EFB895F}" sibTransId="{19754643-A92A-4D96-9802-DC625C305332}"/>
    <dgm:cxn modelId="{9BF2808F-C20A-441A-9B2A-7A0999238669}" type="presOf" srcId="{BDDF643E-7388-4F20-B84B-0EB450F8A560}" destId="{1E1A4DC2-A981-4E31-A2B5-37C4BEFDC3D4}" srcOrd="0" destOrd="0" presId="urn:microsoft.com/office/officeart/2011/layout/HexagonRadial"/>
    <dgm:cxn modelId="{289A1F46-1BCC-4D40-97A7-CC5BF36D98CA}" type="presOf" srcId="{2207A2FD-4C56-48E2-998E-2339E75EB2E0}" destId="{601C9F93-B95B-47FB-AD8B-3E18A842AE29}" srcOrd="0" destOrd="0" presId="urn:microsoft.com/office/officeart/2011/layout/HexagonRadial"/>
    <dgm:cxn modelId="{24389049-2B57-4D04-A782-15932BB99B4A}" type="presOf" srcId="{3E40D567-CEA2-4A17-A072-64E2A22C36C7}" destId="{1133D020-D498-414D-87AD-1EAD7C01CF1D}" srcOrd="0" destOrd="0" presId="urn:microsoft.com/office/officeart/2011/layout/HexagonRadial"/>
    <dgm:cxn modelId="{063AEDAB-5F51-448A-8BE5-B84088384F8A}" type="presOf" srcId="{3F6D1D72-2E72-4DDB-86EF-CBF5E2BD365C}" destId="{281FBDE4-DFCA-4E2D-A919-589A13D1DFCD}" srcOrd="0" destOrd="0" presId="urn:microsoft.com/office/officeart/2011/layout/HexagonRadial"/>
    <dgm:cxn modelId="{5552DAE1-04D9-41B7-8476-F64DCAD04F48}" srcId="{3E40D567-CEA2-4A17-A072-64E2A22C36C7}" destId="{F97BB680-4010-4036-967E-A11319752ED2}" srcOrd="4" destOrd="0" parTransId="{22510AD6-64D0-4F14-B0D2-5BCD71517A7B}" sibTransId="{155084D0-9D4B-4FCA-988A-8C9CB5A31320}"/>
    <dgm:cxn modelId="{B72AD05E-4C94-43C6-9282-FD4AB7803415}" srcId="{2207A2FD-4C56-48E2-998E-2339E75EB2E0}" destId="{3E40D567-CEA2-4A17-A072-64E2A22C36C7}" srcOrd="0" destOrd="0" parTransId="{3E85E90C-DDAC-45CC-80EE-66F2412CACBB}" sibTransId="{2AC186DD-4696-4267-96F1-B0707E51B028}"/>
    <dgm:cxn modelId="{C3769490-D6EC-4112-81FD-3C3A21697AD7}" type="presParOf" srcId="{601C9F93-B95B-47FB-AD8B-3E18A842AE29}" destId="{1133D020-D498-414D-87AD-1EAD7C01CF1D}" srcOrd="0" destOrd="0" presId="urn:microsoft.com/office/officeart/2011/layout/HexagonRadial"/>
    <dgm:cxn modelId="{E9A9ED41-F16B-4ECC-9AF8-3E6A781CDF60}" type="presParOf" srcId="{601C9F93-B95B-47FB-AD8B-3E18A842AE29}" destId="{522A7D51-6982-4918-87ED-BA4C5F09D06B}" srcOrd="1" destOrd="0" presId="urn:microsoft.com/office/officeart/2011/layout/HexagonRadial"/>
    <dgm:cxn modelId="{27A772CA-67D4-425D-A0FE-E60A02AD64B1}" type="presParOf" srcId="{522A7D51-6982-4918-87ED-BA4C5F09D06B}" destId="{047B3933-5DC3-472A-8B4A-B714E372D44F}" srcOrd="0" destOrd="0" presId="urn:microsoft.com/office/officeart/2011/layout/HexagonRadial"/>
    <dgm:cxn modelId="{D39A873B-A438-4B46-9B45-4480D74D3729}" type="presParOf" srcId="{601C9F93-B95B-47FB-AD8B-3E18A842AE29}" destId="{281FBDE4-DFCA-4E2D-A919-589A13D1DFCD}" srcOrd="2" destOrd="0" presId="urn:microsoft.com/office/officeart/2011/layout/HexagonRadial"/>
    <dgm:cxn modelId="{4C00F411-8ECA-4964-902C-048FFFBB78B5}" type="presParOf" srcId="{601C9F93-B95B-47FB-AD8B-3E18A842AE29}" destId="{8849C147-6643-4151-AB38-B8C8BE27A316}" srcOrd="3" destOrd="0" presId="urn:microsoft.com/office/officeart/2011/layout/HexagonRadial"/>
    <dgm:cxn modelId="{B20E74BA-DF32-4A16-98A6-AA423EE3292C}" type="presParOf" srcId="{8849C147-6643-4151-AB38-B8C8BE27A316}" destId="{35A8C582-6BA5-4F5E-981E-CE8B7A28512D}" srcOrd="0" destOrd="0" presId="urn:microsoft.com/office/officeart/2011/layout/HexagonRadial"/>
    <dgm:cxn modelId="{D9C85FC7-4C71-4F5A-9A15-BA64F5A25414}" type="presParOf" srcId="{601C9F93-B95B-47FB-AD8B-3E18A842AE29}" destId="{1E1A4DC2-A981-4E31-A2B5-37C4BEFDC3D4}" srcOrd="4" destOrd="0" presId="urn:microsoft.com/office/officeart/2011/layout/HexagonRadial"/>
    <dgm:cxn modelId="{BF94A1D1-5193-44D3-8F5C-350A6F0E9CC8}" type="presParOf" srcId="{601C9F93-B95B-47FB-AD8B-3E18A842AE29}" destId="{F32812A4-80AB-4E50-90C3-316202EAB1E0}" srcOrd="5" destOrd="0" presId="urn:microsoft.com/office/officeart/2011/layout/HexagonRadial"/>
    <dgm:cxn modelId="{08A287A5-48BF-40FD-95AC-E6E80A38458B}" type="presParOf" srcId="{F32812A4-80AB-4E50-90C3-316202EAB1E0}" destId="{5E0611F3-F64A-4EB3-AD91-1B9DDDC5C18E}" srcOrd="0" destOrd="0" presId="urn:microsoft.com/office/officeart/2011/layout/HexagonRadial"/>
    <dgm:cxn modelId="{36517AE2-2786-43C0-9B23-EAE73ED14AE3}" type="presParOf" srcId="{601C9F93-B95B-47FB-AD8B-3E18A842AE29}" destId="{411C1120-ECD4-4ADC-8069-B06DF7CC5AE9}" srcOrd="6" destOrd="0" presId="urn:microsoft.com/office/officeart/2011/layout/HexagonRadial"/>
    <dgm:cxn modelId="{4EF5822F-94CE-4C69-9ED4-485CF7065A30}" type="presParOf" srcId="{601C9F93-B95B-47FB-AD8B-3E18A842AE29}" destId="{CF5AD3AA-23B9-49E0-98ED-3FDAC1FB7ED9}" srcOrd="7" destOrd="0" presId="urn:microsoft.com/office/officeart/2011/layout/HexagonRadial"/>
    <dgm:cxn modelId="{F063F724-F4E3-4998-A58A-9167060B13BF}" type="presParOf" srcId="{CF5AD3AA-23B9-49E0-98ED-3FDAC1FB7ED9}" destId="{E64D6C28-1F4A-4B49-A15F-17509EF32894}" srcOrd="0" destOrd="0" presId="urn:microsoft.com/office/officeart/2011/layout/HexagonRadial"/>
    <dgm:cxn modelId="{FB16663C-B1A4-464B-8D6B-9A430B9ECA13}" type="presParOf" srcId="{601C9F93-B95B-47FB-AD8B-3E18A842AE29}" destId="{B84A7188-A7E3-48BA-BCCC-5FC5BD8B9331}" srcOrd="8" destOrd="0" presId="urn:microsoft.com/office/officeart/2011/layout/HexagonRadial"/>
    <dgm:cxn modelId="{D4080A5A-64BD-4C3F-98B9-DFF2007E3BB2}" type="presParOf" srcId="{601C9F93-B95B-47FB-AD8B-3E18A842AE29}" destId="{C8EDECCA-6A61-456B-942B-BF8F8307CB5E}" srcOrd="9" destOrd="0" presId="urn:microsoft.com/office/officeart/2011/layout/HexagonRadial"/>
    <dgm:cxn modelId="{FCA977F2-0319-4F74-9387-DDACEF88ACB7}" type="presParOf" srcId="{C8EDECCA-6A61-456B-942B-BF8F8307CB5E}" destId="{0016FF32-A9C6-4D95-9C81-105E3A986A70}" srcOrd="0" destOrd="0" presId="urn:microsoft.com/office/officeart/2011/layout/HexagonRadial"/>
    <dgm:cxn modelId="{52F1761A-3898-4506-A2C3-9225ACEF665C}" type="presParOf" srcId="{601C9F93-B95B-47FB-AD8B-3E18A842AE29}" destId="{332B305D-DE72-4395-9510-8FEB6D05BC47}" srcOrd="10" destOrd="0" presId="urn:microsoft.com/office/officeart/2011/layout/HexagonRadial"/>
    <dgm:cxn modelId="{5C58D4D0-4222-4FD2-8EBE-B4246B78011B}" type="presParOf" srcId="{601C9F93-B95B-47FB-AD8B-3E18A842AE29}" destId="{749C9AE4-845E-490A-94BD-486BE6B4CE96}" srcOrd="11" destOrd="0" presId="urn:microsoft.com/office/officeart/2011/layout/HexagonRadial"/>
    <dgm:cxn modelId="{03267482-8B95-49D6-A4D4-AE1A42887150}" type="presParOf" srcId="{749C9AE4-845E-490A-94BD-486BE6B4CE96}" destId="{C769FA30-BC9C-4A8E-A193-A45B44846BA6}" srcOrd="0" destOrd="0" presId="urn:microsoft.com/office/officeart/2011/layout/HexagonRadial"/>
    <dgm:cxn modelId="{3A545A39-DF8C-4F15-8100-05B34D81E39F}" type="presParOf" srcId="{601C9F93-B95B-47FB-AD8B-3E18A842AE29}" destId="{9BAA290E-693E-46A5-9D8A-AB278AD4C7B0}"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51A69-2FBE-49D7-AD3C-0C065FDB6B7B}" type="doc">
      <dgm:prSet loTypeId="urn:microsoft.com/office/officeart/2005/8/layout/funnel1" loCatId="relationship" qsTypeId="urn:microsoft.com/office/officeart/2005/8/quickstyle/simple1" qsCatId="simple" csTypeId="urn:microsoft.com/office/officeart/2005/8/colors/accent2_3" csCatId="accent2" phldr="1"/>
      <dgm:spPr/>
      <dgm:t>
        <a:bodyPr/>
        <a:lstStyle/>
        <a:p>
          <a:endParaRPr lang="zh-CN" altLang="en-US"/>
        </a:p>
      </dgm:t>
    </dgm:pt>
    <dgm:pt modelId="{ED0E0891-AB31-4069-9EEA-A595CBF32CFC}">
      <dgm:prSet phldrT="[文本]"/>
      <dgm:spPr/>
      <dgm:t>
        <a:bodyPr/>
        <a:lstStyle/>
        <a:p>
          <a:r>
            <a:rPr lang="zh-CN" altLang="en-US" dirty="0" smtClean="0">
              <a:latin typeface="黑体" pitchFamily="49" charset="-122"/>
              <a:ea typeface="黑体" pitchFamily="49" charset="-122"/>
            </a:rPr>
            <a:t>知识计算</a:t>
          </a:r>
          <a:endParaRPr lang="zh-CN" altLang="en-US" dirty="0">
            <a:latin typeface="黑体" pitchFamily="49" charset="-122"/>
            <a:ea typeface="黑体" pitchFamily="49" charset="-122"/>
          </a:endParaRPr>
        </a:p>
      </dgm:t>
    </dgm:pt>
    <dgm:pt modelId="{DEE4F7F6-66FA-47F3-99B0-472E71B294A8}" cxnId="{A79B2501-0AA9-4F96-849C-4BDF1BC380F8}" type="parTrans">
      <dgm:prSet/>
      <dgm:spPr/>
      <dgm:t>
        <a:bodyPr/>
        <a:lstStyle/>
        <a:p>
          <a:endParaRPr lang="zh-CN" altLang="en-US">
            <a:latin typeface="黑体" pitchFamily="49" charset="-122"/>
            <a:ea typeface="黑体" pitchFamily="49" charset="-122"/>
          </a:endParaRPr>
        </a:p>
      </dgm:t>
    </dgm:pt>
    <dgm:pt modelId="{0AE4FB50-4B5C-41A2-AC73-EF17CA881670}" cxnId="{A79B2501-0AA9-4F96-849C-4BDF1BC380F8}" type="sibTrans">
      <dgm:prSet/>
      <dgm:spPr/>
      <dgm:t>
        <a:bodyPr/>
        <a:lstStyle/>
        <a:p>
          <a:endParaRPr lang="zh-CN" altLang="en-US">
            <a:latin typeface="黑体" pitchFamily="49" charset="-122"/>
            <a:ea typeface="黑体" pitchFamily="49" charset="-122"/>
          </a:endParaRPr>
        </a:p>
      </dgm:t>
    </dgm:pt>
    <dgm:pt modelId="{F89F7D8A-0EFA-4AF3-AFF7-7A9C76154138}">
      <dgm:prSet phldrT="[文本]"/>
      <dgm:spPr/>
      <dgm:t>
        <a:bodyPr/>
        <a:lstStyle/>
        <a:p>
          <a:r>
            <a:rPr lang="zh-CN" altLang="en-US" dirty="0" smtClean="0">
              <a:latin typeface="黑体" pitchFamily="49" charset="-122"/>
              <a:ea typeface="黑体" pitchFamily="49" charset="-122"/>
            </a:rPr>
            <a:t>知识综合</a:t>
          </a:r>
          <a:endParaRPr lang="zh-CN" altLang="en-US" dirty="0">
            <a:latin typeface="黑体" pitchFamily="49" charset="-122"/>
            <a:ea typeface="黑体" pitchFamily="49" charset="-122"/>
          </a:endParaRPr>
        </a:p>
      </dgm:t>
    </dgm:pt>
    <dgm:pt modelId="{DFA179F3-96F3-49A7-81C1-9E5DDD1FE351}" cxnId="{D36A1B5E-71BB-4E90-9A2D-B573906174EA}" type="parTrans">
      <dgm:prSet/>
      <dgm:spPr/>
      <dgm:t>
        <a:bodyPr/>
        <a:lstStyle/>
        <a:p>
          <a:endParaRPr lang="zh-CN" altLang="en-US">
            <a:latin typeface="黑体" pitchFamily="49" charset="-122"/>
            <a:ea typeface="黑体" pitchFamily="49" charset="-122"/>
          </a:endParaRPr>
        </a:p>
      </dgm:t>
    </dgm:pt>
    <dgm:pt modelId="{E7541754-DCC1-4D81-B47A-FF3F0DB81C35}" cxnId="{D36A1B5E-71BB-4E90-9A2D-B573906174EA}" type="sibTrans">
      <dgm:prSet/>
      <dgm:spPr/>
      <dgm:t>
        <a:bodyPr/>
        <a:lstStyle/>
        <a:p>
          <a:endParaRPr lang="zh-CN" altLang="en-US">
            <a:latin typeface="黑体" pitchFamily="49" charset="-122"/>
            <a:ea typeface="黑体" pitchFamily="49" charset="-122"/>
          </a:endParaRPr>
        </a:p>
      </dgm:t>
    </dgm:pt>
    <dgm:pt modelId="{13660D03-0223-427E-85A3-50323F93B829}">
      <dgm:prSet phldrT="[文本]"/>
      <dgm:spPr/>
      <dgm:t>
        <a:bodyPr/>
        <a:lstStyle/>
        <a:p>
          <a:r>
            <a:rPr lang="en-US" altLang="zh-CN" dirty="0" smtClean="0">
              <a:latin typeface="黑体" pitchFamily="49" charset="-122"/>
              <a:ea typeface="黑体" pitchFamily="49" charset="-122"/>
            </a:rPr>
            <a:t>…</a:t>
          </a:r>
          <a:endParaRPr lang="zh-CN" altLang="en-US" dirty="0">
            <a:latin typeface="黑体" pitchFamily="49" charset="-122"/>
            <a:ea typeface="黑体" pitchFamily="49" charset="-122"/>
          </a:endParaRPr>
        </a:p>
      </dgm:t>
    </dgm:pt>
    <dgm:pt modelId="{8090D839-AB39-4741-A687-6E818817D81E}" cxnId="{77A11D82-F6CE-461B-9718-58DC979380BF}" type="parTrans">
      <dgm:prSet/>
      <dgm:spPr/>
      <dgm:t>
        <a:bodyPr/>
        <a:lstStyle/>
        <a:p>
          <a:endParaRPr lang="zh-CN" altLang="en-US">
            <a:latin typeface="黑体" pitchFamily="49" charset="-122"/>
            <a:ea typeface="黑体" pitchFamily="49" charset="-122"/>
          </a:endParaRPr>
        </a:p>
      </dgm:t>
    </dgm:pt>
    <dgm:pt modelId="{4C24F8F5-FAA2-49B6-8DD8-A8CB76E70631}" cxnId="{77A11D82-F6CE-461B-9718-58DC979380BF}" type="sibTrans">
      <dgm:prSet/>
      <dgm:spPr/>
      <dgm:t>
        <a:bodyPr/>
        <a:lstStyle/>
        <a:p>
          <a:endParaRPr lang="zh-CN" altLang="en-US">
            <a:latin typeface="黑体" pitchFamily="49" charset="-122"/>
            <a:ea typeface="黑体" pitchFamily="49" charset="-122"/>
          </a:endParaRPr>
        </a:p>
      </dgm:t>
    </dgm:pt>
    <dgm:pt modelId="{91B09A82-989A-4621-A081-E38F676058F3}">
      <dgm:prSet phldrT="[文本]"/>
      <dgm:spPr/>
      <dgm:t>
        <a:bodyPr/>
        <a:lstStyle/>
        <a:p>
          <a:r>
            <a:rPr lang="zh-CN" altLang="en-US" dirty="0" smtClean="0">
              <a:latin typeface="黑体" pitchFamily="49" charset="-122"/>
              <a:ea typeface="黑体" pitchFamily="49" charset="-122"/>
            </a:rPr>
            <a:t>开放特征</a:t>
          </a:r>
          <a:endParaRPr lang="zh-CN" altLang="en-US" dirty="0">
            <a:latin typeface="黑体" pitchFamily="49" charset="-122"/>
            <a:ea typeface="黑体" pitchFamily="49" charset="-122"/>
          </a:endParaRPr>
        </a:p>
      </dgm:t>
    </dgm:pt>
    <dgm:pt modelId="{DC8D0BF1-611E-4423-A4B6-CAD152C06B5A}" cxnId="{4206B02D-F390-46A5-837C-47C2204ABCDF}" type="sibTrans">
      <dgm:prSet/>
      <dgm:spPr/>
      <dgm:t>
        <a:bodyPr/>
        <a:lstStyle/>
        <a:p>
          <a:endParaRPr lang="zh-CN" altLang="en-US">
            <a:latin typeface="黑体" pitchFamily="49" charset="-122"/>
            <a:ea typeface="黑体" pitchFamily="49" charset="-122"/>
          </a:endParaRPr>
        </a:p>
      </dgm:t>
    </dgm:pt>
    <dgm:pt modelId="{481D718D-9B3D-4151-BFAA-3AF57029FA5C}" cxnId="{4206B02D-F390-46A5-837C-47C2204ABCDF}" type="parTrans">
      <dgm:prSet/>
      <dgm:spPr/>
      <dgm:t>
        <a:bodyPr/>
        <a:lstStyle/>
        <a:p>
          <a:endParaRPr lang="zh-CN" altLang="en-US">
            <a:latin typeface="黑体" pitchFamily="49" charset="-122"/>
            <a:ea typeface="黑体" pitchFamily="49" charset="-122"/>
          </a:endParaRPr>
        </a:p>
      </dgm:t>
    </dgm:pt>
    <dgm:pt modelId="{1824DF02-FEE0-47E3-900B-D886E33F468A}" type="pres">
      <dgm:prSet presAssocID="{FE051A69-2FBE-49D7-AD3C-0C065FDB6B7B}" presName="Name0" presStyleCnt="0">
        <dgm:presLayoutVars>
          <dgm:chMax val="4"/>
          <dgm:resizeHandles val="exact"/>
        </dgm:presLayoutVars>
      </dgm:prSet>
      <dgm:spPr/>
      <dgm:t>
        <a:bodyPr/>
        <a:lstStyle/>
        <a:p>
          <a:endParaRPr lang="zh-CN" altLang="en-US"/>
        </a:p>
      </dgm:t>
    </dgm:pt>
    <dgm:pt modelId="{54DB2F57-2890-4014-A03A-271EB0EA4535}" type="pres">
      <dgm:prSet presAssocID="{FE051A69-2FBE-49D7-AD3C-0C065FDB6B7B}" presName="ellipse" presStyleLbl="trBgShp" presStyleIdx="0" presStyleCnt="1"/>
      <dgm:spPr/>
    </dgm:pt>
    <dgm:pt modelId="{F76FB0DF-61B8-493E-A015-B00C24FECE34}" type="pres">
      <dgm:prSet presAssocID="{FE051A69-2FBE-49D7-AD3C-0C065FDB6B7B}" presName="arrow1" presStyleLbl="fgShp" presStyleIdx="0" presStyleCnt="1"/>
      <dgm:spPr/>
    </dgm:pt>
    <dgm:pt modelId="{7CB6C24C-0C92-4CF3-AD4A-3E9474EA4766}" type="pres">
      <dgm:prSet presAssocID="{FE051A69-2FBE-49D7-AD3C-0C065FDB6B7B}" presName="rectangle" presStyleLbl="revTx" presStyleIdx="0" presStyleCnt="1">
        <dgm:presLayoutVars>
          <dgm:bulletEnabled val="1"/>
        </dgm:presLayoutVars>
      </dgm:prSet>
      <dgm:spPr/>
      <dgm:t>
        <a:bodyPr/>
        <a:lstStyle/>
        <a:p>
          <a:endParaRPr lang="zh-CN" altLang="en-US"/>
        </a:p>
      </dgm:t>
    </dgm:pt>
    <dgm:pt modelId="{7C30B865-874B-4A1F-AC7C-3F1C946E9A8D}" type="pres">
      <dgm:prSet presAssocID="{F89F7D8A-0EFA-4AF3-AFF7-7A9C76154138}" presName="item1" presStyleLbl="node1" presStyleIdx="0" presStyleCnt="3">
        <dgm:presLayoutVars>
          <dgm:bulletEnabled val="1"/>
        </dgm:presLayoutVars>
      </dgm:prSet>
      <dgm:spPr/>
      <dgm:t>
        <a:bodyPr/>
        <a:lstStyle/>
        <a:p>
          <a:endParaRPr lang="zh-CN" altLang="en-US"/>
        </a:p>
      </dgm:t>
    </dgm:pt>
    <dgm:pt modelId="{CCD859A3-C19B-4547-BC4E-9814701F7104}" type="pres">
      <dgm:prSet presAssocID="{13660D03-0223-427E-85A3-50323F93B829}" presName="item2" presStyleLbl="node1" presStyleIdx="1" presStyleCnt="3">
        <dgm:presLayoutVars>
          <dgm:bulletEnabled val="1"/>
        </dgm:presLayoutVars>
      </dgm:prSet>
      <dgm:spPr/>
      <dgm:t>
        <a:bodyPr/>
        <a:lstStyle/>
        <a:p>
          <a:endParaRPr lang="zh-CN" altLang="en-US"/>
        </a:p>
      </dgm:t>
    </dgm:pt>
    <dgm:pt modelId="{C75E4A74-B75F-45C4-8AB0-159F2F4D4953}" type="pres">
      <dgm:prSet presAssocID="{91B09A82-989A-4621-A081-E38F676058F3}" presName="item3" presStyleLbl="node1" presStyleIdx="2" presStyleCnt="3">
        <dgm:presLayoutVars>
          <dgm:bulletEnabled val="1"/>
        </dgm:presLayoutVars>
      </dgm:prSet>
      <dgm:spPr/>
      <dgm:t>
        <a:bodyPr/>
        <a:lstStyle/>
        <a:p>
          <a:endParaRPr lang="zh-CN" altLang="en-US"/>
        </a:p>
      </dgm:t>
    </dgm:pt>
    <dgm:pt modelId="{98EA8BBC-D346-45AE-BDC1-179005B5F009}" type="pres">
      <dgm:prSet presAssocID="{FE051A69-2FBE-49D7-AD3C-0C065FDB6B7B}" presName="funnel" presStyleLbl="trAlignAcc1" presStyleIdx="0" presStyleCnt="1"/>
      <dgm:spPr/>
    </dgm:pt>
  </dgm:ptLst>
  <dgm:cxnLst>
    <dgm:cxn modelId="{2BB76653-3372-4C9E-9614-D966BC97655A}" type="presOf" srcId="{ED0E0891-AB31-4069-9EEA-A595CBF32CFC}" destId="{C75E4A74-B75F-45C4-8AB0-159F2F4D4953}" srcOrd="0" destOrd="0" presId="urn:microsoft.com/office/officeart/2005/8/layout/funnel1"/>
    <dgm:cxn modelId="{DE4B25A7-81D3-41DD-ABA3-1C66FC8D0F26}" type="presOf" srcId="{FE051A69-2FBE-49D7-AD3C-0C065FDB6B7B}" destId="{1824DF02-FEE0-47E3-900B-D886E33F468A}" srcOrd="0" destOrd="0" presId="urn:microsoft.com/office/officeart/2005/8/layout/funnel1"/>
    <dgm:cxn modelId="{77A11D82-F6CE-461B-9718-58DC979380BF}" srcId="{FE051A69-2FBE-49D7-AD3C-0C065FDB6B7B}" destId="{13660D03-0223-427E-85A3-50323F93B829}" srcOrd="2" destOrd="0" parTransId="{8090D839-AB39-4741-A687-6E818817D81E}" sibTransId="{4C24F8F5-FAA2-49B6-8DD8-A8CB76E70631}"/>
    <dgm:cxn modelId="{A79B2501-0AA9-4F96-849C-4BDF1BC380F8}" srcId="{FE051A69-2FBE-49D7-AD3C-0C065FDB6B7B}" destId="{ED0E0891-AB31-4069-9EEA-A595CBF32CFC}" srcOrd="0" destOrd="0" parTransId="{DEE4F7F6-66FA-47F3-99B0-472E71B294A8}" sibTransId="{0AE4FB50-4B5C-41A2-AC73-EF17CA881670}"/>
    <dgm:cxn modelId="{561BDAF7-94A5-4300-8A31-9A87E3B653D7}" type="presOf" srcId="{91B09A82-989A-4621-A081-E38F676058F3}" destId="{7CB6C24C-0C92-4CF3-AD4A-3E9474EA4766}" srcOrd="0" destOrd="0" presId="urn:microsoft.com/office/officeart/2005/8/layout/funnel1"/>
    <dgm:cxn modelId="{4206B02D-F390-46A5-837C-47C2204ABCDF}" srcId="{FE051A69-2FBE-49D7-AD3C-0C065FDB6B7B}" destId="{91B09A82-989A-4621-A081-E38F676058F3}" srcOrd="3" destOrd="0" parTransId="{481D718D-9B3D-4151-BFAA-3AF57029FA5C}" sibTransId="{DC8D0BF1-611E-4423-A4B6-CAD152C06B5A}"/>
    <dgm:cxn modelId="{FF5EC8F2-F719-4987-BD9A-F9BB27303190}" type="presOf" srcId="{13660D03-0223-427E-85A3-50323F93B829}" destId="{7C30B865-874B-4A1F-AC7C-3F1C946E9A8D}" srcOrd="0" destOrd="0" presId="urn:microsoft.com/office/officeart/2005/8/layout/funnel1"/>
    <dgm:cxn modelId="{D36A1B5E-71BB-4E90-9A2D-B573906174EA}" srcId="{FE051A69-2FBE-49D7-AD3C-0C065FDB6B7B}" destId="{F89F7D8A-0EFA-4AF3-AFF7-7A9C76154138}" srcOrd="1" destOrd="0" parTransId="{DFA179F3-96F3-49A7-81C1-9E5DDD1FE351}" sibTransId="{E7541754-DCC1-4D81-B47A-FF3F0DB81C35}"/>
    <dgm:cxn modelId="{E8A5DF85-D3B9-49C7-BC24-EFE01CB58C8A}" type="presOf" srcId="{F89F7D8A-0EFA-4AF3-AFF7-7A9C76154138}" destId="{CCD859A3-C19B-4547-BC4E-9814701F7104}" srcOrd="0" destOrd="0" presId="urn:microsoft.com/office/officeart/2005/8/layout/funnel1"/>
    <dgm:cxn modelId="{50017DBD-19C8-4AB9-9381-BE74B24531D2}" type="presParOf" srcId="{1824DF02-FEE0-47E3-900B-D886E33F468A}" destId="{54DB2F57-2890-4014-A03A-271EB0EA4535}" srcOrd="0" destOrd="0" presId="urn:microsoft.com/office/officeart/2005/8/layout/funnel1"/>
    <dgm:cxn modelId="{2A461F72-7272-4323-98AB-9F240F8DEF6F}" type="presParOf" srcId="{1824DF02-FEE0-47E3-900B-D886E33F468A}" destId="{F76FB0DF-61B8-493E-A015-B00C24FECE34}" srcOrd="1" destOrd="0" presId="urn:microsoft.com/office/officeart/2005/8/layout/funnel1"/>
    <dgm:cxn modelId="{3F16D28B-52DE-4F79-8842-3A437211DECB}" type="presParOf" srcId="{1824DF02-FEE0-47E3-900B-D886E33F468A}" destId="{7CB6C24C-0C92-4CF3-AD4A-3E9474EA4766}" srcOrd="2" destOrd="0" presId="urn:microsoft.com/office/officeart/2005/8/layout/funnel1"/>
    <dgm:cxn modelId="{46515FCC-6B86-431D-85F0-A556D8EAD145}" type="presParOf" srcId="{1824DF02-FEE0-47E3-900B-D886E33F468A}" destId="{7C30B865-874B-4A1F-AC7C-3F1C946E9A8D}" srcOrd="3" destOrd="0" presId="urn:microsoft.com/office/officeart/2005/8/layout/funnel1"/>
    <dgm:cxn modelId="{B9A72DA7-31F5-4C1E-AEF4-AB6B8B8E2E1E}" type="presParOf" srcId="{1824DF02-FEE0-47E3-900B-D886E33F468A}" destId="{CCD859A3-C19B-4547-BC4E-9814701F7104}" srcOrd="4" destOrd="0" presId="urn:microsoft.com/office/officeart/2005/8/layout/funnel1"/>
    <dgm:cxn modelId="{51695F17-7571-4403-81A5-A894D321E27C}" type="presParOf" srcId="{1824DF02-FEE0-47E3-900B-D886E33F468A}" destId="{C75E4A74-B75F-45C4-8AB0-159F2F4D4953}" srcOrd="5" destOrd="0" presId="urn:microsoft.com/office/officeart/2005/8/layout/funnel1"/>
    <dgm:cxn modelId="{A251262F-D2A2-4DAD-926A-B98FDD0D982F}" type="presParOf" srcId="{1824DF02-FEE0-47E3-900B-D886E33F468A}" destId="{98EA8BBC-D346-45AE-BDC1-179005B5F009}"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D8E193-7233-4BA7-94C1-EB9DC0C7DFE1}">
      <dsp:nvSpPr>
        <dsp:cNvPr id="0" name=""/>
        <dsp:cNvSpPr/>
      </dsp:nvSpPr>
      <dsp:spPr>
        <a:xfrm>
          <a:off x="1828799" y="50799"/>
          <a:ext cx="2438400" cy="2438400"/>
        </a:xfrm>
        <a:prstGeom prst="ellipse">
          <a:avLst/>
        </a:prstGeom>
        <a:solidFill>
          <a:srgbClr val="FFC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必备</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2153920" y="477519"/>
        <a:ext cx="1788160" cy="1097280"/>
      </dsp:txXfrm>
    </dsp:sp>
    <dsp:sp modelId="{39108C3E-3EA8-4217-AB6E-A01C18F8A102}">
      <dsp:nvSpPr>
        <dsp:cNvPr id="0" name=""/>
        <dsp:cNvSpPr/>
      </dsp:nvSpPr>
      <dsp:spPr>
        <a:xfrm>
          <a:off x="2708656" y="1574800"/>
          <a:ext cx="2438400" cy="2438400"/>
        </a:xfrm>
        <a:prstGeom prst="ellipse">
          <a:avLst/>
        </a:prstGeom>
        <a:solidFill>
          <a:schemeClr val="accent6">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可选</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3454400" y="2204720"/>
        <a:ext cx="1463040" cy="1341120"/>
      </dsp:txXfrm>
    </dsp:sp>
    <dsp:sp modelId="{FD448A5E-F916-46D5-9E0A-C050E284400C}">
      <dsp:nvSpPr>
        <dsp:cNvPr id="0" name=""/>
        <dsp:cNvSpPr/>
      </dsp:nvSpPr>
      <dsp:spPr>
        <a:xfrm>
          <a:off x="948943" y="1574800"/>
          <a:ext cx="2438400" cy="2438400"/>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领域</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1178560" y="2204720"/>
        <a:ext cx="1463040" cy="134112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095F35-0CCE-4771-AE55-8D1C4C527EED}">
      <dsp:nvSpPr>
        <dsp:cNvPr id="0" name=""/>
        <dsp:cNvSpPr/>
      </dsp:nvSpPr>
      <dsp:spPr>
        <a:xfrm rot="5400000">
          <a:off x="868742" y="959437"/>
          <a:ext cx="927740" cy="1543739"/>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82B2A-3FE0-4062-91FA-020604EA4B2E}">
      <dsp:nvSpPr>
        <dsp:cNvPr id="0" name=""/>
        <dsp:cNvSpPr/>
      </dsp:nvSpPr>
      <dsp:spPr>
        <a:xfrm>
          <a:off x="713880" y="1420682"/>
          <a:ext cx="1393696"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rgbClr val="FF0000"/>
              </a:solidFill>
              <a:latin typeface="Times New Roman" pitchFamily="18" charset="0"/>
              <a:ea typeface="黑体" pitchFamily="49" charset="-122"/>
              <a:cs typeface="Times New Roman" pitchFamily="18" charset="0"/>
            </a:rPr>
            <a:t>语言阶段</a:t>
          </a:r>
          <a:endParaRPr lang="en-US" altLang="zh-CN" sz="2000"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2000" kern="1200" dirty="0">
            <a:latin typeface="Times New Roman" pitchFamily="18" charset="0"/>
            <a:ea typeface="黑体" pitchFamily="49" charset="-122"/>
            <a:cs typeface="Times New Roman" pitchFamily="18" charset="0"/>
          </a:endParaRPr>
        </a:p>
      </dsp:txBody>
      <dsp:txXfrm>
        <a:off x="713880" y="1420682"/>
        <a:ext cx="1393696" cy="1221656"/>
      </dsp:txXfrm>
    </dsp:sp>
    <dsp:sp modelId="{A15639AE-0495-4462-A7B2-556BDD1938EB}">
      <dsp:nvSpPr>
        <dsp:cNvPr id="0" name=""/>
        <dsp:cNvSpPr/>
      </dsp:nvSpPr>
      <dsp:spPr>
        <a:xfrm>
          <a:off x="1844614" y="845785"/>
          <a:ext cx="262961" cy="262961"/>
        </a:xfrm>
        <a:prstGeom prst="triangle">
          <a:avLst>
            <a:gd name="adj" fmla="val 100000"/>
          </a:avLst>
        </a:prstGeom>
        <a:solidFill>
          <a:schemeClr val="accent5">
            <a:hueOff val="542837"/>
            <a:satOff val="1866"/>
            <a:lumOff val="-8954"/>
            <a:alphaOff val="0"/>
          </a:schemeClr>
        </a:solidFill>
        <a:ln w="25400" cap="flat" cmpd="sng" algn="ctr">
          <a:solidFill>
            <a:schemeClr val="accent5">
              <a:hueOff val="542837"/>
              <a:satOff val="1866"/>
              <a:lumOff val="-89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E1516-744D-437B-B33A-8DD88268689E}">
      <dsp:nvSpPr>
        <dsp:cNvPr id="0" name=""/>
        <dsp:cNvSpPr/>
      </dsp:nvSpPr>
      <dsp:spPr>
        <a:xfrm rot="5400000">
          <a:off x="2574899" y="537247"/>
          <a:ext cx="927740" cy="1543739"/>
        </a:xfrm>
        <a:prstGeom prst="corner">
          <a:avLst>
            <a:gd name="adj1" fmla="val 16120"/>
            <a:gd name="adj2" fmla="val 16110"/>
          </a:avLst>
        </a:prstGeom>
        <a:solidFill>
          <a:schemeClr val="accent5">
            <a:hueOff val="1085675"/>
            <a:satOff val="3732"/>
            <a:lumOff val="-17909"/>
            <a:alphaOff val="0"/>
          </a:schemeClr>
        </a:solidFill>
        <a:ln w="25400" cap="flat" cmpd="sng" algn="ctr">
          <a:solidFill>
            <a:schemeClr val="accent5">
              <a:hueOff val="1085675"/>
              <a:satOff val="3732"/>
              <a:lumOff val="-179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D70483-67D4-4232-A7B5-5D4899BDFEB3}">
      <dsp:nvSpPr>
        <dsp:cNvPr id="0" name=""/>
        <dsp:cNvSpPr/>
      </dsp:nvSpPr>
      <dsp:spPr>
        <a:xfrm>
          <a:off x="2420036" y="998492"/>
          <a:ext cx="1393696"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kern="1200" dirty="0" smtClean="0">
              <a:solidFill>
                <a:srgbClr val="FF0000"/>
              </a:solidFill>
              <a:latin typeface="Times New Roman" pitchFamily="18" charset="0"/>
              <a:ea typeface="黑体" pitchFamily="49" charset="-122"/>
              <a:cs typeface="Times New Roman" pitchFamily="18" charset="0"/>
            </a:rPr>
            <a:t>I </a:t>
          </a:r>
          <a:r>
            <a:rPr lang="zh-CN" altLang="en-US" sz="2000" kern="1200" dirty="0" smtClean="0">
              <a:solidFill>
                <a:srgbClr val="FF0000"/>
              </a:solidFill>
              <a:latin typeface="Times New Roman" pitchFamily="18" charset="0"/>
              <a:ea typeface="黑体" pitchFamily="49" charset="-122"/>
              <a:cs typeface="Times New Roman" pitchFamily="18" charset="0"/>
            </a:rPr>
            <a:t>文字阶段</a:t>
          </a:r>
          <a:endParaRPr lang="en-US" altLang="zh-CN" sz="2000"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2000" kern="1200" dirty="0">
            <a:solidFill>
              <a:srgbClr val="002060"/>
            </a:solidFill>
            <a:latin typeface="Times New Roman" pitchFamily="18" charset="0"/>
            <a:ea typeface="黑体" pitchFamily="49" charset="-122"/>
            <a:cs typeface="Times New Roman" pitchFamily="18" charset="0"/>
          </a:endParaRPr>
        </a:p>
      </dsp:txBody>
      <dsp:txXfrm>
        <a:off x="2420036" y="998492"/>
        <a:ext cx="1393696" cy="1221656"/>
      </dsp:txXfrm>
    </dsp:sp>
    <dsp:sp modelId="{E3BFDE7D-22FB-4081-BC34-2BC843BC7B29}">
      <dsp:nvSpPr>
        <dsp:cNvPr id="0" name=""/>
        <dsp:cNvSpPr/>
      </dsp:nvSpPr>
      <dsp:spPr>
        <a:xfrm>
          <a:off x="3550771" y="423595"/>
          <a:ext cx="262961" cy="262961"/>
        </a:xfrm>
        <a:prstGeom prst="triangle">
          <a:avLst>
            <a:gd name="adj" fmla="val 100000"/>
          </a:avLst>
        </a:prstGeom>
        <a:solidFill>
          <a:schemeClr val="accent5">
            <a:hueOff val="1628512"/>
            <a:satOff val="5598"/>
            <a:lumOff val="-26863"/>
            <a:alphaOff val="0"/>
          </a:schemeClr>
        </a:solidFill>
        <a:ln w="25400" cap="flat" cmpd="sng" algn="ctr">
          <a:solidFill>
            <a:schemeClr val="accent5">
              <a:hueOff val="1628512"/>
              <a:satOff val="5598"/>
              <a:lumOff val="-2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41827-3BFA-4CD2-8878-A6471B3FE650}">
      <dsp:nvSpPr>
        <dsp:cNvPr id="0" name=""/>
        <dsp:cNvSpPr/>
      </dsp:nvSpPr>
      <dsp:spPr>
        <a:xfrm rot="5400000">
          <a:off x="4281056" y="115057"/>
          <a:ext cx="927740" cy="1543739"/>
        </a:xfrm>
        <a:prstGeom prst="corner">
          <a:avLst>
            <a:gd name="adj1" fmla="val 16120"/>
            <a:gd name="adj2" fmla="val 16110"/>
          </a:avLst>
        </a:prstGeom>
        <a:solidFill>
          <a:schemeClr val="accent5">
            <a:hueOff val="2171350"/>
            <a:satOff val="7464"/>
            <a:lumOff val="-35817"/>
            <a:alphaOff val="0"/>
          </a:schemeClr>
        </a:solidFill>
        <a:ln w="25400" cap="flat" cmpd="sng" algn="ctr">
          <a:solidFill>
            <a:schemeClr val="accent5">
              <a:hueOff val="2171350"/>
              <a:satOff val="7464"/>
              <a:lumOff val="-358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6A9F-DA3D-4ABA-854B-5C35926415A7}">
      <dsp:nvSpPr>
        <dsp:cNvPr id="0" name=""/>
        <dsp:cNvSpPr/>
      </dsp:nvSpPr>
      <dsp:spPr>
        <a:xfrm>
          <a:off x="4071930" y="576302"/>
          <a:ext cx="1641063"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kern="1200" dirty="0" smtClean="0">
              <a:solidFill>
                <a:srgbClr val="FF0000"/>
              </a:solidFill>
              <a:latin typeface="Times New Roman" pitchFamily="18" charset="0"/>
              <a:ea typeface="黑体" pitchFamily="49" charset="-122"/>
              <a:cs typeface="Times New Roman" pitchFamily="18" charset="0"/>
            </a:rPr>
            <a:t>II </a:t>
          </a:r>
          <a:r>
            <a:rPr lang="zh-CN" altLang="en-US" sz="2000" kern="1200" dirty="0" smtClean="0">
              <a:solidFill>
                <a:srgbClr val="FF0000"/>
              </a:solidFill>
              <a:latin typeface="Times New Roman" pitchFamily="18" charset="0"/>
              <a:ea typeface="黑体" pitchFamily="49" charset="-122"/>
              <a:cs typeface="Times New Roman" pitchFamily="18" charset="0"/>
            </a:rPr>
            <a:t>印刷阶段</a:t>
          </a:r>
          <a:endParaRPr lang="zh-CN" altLang="en-US" sz="2000" kern="1200" dirty="0">
            <a:solidFill>
              <a:srgbClr val="FF0000"/>
            </a:solidFill>
            <a:latin typeface="Times New Roman" pitchFamily="18" charset="0"/>
            <a:ea typeface="黑体" pitchFamily="49" charset="-122"/>
            <a:cs typeface="Times New Roman" pitchFamily="18" charset="0"/>
          </a:endParaRPr>
        </a:p>
      </dsp:txBody>
      <dsp:txXfrm>
        <a:off x="4071930" y="576302"/>
        <a:ext cx="1641063" cy="1221656"/>
      </dsp:txXfrm>
    </dsp:sp>
    <dsp:sp modelId="{A910B8B7-4B54-4F81-9484-EE41BF3BD9B3}">
      <dsp:nvSpPr>
        <dsp:cNvPr id="0" name=""/>
        <dsp:cNvSpPr/>
      </dsp:nvSpPr>
      <dsp:spPr>
        <a:xfrm>
          <a:off x="5256928" y="1405"/>
          <a:ext cx="262961" cy="262961"/>
        </a:xfrm>
        <a:prstGeom prst="triangle">
          <a:avLst>
            <a:gd name="adj" fmla="val 100000"/>
          </a:avLst>
        </a:prstGeom>
        <a:solidFill>
          <a:schemeClr val="accent5">
            <a:hueOff val="2714187"/>
            <a:satOff val="9330"/>
            <a:lumOff val="-44772"/>
            <a:alphaOff val="0"/>
          </a:schemeClr>
        </a:solidFill>
        <a:ln w="25400" cap="flat" cmpd="sng" algn="ctr">
          <a:solidFill>
            <a:schemeClr val="accent5">
              <a:hueOff val="2714187"/>
              <a:satOff val="9330"/>
              <a:lumOff val="-447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E74BC-A347-4245-9C36-A7D36F64A315}">
      <dsp:nvSpPr>
        <dsp:cNvPr id="0" name=""/>
        <dsp:cNvSpPr/>
      </dsp:nvSpPr>
      <dsp:spPr>
        <a:xfrm rot="5400000">
          <a:off x="5987213" y="-307133"/>
          <a:ext cx="927740" cy="1543739"/>
        </a:xfrm>
        <a:prstGeom prst="corner">
          <a:avLst>
            <a:gd name="adj1" fmla="val 16120"/>
            <a:gd name="adj2" fmla="val 16110"/>
          </a:avLst>
        </a:prstGeom>
        <a:solidFill>
          <a:schemeClr val="accent5">
            <a:hueOff val="3257024"/>
            <a:satOff val="11196"/>
            <a:lumOff val="-53726"/>
            <a:alphaOff val="0"/>
          </a:schemeClr>
        </a:solidFill>
        <a:ln w="25400" cap="flat" cmpd="sng" algn="ctr">
          <a:solidFill>
            <a:schemeClr val="accent5">
              <a:hueOff val="3257024"/>
              <a:satOff val="11196"/>
              <a:lumOff val="-537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37C29-5826-4939-A606-3F7EC05DFF05}">
      <dsp:nvSpPr>
        <dsp:cNvPr id="0" name=""/>
        <dsp:cNvSpPr/>
      </dsp:nvSpPr>
      <dsp:spPr>
        <a:xfrm>
          <a:off x="5796671" y="154112"/>
          <a:ext cx="1536411"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b="1" kern="1200" dirty="0" smtClean="0">
              <a:solidFill>
                <a:srgbClr val="FF0000"/>
              </a:solidFill>
              <a:latin typeface="Times New Roman" pitchFamily="18" charset="0"/>
              <a:ea typeface="黑体" pitchFamily="49" charset="-122"/>
              <a:cs typeface="Times New Roman" pitchFamily="18" charset="0"/>
            </a:rPr>
            <a:t>III </a:t>
          </a:r>
          <a:r>
            <a:rPr lang="zh-CN" altLang="en-US" sz="2000" b="1" kern="1200" dirty="0" smtClean="0">
              <a:solidFill>
                <a:srgbClr val="FF0000"/>
              </a:solidFill>
              <a:latin typeface="Times New Roman" pitchFamily="18" charset="0"/>
              <a:ea typeface="黑体" pitchFamily="49" charset="-122"/>
              <a:cs typeface="Times New Roman" pitchFamily="18" charset="0"/>
            </a:rPr>
            <a:t>数字阶段</a:t>
          </a:r>
          <a:endParaRPr lang="en-US" altLang="zh-CN" sz="2000" b="1"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1800" kern="1200" dirty="0">
            <a:solidFill>
              <a:srgbClr val="FF0000"/>
            </a:solidFill>
            <a:latin typeface="Times New Roman" pitchFamily="18" charset="0"/>
            <a:ea typeface="黑体" pitchFamily="49" charset="-122"/>
            <a:cs typeface="Times New Roman" pitchFamily="18" charset="0"/>
          </a:endParaRPr>
        </a:p>
      </dsp:txBody>
      <dsp:txXfrm>
        <a:off x="5796671" y="154112"/>
        <a:ext cx="1536411" cy="1221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83511" cy="4176464"/>
        <a:chOff x="0" y="0"/>
        <a:chExt cx="3983511" cy="4176464"/>
      </a:xfrm>
    </dsp:grpSpPr>
    <dsp:sp modelId="{047B3933-5DC3-472A-8B4A-B714E372D44F}">
      <dsp:nvSpPr>
        <dsp:cNvPr id="4" name="六边形 3"/>
        <dsp:cNvSpPr/>
      </dsp:nvSpPr>
      <dsp:spPr bwMode="white">
        <a:xfrm>
          <a:off x="1212600" y="0"/>
          <a:ext cx="0" cy="0"/>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1212600" y="0"/>
        <a:ext cx="0" cy="0"/>
      </dsp:txXfrm>
    </dsp:sp>
    <dsp:sp modelId="{1133D020-D498-414D-87AD-1EAD7C01CF1D}">
      <dsp:nvSpPr>
        <dsp:cNvPr id="3" name="六边形 2"/>
        <dsp:cNvSpPr/>
      </dsp:nvSpPr>
      <dsp:spPr bwMode="white">
        <a:xfrm>
          <a:off x="2347901" y="1347327"/>
          <a:ext cx="1712512" cy="1481392"/>
        </a:xfrm>
        <a:prstGeom prst="hexagon">
          <a:avLst>
            <a:gd name="adj" fmla="val 28570"/>
            <a:gd name="vf" fmla="val 115470"/>
          </a:avLst>
        </a:prstGeom>
        <a:solidFill>
          <a:srgbClr val="FF0000">
            <a:alpha val="80000"/>
          </a:srgbClr>
        </a:solidFill>
      </dsp:spPr>
      <dsp:style>
        <a:lnRef idx="2">
          <a:schemeClr val="lt1"/>
        </a:lnRef>
        <a:fillRef idx="1">
          <a:schemeClr val="accent2">
            <a:alpha val="80000"/>
            <a:hueOff val="0"/>
            <a:satOff val="0"/>
            <a:lumOff val="0"/>
            <a:alpha val="80000"/>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可选</a:t>
          </a:r>
          <a:br>
            <a:rPr lang="en-US" altLang="zh-CN" sz="2400" dirty="0" smtClean="0">
              <a:latin typeface="黑体" pitchFamily="49" charset="-122"/>
              <a:ea typeface="黑体" pitchFamily="49" charset="-122"/>
            </a:rPr>
          </a:br>
          <a:r>
            <a:rPr lang="zh-CN" altLang="en-US" sz="2400" dirty="0" smtClean="0">
              <a:latin typeface="黑体" pitchFamily="49" charset="-122"/>
              <a:ea typeface="黑体" pitchFamily="49" charset="-122"/>
            </a:rPr>
            <a:t>特征</a:t>
          </a:r>
          <a:endParaRPr lang="zh-CN" altLang="en-US" sz="2400" dirty="0">
            <a:latin typeface="黑体" pitchFamily="49" charset="-122"/>
            <a:ea typeface="黑体" pitchFamily="49" charset="-122"/>
          </a:endParaRPr>
        </a:p>
      </dsp:txBody>
      <dsp:txXfrm>
        <a:off x="2347901" y="1347327"/>
        <a:ext cx="1712512" cy="1481392"/>
      </dsp:txXfrm>
    </dsp:sp>
    <dsp:sp modelId="{35A8C582-6BA5-4F5E-981E-CE8B7A28512D}">
      <dsp:nvSpPr>
        <dsp:cNvPr id="6" name="六边形 5"/>
        <dsp:cNvSpPr/>
      </dsp:nvSpPr>
      <dsp:spPr bwMode="white">
        <a:xfrm>
          <a:off x="3420262" y="638581"/>
          <a:ext cx="646126" cy="556723"/>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3420262" y="638581"/>
        <a:ext cx="646126" cy="556723"/>
      </dsp:txXfrm>
    </dsp:sp>
    <dsp:sp modelId="{281FBDE4-DFCA-4E2D-A919-589A13D1DFCD}">
      <dsp:nvSpPr>
        <dsp:cNvPr id="5" name="六边形 4"/>
        <dsp:cNvSpPr/>
      </dsp:nvSpPr>
      <dsp:spPr bwMode="white">
        <a:xfrm>
          <a:off x="2505648" y="0"/>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90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数据标引</a:t>
          </a:r>
          <a:endParaRPr lang="zh-CN" altLang="en-US" sz="2400" dirty="0">
            <a:latin typeface="黑体" pitchFamily="49" charset="-122"/>
            <a:ea typeface="黑体" pitchFamily="49" charset="-122"/>
          </a:endParaRPr>
        </a:p>
      </dsp:txBody>
      <dsp:txXfrm>
        <a:off x="2505648" y="0"/>
        <a:ext cx="1403391" cy="1214098"/>
      </dsp:txXfrm>
    </dsp:sp>
    <dsp:sp modelId="{5E0611F3-F64A-4EB3-AD91-1B9DDDC5C18E}">
      <dsp:nvSpPr>
        <dsp:cNvPr id="8" name="六边形 7"/>
        <dsp:cNvSpPr/>
      </dsp:nvSpPr>
      <dsp:spPr bwMode="white">
        <a:xfrm>
          <a:off x="4174341" y="1679356"/>
          <a:ext cx="646126" cy="556723"/>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4174341" y="1679356"/>
        <a:ext cx="646126" cy="556723"/>
      </dsp:txXfrm>
    </dsp:sp>
    <dsp:sp modelId="{1E1A4DC2-A981-4E31-A2B5-37C4BEFDC3D4}">
      <dsp:nvSpPr>
        <dsp:cNvPr id="7" name="六边形 6"/>
        <dsp:cNvSpPr/>
      </dsp:nvSpPr>
      <dsp:spPr bwMode="white">
        <a:xfrm>
          <a:off x="3792721" y="746752"/>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82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分类聚类</a:t>
          </a:r>
          <a:endParaRPr lang="zh-CN" altLang="en-US" sz="2400" dirty="0">
            <a:latin typeface="黑体" pitchFamily="49" charset="-122"/>
            <a:ea typeface="黑体" pitchFamily="49" charset="-122"/>
          </a:endParaRPr>
        </a:p>
      </dsp:txBody>
      <dsp:txXfrm>
        <a:off x="3792721" y="746752"/>
        <a:ext cx="1403391" cy="1214098"/>
      </dsp:txXfrm>
    </dsp:sp>
    <dsp:sp modelId="{E64D6C28-1F4A-4B49-A15F-17509EF32894}">
      <dsp:nvSpPr>
        <dsp:cNvPr id="10" name="六边形 9"/>
        <dsp:cNvSpPr/>
      </dsp:nvSpPr>
      <dsp:spPr bwMode="white">
        <a:xfrm>
          <a:off x="3650509" y="2854195"/>
          <a:ext cx="646126" cy="556723"/>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3650509" y="2854195"/>
        <a:ext cx="646126" cy="556723"/>
      </dsp:txXfrm>
    </dsp:sp>
    <dsp:sp modelId="{411C1120-ECD4-4ADC-8069-B06DF7CC5AE9}">
      <dsp:nvSpPr>
        <dsp:cNvPr id="9" name="六边形 8"/>
        <dsp:cNvSpPr/>
      </dsp:nvSpPr>
      <dsp:spPr bwMode="white">
        <a:xfrm>
          <a:off x="3792721" y="2214779"/>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74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概念进化</a:t>
          </a:r>
          <a:endParaRPr lang="zh-CN" altLang="en-US" sz="2400" dirty="0">
            <a:latin typeface="黑体" pitchFamily="49" charset="-122"/>
            <a:ea typeface="黑体" pitchFamily="49" charset="-122"/>
          </a:endParaRPr>
        </a:p>
      </dsp:txBody>
      <dsp:txXfrm>
        <a:off x="3792721" y="2214779"/>
        <a:ext cx="1403391" cy="1214098"/>
      </dsp:txXfrm>
    </dsp:sp>
    <dsp:sp modelId="{0016FF32-A9C6-4D95-9C81-105E3A986A70}">
      <dsp:nvSpPr>
        <dsp:cNvPr id="12" name="六边形 11"/>
        <dsp:cNvSpPr/>
      </dsp:nvSpPr>
      <dsp:spPr bwMode="white">
        <a:xfrm>
          <a:off x="2351088" y="2976148"/>
          <a:ext cx="646126" cy="556723"/>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2351088" y="2976148"/>
        <a:ext cx="646126" cy="556723"/>
      </dsp:txXfrm>
    </dsp:sp>
    <dsp:sp modelId="{B84A7188-A7E3-48BA-BCCC-5FC5BD8B9331}">
      <dsp:nvSpPr>
        <dsp:cNvPr id="11" name="六边形 10"/>
        <dsp:cNvSpPr/>
      </dsp:nvSpPr>
      <dsp:spPr bwMode="white">
        <a:xfrm>
          <a:off x="2505648" y="2962366"/>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66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可视分析</a:t>
          </a:r>
          <a:endParaRPr lang="zh-CN" altLang="en-US" sz="2400" dirty="0">
            <a:latin typeface="黑体" pitchFamily="49" charset="-122"/>
            <a:ea typeface="黑体" pitchFamily="49" charset="-122"/>
          </a:endParaRPr>
        </a:p>
      </dsp:txBody>
      <dsp:txXfrm>
        <a:off x="2505648" y="2962366"/>
        <a:ext cx="1403391" cy="1214098"/>
      </dsp:txXfrm>
    </dsp:sp>
    <dsp:sp modelId="{C769FA30-BC9C-4A8E-A193-A45B44846BA6}">
      <dsp:nvSpPr>
        <dsp:cNvPr id="14" name="六边形 13"/>
        <dsp:cNvSpPr/>
      </dsp:nvSpPr>
      <dsp:spPr bwMode="white">
        <a:xfrm>
          <a:off x="1584660" y="1935791"/>
          <a:ext cx="646126" cy="556723"/>
        </a:xfrm>
        <a:prstGeom prst="hexagon">
          <a:avLst>
            <a:gd name="adj" fmla="val 28899"/>
            <a:gd name="vf" fmla="val 115470"/>
          </a:avLst>
        </a:prstGeom>
      </dsp:spPr>
      <dsp:style>
        <a:lnRef idx="0">
          <a:schemeClr val="dk1"/>
        </a:lnRef>
        <a:fillRef idx="1">
          <a:schemeClr val="accent2">
            <a:tint val="40000"/>
          </a:schemeClr>
        </a:fillRef>
        <a:effectRef idx="0">
          <a:scrgbClr r="0" g="0" b="0"/>
        </a:effectRef>
        <a:fontRef idx="minor"/>
      </dsp:style>
      <dsp:txXfrm>
        <a:off x="1584660" y="1935791"/>
        <a:ext cx="646126" cy="556723"/>
      </dsp:txXfrm>
    </dsp:sp>
    <dsp:sp modelId="{332B305D-DE72-4395-9510-8FEB6D05BC47}">
      <dsp:nvSpPr>
        <dsp:cNvPr id="13" name="六边形 12"/>
        <dsp:cNvSpPr/>
      </dsp:nvSpPr>
      <dsp:spPr bwMode="white">
        <a:xfrm>
          <a:off x="1212600" y="2215614"/>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58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深度搜索</a:t>
          </a:r>
          <a:endParaRPr lang="zh-CN" altLang="en-US" sz="2400" dirty="0">
            <a:latin typeface="黑体" pitchFamily="49" charset="-122"/>
            <a:ea typeface="黑体" pitchFamily="49" charset="-122"/>
          </a:endParaRPr>
        </a:p>
      </dsp:txBody>
      <dsp:txXfrm>
        <a:off x="1212600" y="2215614"/>
        <a:ext cx="1403391" cy="1214098"/>
      </dsp:txXfrm>
    </dsp:sp>
    <dsp:sp modelId="{9BAA290E-693E-46A5-9D8A-AB278AD4C7B0}">
      <dsp:nvSpPr>
        <dsp:cNvPr id="15" name="六边形 14"/>
        <dsp:cNvSpPr/>
      </dsp:nvSpPr>
      <dsp:spPr bwMode="white">
        <a:xfrm>
          <a:off x="1212600" y="745081"/>
          <a:ext cx="1403391" cy="1214098"/>
        </a:xfrm>
        <a:prstGeom prst="hexagon">
          <a:avLst>
            <a:gd name="adj" fmla="val 28570"/>
            <a:gd name="vf" fmla="val 115470"/>
          </a:avLst>
        </a:prstGeom>
      </dsp:spPr>
      <dsp:style>
        <a:lnRef idx="2">
          <a:schemeClr val="lt1"/>
        </a:lnRef>
        <a:fillRef idx="1">
          <a:schemeClr val="accent2">
            <a:alpha val="90000"/>
            <a:hueOff val="0"/>
            <a:satOff val="0"/>
            <a:lumOff val="0"/>
            <a:alpha val="50196"/>
          </a:schemeClr>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latin typeface="黑体" pitchFamily="49" charset="-122"/>
              <a:ea typeface="黑体" pitchFamily="49" charset="-122"/>
            </a:rPr>
            <a:t>协作众包</a:t>
          </a:r>
          <a:endParaRPr lang="zh-CN" altLang="en-US" sz="2400" dirty="0">
            <a:latin typeface="黑体" pitchFamily="49" charset="-122"/>
            <a:ea typeface="黑体" pitchFamily="49" charset="-122"/>
          </a:endParaRPr>
        </a:p>
      </dsp:txBody>
      <dsp:txXfrm>
        <a:off x="1212600" y="745081"/>
        <a:ext cx="1403391" cy="121409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557025" cy="4445620"/>
        <a:chOff x="0" y="0"/>
        <a:chExt cx="5557025" cy="4445620"/>
      </a:xfrm>
    </dsp:grpSpPr>
    <dsp:sp modelId="{54DB2F57-2890-4014-A03A-271EB0EA4535}">
      <dsp:nvSpPr>
        <dsp:cNvPr id="3" name="椭圆 2"/>
        <dsp:cNvSpPr/>
      </dsp:nvSpPr>
      <dsp:spPr bwMode="white">
        <a:xfrm>
          <a:off x="1413229" y="180603"/>
          <a:ext cx="3584281" cy="1244774"/>
        </a:xfrm>
        <a:prstGeom prst="ellipse">
          <a:avLst/>
        </a:prstGeom>
      </dsp:spPr>
      <dsp:style>
        <a:lnRef idx="0">
          <a:schemeClr val="accent2"/>
        </a:lnRef>
        <a:fillRef idx="1">
          <a:schemeClr val="accent2">
            <a:tint val="50000"/>
            <a:alpha val="40000"/>
          </a:schemeClr>
        </a:fillRef>
        <a:effectRef idx="0">
          <a:scrgbClr r="0" g="0" b="0"/>
        </a:effectRef>
        <a:fontRef idx="minor"/>
      </dsp:style>
      <dsp:txXfrm>
        <a:off x="1413229" y="180603"/>
        <a:ext cx="3584281" cy="1244774"/>
      </dsp:txXfrm>
    </dsp:sp>
    <dsp:sp modelId="{F76FB0DF-61B8-493E-A015-B00C24FECE34}">
      <dsp:nvSpPr>
        <dsp:cNvPr id="4" name="下箭头 3"/>
        <dsp:cNvSpPr/>
      </dsp:nvSpPr>
      <dsp:spPr bwMode="white">
        <a:xfrm>
          <a:off x="2863613" y="3228632"/>
          <a:ext cx="694628" cy="444562"/>
        </a:xfrm>
        <a:prstGeom prst="downArrow">
          <a:avLst/>
        </a:prstGeom>
      </dsp:spPr>
      <dsp:style>
        <a:lnRef idx="2">
          <a:schemeClr val="lt1"/>
        </a:lnRef>
        <a:fillRef idx="1">
          <a:schemeClr val="accent2">
            <a:tint val="40000"/>
          </a:schemeClr>
        </a:fillRef>
        <a:effectRef idx="0">
          <a:scrgbClr r="0" g="0" b="0"/>
        </a:effectRef>
        <a:fontRef idx="minor"/>
      </dsp:style>
      <dsp:txXfrm>
        <a:off x="2863613" y="3228632"/>
        <a:ext cx="694628" cy="444562"/>
      </dsp:txXfrm>
    </dsp:sp>
    <dsp:sp modelId="{7CB6C24C-0C92-4CF3-AD4A-3E9474EA4766}">
      <dsp:nvSpPr>
        <dsp:cNvPr id="5" name="矩形 4"/>
        <dsp:cNvSpPr/>
      </dsp:nvSpPr>
      <dsp:spPr bwMode="white">
        <a:xfrm>
          <a:off x="1543820" y="3584281"/>
          <a:ext cx="3334215" cy="83355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9136" tIns="199136" rIns="199136" bIns="199136"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smtClean="0">
              <a:solidFill>
                <a:schemeClr val="tx1"/>
              </a:solidFill>
              <a:latin typeface="黑体" pitchFamily="49" charset="-122"/>
              <a:ea typeface="黑体" pitchFamily="49" charset="-122"/>
            </a:rPr>
            <a:t>开放特征</a:t>
          </a:r>
          <a:endParaRPr lang="zh-CN" altLang="en-US" dirty="0">
            <a:solidFill>
              <a:schemeClr val="tx1"/>
            </a:solidFill>
            <a:latin typeface="黑体" pitchFamily="49" charset="-122"/>
            <a:ea typeface="黑体" pitchFamily="49" charset="-122"/>
          </a:endParaRPr>
        </a:p>
      </dsp:txBody>
      <dsp:txXfrm>
        <a:off x="1543820" y="3584281"/>
        <a:ext cx="3334215" cy="833554"/>
      </dsp:txXfrm>
    </dsp:sp>
    <dsp:sp modelId="{7C30B865-874B-4A1F-AC7C-3F1C946E9A8D}">
      <dsp:nvSpPr>
        <dsp:cNvPr id="6" name="椭圆 5"/>
        <dsp:cNvSpPr/>
      </dsp:nvSpPr>
      <dsp:spPr bwMode="white">
        <a:xfrm>
          <a:off x="2716352" y="1521513"/>
          <a:ext cx="1250331" cy="1250331"/>
        </a:xfrm>
        <a:prstGeom prst="ellipse">
          <a:avLst/>
        </a:prstGeom>
      </dsp:spPr>
      <dsp:style>
        <a:lnRef idx="2">
          <a:schemeClr val="lt1"/>
        </a:lnRef>
        <a:fillRef idx="1">
          <a:schemeClr val="accent2">
            <a:shade val="80000"/>
            <a:hueOff val="0"/>
            <a:satOff val="0"/>
            <a:lumOff val="0"/>
            <a:alpha val="100000"/>
          </a:schemeClr>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altLang="zh-CN" dirty="0" smtClean="0">
              <a:latin typeface="黑体" pitchFamily="49" charset="-122"/>
              <a:ea typeface="黑体" pitchFamily="49" charset="-122"/>
            </a:rPr>
            <a:t>…</a:t>
          </a:r>
          <a:endParaRPr lang="zh-CN" altLang="en-US" dirty="0">
            <a:latin typeface="黑体" pitchFamily="49" charset="-122"/>
            <a:ea typeface="黑体" pitchFamily="49" charset="-122"/>
          </a:endParaRPr>
        </a:p>
      </dsp:txBody>
      <dsp:txXfrm>
        <a:off x="2716352" y="1521513"/>
        <a:ext cx="1250331" cy="1250331"/>
      </dsp:txXfrm>
    </dsp:sp>
    <dsp:sp modelId="{CCD859A3-C19B-4547-BC4E-9814701F7104}">
      <dsp:nvSpPr>
        <dsp:cNvPr id="7" name="椭圆 6"/>
        <dsp:cNvSpPr/>
      </dsp:nvSpPr>
      <dsp:spPr bwMode="white">
        <a:xfrm>
          <a:off x="1821671" y="583488"/>
          <a:ext cx="1250331" cy="1250331"/>
        </a:xfrm>
        <a:prstGeom prst="ellipse">
          <a:avLst/>
        </a:prstGeom>
      </dsp:spPr>
      <dsp:style>
        <a:lnRef idx="2">
          <a:schemeClr val="lt1"/>
        </a:lnRef>
        <a:fillRef idx="1">
          <a:schemeClr val="accent2">
            <a:shade val="80000"/>
            <a:hueOff val="0"/>
            <a:satOff val="-14313"/>
            <a:lumOff val="16078"/>
            <a:alpha val="100000"/>
          </a:schemeClr>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dirty="0" smtClean="0">
              <a:latin typeface="黑体" pitchFamily="49" charset="-122"/>
              <a:ea typeface="黑体" pitchFamily="49" charset="-122"/>
            </a:rPr>
            <a:t>知识综合</a:t>
          </a:r>
          <a:endParaRPr lang="zh-CN" altLang="en-US" dirty="0">
            <a:latin typeface="黑体" pitchFamily="49" charset="-122"/>
            <a:ea typeface="黑体" pitchFamily="49" charset="-122"/>
          </a:endParaRPr>
        </a:p>
      </dsp:txBody>
      <dsp:txXfrm>
        <a:off x="1821671" y="583488"/>
        <a:ext cx="1250331" cy="1250331"/>
      </dsp:txXfrm>
    </dsp:sp>
    <dsp:sp modelId="{C75E4A74-B75F-45C4-8AB0-159F2F4D4953}">
      <dsp:nvSpPr>
        <dsp:cNvPr id="8" name="椭圆 7"/>
        <dsp:cNvSpPr/>
      </dsp:nvSpPr>
      <dsp:spPr bwMode="white">
        <a:xfrm>
          <a:off x="3099787" y="281185"/>
          <a:ext cx="1250331" cy="1250331"/>
        </a:xfrm>
        <a:prstGeom prst="ellipse">
          <a:avLst/>
        </a:prstGeom>
      </dsp:spPr>
      <dsp:style>
        <a:lnRef idx="2">
          <a:schemeClr val="lt1"/>
        </a:lnRef>
        <a:fillRef idx="1">
          <a:schemeClr val="accent2">
            <a:shade val="80000"/>
            <a:hueOff val="0"/>
            <a:satOff val="-28626"/>
            <a:lumOff val="32157"/>
            <a:alpha val="100000"/>
          </a:schemeClr>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dirty="0" smtClean="0">
              <a:latin typeface="黑体" pitchFamily="49" charset="-122"/>
              <a:ea typeface="黑体" pitchFamily="49" charset="-122"/>
            </a:rPr>
            <a:t>知识计算</a:t>
          </a:r>
          <a:endParaRPr lang="zh-CN" altLang="en-US" dirty="0">
            <a:latin typeface="黑体" pitchFamily="49" charset="-122"/>
            <a:ea typeface="黑体" pitchFamily="49" charset="-122"/>
          </a:endParaRPr>
        </a:p>
      </dsp:txBody>
      <dsp:txXfrm>
        <a:off x="3099787" y="281185"/>
        <a:ext cx="1250331" cy="1250331"/>
      </dsp:txXfrm>
    </dsp:sp>
    <dsp:sp modelId="{98EA8BBC-D346-45AE-BDC1-179005B5F009}">
      <dsp:nvSpPr>
        <dsp:cNvPr id="9" name="形状 8"/>
        <dsp:cNvSpPr/>
      </dsp:nvSpPr>
      <dsp:spPr bwMode="white">
        <a:xfrm>
          <a:off x="1265968" y="27785"/>
          <a:ext cx="3889917" cy="3111934"/>
        </a:xfrm>
        <a:prstGeom prst="funnel">
          <a:avLst/>
        </a:prstGeom>
      </dsp:spPr>
      <dsp:style>
        <a:lnRef idx="1">
          <a:schemeClr val="accent2"/>
        </a:lnRef>
        <a:fillRef idx="1">
          <a:schemeClr val="lt1">
            <a:alpha val="40000"/>
          </a:schemeClr>
        </a:fillRef>
        <a:effectRef idx="0">
          <a:scrgbClr r="0" g="0" b="0"/>
        </a:effectRef>
        <a:fontRef idx="minor"/>
      </dsp:style>
      <dsp:txXfrm>
        <a:off x="1265968" y="27785"/>
        <a:ext cx="3889917" cy="311193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862" cy="493176"/>
          </a:xfrm>
          <a:prstGeom prst="rect">
            <a:avLst/>
          </a:prstGeom>
        </p:spPr>
        <p:txBody>
          <a:bodyPr vert="horz" lIns="87947" tIns="43973" rIns="87947" bIns="43973" rtlCol="0"/>
          <a:lstStyle>
            <a:lvl1pPr algn="l">
              <a:defRPr sz="1200"/>
            </a:lvl1pPr>
          </a:lstStyle>
          <a:p>
            <a:endParaRPr lang="zh-CN" altLang="en-US"/>
          </a:p>
        </p:txBody>
      </p:sp>
      <p:sp>
        <p:nvSpPr>
          <p:cNvPr id="3" name="日期占位符 2"/>
          <p:cNvSpPr>
            <a:spLocks noGrp="1"/>
          </p:cNvSpPr>
          <p:nvPr>
            <p:ph type="dt" sz="quarter" idx="1"/>
          </p:nvPr>
        </p:nvSpPr>
        <p:spPr>
          <a:xfrm>
            <a:off x="3850294" y="1"/>
            <a:ext cx="2945862" cy="493176"/>
          </a:xfrm>
          <a:prstGeom prst="rect">
            <a:avLst/>
          </a:prstGeom>
        </p:spPr>
        <p:txBody>
          <a:bodyPr vert="horz" lIns="87947" tIns="43973" rIns="87947" bIns="43973" rtlCol="0"/>
          <a:lstStyle>
            <a:lvl1pPr algn="r">
              <a:defRPr sz="1200"/>
            </a:lvl1pPr>
          </a:lstStyle>
          <a:p>
            <a:fld id="{A4183B7A-EB8C-439E-AA06-BB33AA32F370}" type="datetimeFigureOut">
              <a:rPr lang="zh-CN" altLang="en-US" smtClean="0"/>
            </a:fld>
            <a:endParaRPr lang="zh-CN" altLang="en-US"/>
          </a:p>
        </p:txBody>
      </p:sp>
      <p:sp>
        <p:nvSpPr>
          <p:cNvPr id="4" name="页脚占位符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8A192B07-6333-496B-A2D1-31C11307164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atin typeface="Arial" panose="020B0604020202090204" pitchFamily="34" charset="0"/>
                <a:ea typeface="宋体" pitchFamily="2" charset="-122"/>
              </a:defRPr>
            </a:lvl1pPr>
          </a:lstStyle>
          <a:p>
            <a:pPr>
              <a:defRPr/>
            </a:pPr>
            <a:fld id="{6044D148-2FE3-4F84-9100-62B506D04181}" type="datetimeFigureOut">
              <a:rPr lang="zh-CN" altLang="en-US"/>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5264" tIns="47632" rIns="95264" bIns="47632" rtlCol="0" anchor="ctr"/>
          <a:lstStyle/>
          <a:p>
            <a:pPr lvl="0"/>
            <a:endParaRPr lang="zh-CN" altLang="en-US" noProof="0" smtClean="0"/>
          </a:p>
        </p:txBody>
      </p:sp>
      <p:sp>
        <p:nvSpPr>
          <p:cNvPr id="5" name="备注占位符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atin typeface="Arial" panose="020B060402020209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atin typeface="Arial" panose="020B0604020202090204" pitchFamily="34" charset="0"/>
                <a:ea typeface="宋体" pitchFamily="2" charset="-122"/>
              </a:defRPr>
            </a:lvl1pPr>
          </a:lstStyle>
          <a:p>
            <a:pPr>
              <a:defRPr/>
            </a:pPr>
            <a:fld id="{BEBB169F-98B6-464A-B95B-155EC804D69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baike.baidu.com/view/183136.htm" TargetMode="External"/><Relationship Id="rId8" Type="http://schemas.openxmlformats.org/officeDocument/2006/relationships/hyperlink" Target="http://baike.baidu.com/view/29987.htm" TargetMode="External"/><Relationship Id="rId7" Type="http://schemas.openxmlformats.org/officeDocument/2006/relationships/hyperlink" Target="http://baike.baidu.com/view/6825.htm" TargetMode="External"/><Relationship Id="rId6" Type="http://schemas.openxmlformats.org/officeDocument/2006/relationships/hyperlink" Target="http://baike.baidu.com/view/17674.htm" TargetMode="External"/><Relationship Id="rId5" Type="http://schemas.openxmlformats.org/officeDocument/2006/relationships/hyperlink" Target="http://baike.baidu.com/view/3314.htm" TargetMode="External"/><Relationship Id="rId4" Type="http://schemas.openxmlformats.org/officeDocument/2006/relationships/hyperlink" Target="http://baike.baidu.com/view/1453.htm" TargetMode="External"/><Relationship Id="rId3" Type="http://schemas.openxmlformats.org/officeDocument/2006/relationships/hyperlink" Target="http://baike.baidu.com/view/47398.htm" TargetMode="External"/><Relationship Id="rId2" Type="http://schemas.openxmlformats.org/officeDocument/2006/relationships/notesMaster" Target="../notesMasters/notesMaster1.xml"/><Relationship Id="rId10" Type="http://schemas.openxmlformats.org/officeDocument/2006/relationships/hyperlink" Target="http://baike.baidu.com/view/8087.htm" TargetMode="External"/><Relationship Id="rId1"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ln>
        </p:spPr>
      </p:sp>
      <p:sp>
        <p:nvSpPr>
          <p:cNvPr id="59395" name="备注占位符 2"/>
          <p:cNvSpPr>
            <a:spLocks noGrp="1"/>
          </p:cNvSpPr>
          <p:nvPr>
            <p:ph type="body" idx="1"/>
          </p:nvPr>
        </p:nvSpPr>
        <p:spPr bwMode="auto">
          <a:noFill/>
        </p:spPr>
        <p:txBody>
          <a:bodyPr wrap="square" numCol="1" anchor="t" anchorCtr="0" compatLnSpc="1"/>
          <a:lstStyle/>
          <a:p>
            <a:endParaRPr lang="zh-CN" altLang="en-US" dirty="0" smtClean="0"/>
          </a:p>
        </p:txBody>
      </p:sp>
      <p:sp>
        <p:nvSpPr>
          <p:cNvPr id="59396" name="灯片编号占位符 3"/>
          <p:cNvSpPr>
            <a:spLocks noGrp="1"/>
          </p:cNvSpPr>
          <p:nvPr>
            <p:ph type="sldNum" sz="quarter" idx="5"/>
          </p:nvPr>
        </p:nvSpPr>
        <p:spPr bwMode="auto">
          <a:noFill/>
          <a:ln>
            <a:miter lim="800000"/>
          </a:ln>
        </p:spPr>
        <p:txBody>
          <a:bodyPr wrap="square" numCol="1" anchorCtr="0" compatLnSpc="1"/>
          <a:lstStyle/>
          <a:p>
            <a:fld id="{4DEB44C5-7640-45EF-9F41-B032B36B40F7}" type="slidenum">
              <a:rPr lang="zh-CN" altLang="en-US" smtClean="0">
                <a:latin typeface="Arial" panose="020B0604020202090204" pitchFamily="34" charset="0"/>
              </a:rPr>
            </a:fld>
            <a:endParaRPr lang="zh-CN" altLang="en-US" smtClean="0">
              <a:latin typeface="Arial" panose="020B060402020209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EBB169F-98B6-464A-B95B-155EC804D69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100" b="1" dirty="0" smtClean="0"/>
              <a:t>语义网络</a:t>
            </a: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100" dirty="0" smtClean="0"/>
              <a:t>语义网络是一个有向图，其顶点表示概念，而边则表示这些概念间的语义关系。语义网络用来表达复杂的概念及其之间的相互关系，从而形成一个由</a:t>
            </a:r>
            <a:r>
              <a:rPr lang="zh-CN" altLang="en-US" sz="1100" dirty="0" smtClean="0">
                <a:hlinkClick r:id="rId3" action="ppaction://hlinkfile"/>
              </a:rPr>
              <a:t>节点</a:t>
            </a:r>
            <a:r>
              <a:rPr lang="zh-CN" altLang="en-US" sz="1100" dirty="0" smtClean="0"/>
              <a:t>和弧组成的语义网络描述图。</a:t>
            </a:r>
            <a:endParaRPr lang="en-US" altLang="zh-CN" sz="110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100" b="1" dirty="0" smtClean="0"/>
              <a:t>语义网</a:t>
            </a: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100" dirty="0" smtClean="0"/>
              <a:t>通过给万维网上的文档 </a:t>
            </a:r>
            <a:r>
              <a:rPr lang="en-US" altLang="zh-CN" sz="1100" dirty="0" smtClean="0"/>
              <a:t>(</a:t>
            </a:r>
            <a:r>
              <a:rPr lang="zh-CN" altLang="en-US" sz="1100" dirty="0" smtClean="0"/>
              <a:t>如</a:t>
            </a:r>
            <a:r>
              <a:rPr lang="en-US" altLang="zh-CN" sz="1100" dirty="0" smtClean="0"/>
              <a:t>: HTML)</a:t>
            </a:r>
            <a:r>
              <a:rPr lang="zh-CN" altLang="en-US" sz="1100" dirty="0" smtClean="0"/>
              <a:t>添加能够被计算机所理解的语义</a:t>
            </a:r>
            <a:r>
              <a:rPr lang="en-US" altLang="zh-CN" sz="1100" dirty="0" smtClean="0"/>
              <a:t>(Meta data)</a:t>
            </a:r>
            <a:r>
              <a:rPr lang="zh-CN" altLang="en-US" sz="1100" dirty="0" smtClean="0"/>
              <a:t>，从而使整个互联网成为一个通用的信息交换媒介。</a:t>
            </a:r>
            <a:r>
              <a:rPr lang="en-US" altLang="zh-CN" sz="1100" dirty="0" smtClean="0"/>
              <a:t>[</a:t>
            </a:r>
            <a:endParaRPr lang="en-US" altLang="zh-CN" sz="1100" dirty="0" smtClean="0">
              <a:latin typeface="Times New Roman" panose="02020503050405090304" pitchFamily="18" charset="0"/>
              <a:ea typeface="黑体" pitchFamily="49" charset="-122"/>
              <a:cs typeface="Times New Roman" panose="02020503050405090304" pitchFamily="18"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100" dirty="0" smtClean="0">
                <a:latin typeface="Times New Roman" panose="02020503050405090304" pitchFamily="18" charset="0"/>
                <a:ea typeface="黑体" pitchFamily="49" charset="-122"/>
                <a:cs typeface="Times New Roman" panose="02020503050405090304" pitchFamily="18" charset="0"/>
              </a:rPr>
              <a:t>基本特征</a:t>
            </a:r>
            <a:endParaRPr lang="en-US" altLang="zh-CN" sz="1100" dirty="0" smtClean="0">
              <a:latin typeface="Times New Roman" panose="02020503050405090304" pitchFamily="18" charset="0"/>
              <a:ea typeface="黑体" pitchFamily="49" charset="-122"/>
              <a:cs typeface="Times New Roman" panose="02020503050405090304" pitchFamily="18" charset="0"/>
            </a:endParaRPr>
          </a:p>
          <a:p>
            <a:r>
              <a:rPr lang="en-US" altLang="zh-CN" sz="1100" dirty="0" smtClean="0"/>
              <a:t>(1) </a:t>
            </a:r>
            <a:r>
              <a:rPr lang="zh-CN" altLang="en-US" sz="1100" dirty="0" smtClean="0"/>
              <a:t>语义网不同于现在</a:t>
            </a:r>
            <a:r>
              <a:rPr lang="en-US" altLang="zh-CN" sz="1100" dirty="0" smtClean="0">
                <a:hlinkClick r:id="rId4" action="ppaction://hlinkfile"/>
              </a:rPr>
              <a:t>WWW</a:t>
            </a:r>
            <a:r>
              <a:rPr lang="zh-CN" altLang="en-US" sz="1100" dirty="0" smtClean="0"/>
              <a:t>，现有的</a:t>
            </a:r>
            <a:r>
              <a:rPr lang="en-US" altLang="zh-CN" sz="1100" dirty="0" smtClean="0">
                <a:hlinkClick r:id="rId4" action="ppaction://hlinkfile"/>
              </a:rPr>
              <a:t>WWW</a:t>
            </a:r>
            <a:r>
              <a:rPr lang="zh-CN" altLang="en-US" sz="1100" dirty="0" smtClean="0"/>
              <a:t>是面向文档而语义网则面向文档所表示的数据，而语义网更重视于</a:t>
            </a:r>
            <a:r>
              <a:rPr lang="zh-CN" altLang="en-US" sz="1100" dirty="0" smtClean="0">
                <a:hlinkClick r:id="rId5" action="ppaction://hlinkfile"/>
              </a:rPr>
              <a:t>计算机</a:t>
            </a:r>
            <a:r>
              <a:rPr lang="zh-CN" altLang="en-US" sz="1100" dirty="0" smtClean="0"/>
              <a:t>“理解与处理”，并且具有一定的判断、推理能力。</a:t>
            </a:r>
            <a:endParaRPr lang="zh-CN" altLang="en-US" sz="1100" dirty="0" smtClean="0"/>
          </a:p>
          <a:p>
            <a:r>
              <a:rPr lang="en-US" altLang="zh-CN" sz="1100" dirty="0" smtClean="0"/>
              <a:t>(2) </a:t>
            </a:r>
            <a:r>
              <a:rPr lang="zh-CN" altLang="en-US" sz="1100" dirty="0" smtClean="0"/>
              <a:t>语义网的实现意味着当时会存在一大批与语义网相互依赖的智能个体（</a:t>
            </a:r>
            <a:r>
              <a:rPr lang="zh-CN" altLang="en-US" sz="1100" dirty="0" smtClean="0">
                <a:hlinkClick r:id="rId6" action="ppaction://hlinkfile"/>
              </a:rPr>
              <a:t>程序</a:t>
            </a:r>
            <a:r>
              <a:rPr lang="zh-CN" altLang="en-US" sz="1100" dirty="0" smtClean="0"/>
              <a:t>），广泛的存在于计算机、通讯工具、电器等等物品上，他们组合形成环绕人类生存的初级智能网络。</a:t>
            </a:r>
            <a:endParaRPr lang="zh-CN" altLang="en-US" sz="1100" dirty="0" smtClean="0"/>
          </a:p>
          <a:p>
            <a:r>
              <a:rPr lang="en-US" altLang="zh-CN" sz="1100" dirty="0" smtClean="0"/>
              <a:t>(3) </a:t>
            </a:r>
            <a:r>
              <a:rPr lang="zh-CN" altLang="en-US" sz="1100" dirty="0" smtClean="0"/>
              <a:t>语义网是</a:t>
            </a:r>
            <a:r>
              <a:rPr lang="en-US" altLang="zh-CN" sz="1100" dirty="0" smtClean="0">
                <a:hlinkClick r:id="rId4" action="ppaction://hlinkfile"/>
              </a:rPr>
              <a:t>WWW</a:t>
            </a:r>
            <a:r>
              <a:rPr lang="zh-CN" altLang="en-US" sz="1100" dirty="0" smtClean="0"/>
              <a:t>的扩展与延伸，它展示了</a:t>
            </a:r>
            <a:r>
              <a:rPr lang="en-US" altLang="zh-CN" sz="1100" dirty="0" smtClean="0">
                <a:hlinkClick r:id="rId4" action="ppaction://hlinkfile"/>
              </a:rPr>
              <a:t>WWW</a:t>
            </a:r>
            <a:r>
              <a:rPr lang="zh-CN" altLang="en-US" sz="1100" dirty="0" smtClean="0"/>
              <a:t>的美好前景以及由此而带来的</a:t>
            </a:r>
            <a:r>
              <a:rPr lang="zh-CN" altLang="en-US" sz="1100" dirty="0" smtClean="0">
                <a:hlinkClick r:id="rId7" action="ppaction://hlinkfile"/>
              </a:rPr>
              <a:t>互联网</a:t>
            </a:r>
            <a:r>
              <a:rPr lang="zh-CN" altLang="en-US" sz="1100" dirty="0" smtClean="0"/>
              <a:t>的革命，但语义网的实现仍面临着巨大的挑战：</a:t>
            </a:r>
            <a:endParaRPr lang="zh-CN" altLang="en-US" sz="1100" dirty="0" smtClean="0"/>
          </a:p>
          <a:p>
            <a:r>
              <a:rPr lang="en-US" altLang="zh-CN" sz="1100" dirty="0" smtClean="0"/>
              <a:t>(a)</a:t>
            </a:r>
            <a:r>
              <a:rPr lang="zh-CN" altLang="en-US" sz="1100" dirty="0" smtClean="0"/>
              <a:t>内容的可获取性，即基于</a:t>
            </a:r>
            <a:r>
              <a:rPr lang="en-US" altLang="zh-CN" sz="1100" dirty="0" smtClean="0"/>
              <a:t>Ontology</a:t>
            </a:r>
            <a:r>
              <a:rPr lang="zh-CN" altLang="en-US" sz="1100" dirty="0" smtClean="0"/>
              <a:t>（</a:t>
            </a:r>
            <a:r>
              <a:rPr lang="zh-CN" altLang="en-US" sz="1100" dirty="0" smtClean="0">
                <a:hlinkClick r:id="rId8" action="ppaction://hlinkfile"/>
              </a:rPr>
              <a:t>本体</a:t>
            </a:r>
            <a:r>
              <a:rPr lang="zh-CN" altLang="en-US" sz="1100" dirty="0" smtClean="0"/>
              <a:t>，下同）</a:t>
            </a:r>
            <a:r>
              <a:rPr lang="en-US" altLang="zh-CN" sz="1100" baseline="30000" dirty="0" smtClean="0"/>
              <a:t>[2]</a:t>
            </a:r>
            <a:r>
              <a:rPr lang="zh-CN" altLang="en-US" sz="1100" dirty="0" smtClean="0"/>
              <a:t>而构建的语义网网页目前还很少；</a:t>
            </a:r>
            <a:endParaRPr lang="zh-CN" altLang="en-US" sz="1100" dirty="0" smtClean="0"/>
          </a:p>
          <a:p>
            <a:r>
              <a:rPr lang="en-US" altLang="zh-CN" sz="1100" dirty="0" smtClean="0"/>
              <a:t>(b)</a:t>
            </a:r>
            <a:r>
              <a:rPr lang="zh-CN" altLang="en-US" sz="1100" dirty="0" smtClean="0"/>
              <a:t>本体的开发和演化，包括用于所有领域的核心本体的开发、开发过程中的方法及技术支持、本体的演化及标注和</a:t>
            </a:r>
            <a:r>
              <a:rPr lang="zh-CN" altLang="en-US" sz="1100" dirty="0" smtClean="0">
                <a:hlinkClick r:id="rId9" action="ppaction://hlinkfile"/>
              </a:rPr>
              <a:t>版本控制</a:t>
            </a:r>
            <a:r>
              <a:rPr lang="zh-CN" altLang="en-US" sz="1100" dirty="0" smtClean="0"/>
              <a:t>问题；</a:t>
            </a:r>
            <a:endParaRPr lang="zh-CN" altLang="en-US" sz="1100" dirty="0" smtClean="0"/>
          </a:p>
          <a:p>
            <a:r>
              <a:rPr lang="en-US" altLang="zh-CN" sz="1100" dirty="0" smtClean="0"/>
              <a:t>(c)</a:t>
            </a:r>
            <a:r>
              <a:rPr lang="zh-CN" altLang="en-US" sz="1100" dirty="0" smtClean="0"/>
              <a:t>内容的可扩展性，即有了语义网的内容以后，如何以可扩展的方式来管理它，包括如何组织、存储和查找等；</a:t>
            </a:r>
            <a:endParaRPr lang="zh-CN" altLang="en-US" sz="1100" dirty="0" smtClean="0"/>
          </a:p>
          <a:p>
            <a:r>
              <a:rPr lang="en-US" altLang="zh-CN" sz="1100" dirty="0" smtClean="0"/>
              <a:t>(d)</a:t>
            </a:r>
            <a:r>
              <a:rPr lang="zh-CN" altLang="en-US" sz="1100" dirty="0" smtClean="0"/>
              <a:t>多语种支持；</a:t>
            </a:r>
            <a:endParaRPr lang="zh-CN" altLang="en-US" sz="1100" dirty="0" smtClean="0"/>
          </a:p>
          <a:p>
            <a:r>
              <a:rPr lang="en-US" altLang="zh-CN" sz="1100" dirty="0" smtClean="0"/>
              <a:t>(e)</a:t>
            </a:r>
            <a:r>
              <a:rPr lang="zh-CN" altLang="en-US" sz="1100" dirty="0" smtClean="0"/>
              <a:t>本体语言的</a:t>
            </a:r>
            <a:r>
              <a:rPr lang="zh-CN" altLang="en-US" sz="1100" dirty="0" smtClean="0">
                <a:hlinkClick r:id="rId10" action="ppaction://hlinkfile"/>
              </a:rPr>
              <a:t>标准化</a:t>
            </a:r>
            <a:r>
              <a:rPr lang="zh-CN" altLang="en-US" sz="1100" dirty="0" smtClean="0"/>
              <a:t>。</a:t>
            </a:r>
            <a:endParaRPr lang="zh-CN" altLang="en-US" sz="110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p:spPr>
      </p:sp>
      <p:sp>
        <p:nvSpPr>
          <p:cNvPr id="60419" name="备注占位符 2"/>
          <p:cNvSpPr>
            <a:spLocks noGrp="1"/>
          </p:cNvSpPr>
          <p:nvPr>
            <p:ph type="body" idx="1"/>
          </p:nvPr>
        </p:nvSpPr>
        <p:spPr bwMode="auto">
          <a:noFill/>
        </p:spPr>
        <p:txBody>
          <a:bodyPr wrap="square" numCol="1" anchor="t" anchorCtr="0" compatLnSpc="1"/>
          <a:lstStyle/>
          <a:p>
            <a:endParaRPr lang="zh-CN" altLang="en-US" dirty="0" smtClean="0"/>
          </a:p>
        </p:txBody>
      </p:sp>
      <p:sp>
        <p:nvSpPr>
          <p:cNvPr id="60420" name="灯片编号占位符 3"/>
          <p:cNvSpPr>
            <a:spLocks noGrp="1"/>
          </p:cNvSpPr>
          <p:nvPr>
            <p:ph type="sldNum" sz="quarter" idx="5"/>
          </p:nvPr>
        </p:nvSpPr>
        <p:spPr bwMode="auto">
          <a:noFill/>
          <a:ln>
            <a:miter lim="800000"/>
          </a:ln>
        </p:spPr>
        <p:txBody>
          <a:bodyPr wrap="square" numCol="1" anchorCtr="0" compatLnSpc="1"/>
          <a:lstStyle/>
          <a:p>
            <a:fld id="{F4E4CA6C-0159-4DDA-904A-814C1D5C39E1}" type="slidenum">
              <a:rPr lang="zh-CN" altLang="en-US" smtClean="0">
                <a:latin typeface="Arial" panose="020B0604020202090204" pitchFamily="34" charset="0"/>
              </a:rPr>
            </a:fld>
            <a:endParaRPr lang="zh-CN" altLang="en-US" smtClean="0">
              <a:latin typeface="Arial" panose="020B060402020209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MYCIN system </a:t>
            </a:r>
            <a:r>
              <a:rPr lang="zh-CN" altLang="en-US" dirty="0" smtClean="0"/>
              <a:t>一种帮助医生对住院的血液感染患者进行诊断和用抗菌素类药物进行治疗的专家系统。</a:t>
            </a:r>
            <a:r>
              <a:rPr lang="en-US" altLang="zh-CN" dirty="0" smtClean="0"/>
              <a:t>MYCIN</a:t>
            </a:r>
            <a:r>
              <a:rPr lang="zh-CN" altLang="en-US" dirty="0" smtClean="0"/>
              <a:t>系统是 </a:t>
            </a:r>
            <a:r>
              <a:rPr lang="en-US" altLang="zh-CN" dirty="0" smtClean="0"/>
              <a:t>70 </a:t>
            </a:r>
            <a:r>
              <a:rPr lang="zh-CN" altLang="en-US" dirty="0" smtClean="0"/>
              <a:t>年代初由美国斯坦福大学研制，用</a:t>
            </a:r>
            <a:r>
              <a:rPr lang="en-US" altLang="zh-CN" dirty="0" smtClean="0"/>
              <a:t>LISP</a:t>
            </a:r>
            <a:r>
              <a:rPr lang="zh-CN" altLang="en-US" dirty="0" smtClean="0"/>
              <a:t>语言写成。从能与控制结构上可分成两部分：①以患者的病史、症和化验结果等为原始数据，运用医疗专家的知识进行向推理，找出导致感染的细菌。若是多种细菌，则用 </a:t>
            </a:r>
            <a:r>
              <a:rPr lang="en-US" altLang="zh-CN" dirty="0" smtClean="0"/>
              <a:t>0 </a:t>
            </a:r>
            <a:r>
              <a:rPr lang="zh-CN" altLang="en-US" dirty="0" smtClean="0"/>
              <a:t>到</a:t>
            </a:r>
            <a:r>
              <a:rPr lang="en-US" altLang="zh-CN" dirty="0" smtClean="0"/>
              <a:t>1</a:t>
            </a:r>
            <a:r>
              <a:rPr lang="zh-CN" altLang="en-US" dirty="0" smtClean="0"/>
              <a:t>的数字给出每种细菌的可能性。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EBB169F-98B6-464A-B95B-155EC804D69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100" dirty="0" smtClean="0">
                <a:effectLst/>
              </a:rPr>
              <a:t>数据（</a:t>
            </a:r>
            <a:r>
              <a:rPr lang="en-US" altLang="zh-CN" sz="1100" dirty="0" smtClean="0">
                <a:effectLst/>
              </a:rPr>
              <a:t>Data</a:t>
            </a:r>
            <a:r>
              <a:rPr lang="zh-CN" altLang="en-US" sz="1100" dirty="0" smtClean="0">
                <a:effectLst/>
              </a:rPr>
              <a:t>）可以是数字、文字、图像、符号等，它直接来自于事实，可以通过原始的观察或度量来获得。</a:t>
            </a:r>
            <a:endParaRPr lang="zh-CN" altLang="en-US" sz="1100" dirty="0" smtClean="0">
              <a:effectLst/>
            </a:endParaRPr>
          </a:p>
          <a:p>
            <a:r>
              <a:rPr lang="zh-CN" altLang="en-US" sz="1100" dirty="0" smtClean="0">
                <a:effectLst/>
              </a:rPr>
              <a:t>所谓原始数据只是一个相对的概念，数据处理可能包含多个阶段，由一个阶段加工的数据可能是另一个阶</a:t>
            </a:r>
            <a:endParaRPr lang="zh-CN" altLang="en-US" sz="1100" dirty="0" smtClean="0">
              <a:effectLst/>
            </a:endParaRPr>
          </a:p>
          <a:p>
            <a:r>
              <a:rPr lang="zh-CN" altLang="en-US" sz="1100" dirty="0" smtClean="0">
                <a:effectLst/>
              </a:rPr>
              <a:t>段的原始数据。此外，数据可以是定量的，也可以是定性的，比如客户满意度调查中用户反馈的意见。</a:t>
            </a:r>
            <a:endParaRPr lang="zh-CN" altLang="en-US" sz="1100" dirty="0" smtClean="0">
              <a:effectLst/>
            </a:endParaRPr>
          </a:p>
          <a:p>
            <a:r>
              <a:rPr lang="zh-CN" altLang="en-US" sz="1100" dirty="0" smtClean="0">
                <a:effectLst/>
              </a:rPr>
              <a:t>字串</a:t>
            </a:r>
            <a:r>
              <a:rPr lang="en-US" altLang="zh-CN" sz="1100" dirty="0" smtClean="0">
                <a:effectLst/>
              </a:rPr>
              <a:t>8</a:t>
            </a:r>
            <a:r>
              <a:rPr lang="zh-CN" altLang="en-US" sz="1100" dirty="0" smtClean="0">
                <a:effectLst/>
              </a:rPr>
              <a:t>尽管数据的存在形式可以多种多样，比如电子表格，但</a:t>
            </a:r>
            <a:r>
              <a:rPr lang="en-US" altLang="zh-CN" sz="1100" dirty="0" smtClean="0">
                <a:effectLst/>
              </a:rPr>
              <a:t>DIKW</a:t>
            </a:r>
            <a:r>
              <a:rPr lang="zh-CN" altLang="en-US" sz="1100" dirty="0" smtClean="0">
                <a:effectLst/>
              </a:rPr>
              <a:t>模型中的数据仅仅代表数据本身，并不包含</a:t>
            </a:r>
            <a:endParaRPr lang="zh-CN" altLang="en-US" sz="1100" dirty="0" smtClean="0">
              <a:effectLst/>
            </a:endParaRPr>
          </a:p>
          <a:p>
            <a:r>
              <a:rPr lang="zh-CN" altLang="en-US" sz="1100" dirty="0" smtClean="0">
                <a:effectLst/>
              </a:rPr>
              <a:t>任何潜在的意义。例如：服务台每个月收集到</a:t>
            </a:r>
            <a:r>
              <a:rPr lang="en-US" altLang="zh-CN" sz="1100" dirty="0" smtClean="0">
                <a:effectLst/>
              </a:rPr>
              <a:t>5000</a:t>
            </a:r>
            <a:r>
              <a:rPr lang="zh-CN" altLang="en-US" sz="1100" dirty="0" smtClean="0">
                <a:effectLst/>
              </a:rPr>
              <a:t>故障单，这些故障单仅仅表示数据的存在，本身没有</a:t>
            </a:r>
            <a:endParaRPr lang="zh-CN" altLang="en-US" sz="1100" dirty="0" smtClean="0">
              <a:effectLst/>
            </a:endParaRPr>
          </a:p>
          <a:p>
            <a:r>
              <a:rPr lang="zh-CN" altLang="en-US" sz="1100" dirty="0" smtClean="0">
                <a:effectLst/>
              </a:rPr>
              <a:t>意义，并不能代表任何东西。</a:t>
            </a:r>
            <a:endParaRPr lang="en-US" altLang="zh-CN" sz="1100" dirty="0" smtClean="0">
              <a:effectLst/>
            </a:endParaRPr>
          </a:p>
          <a:p>
            <a:endParaRPr lang="en-US" altLang="zh-CN" sz="1100" dirty="0" smtClean="0">
              <a:effectLst/>
            </a:endParaRPr>
          </a:p>
          <a:p>
            <a:r>
              <a:rPr lang="zh-CN" altLang="en-US" sz="1100" dirty="0" smtClean="0">
                <a:effectLst/>
              </a:rPr>
              <a:t>通过某种方式组织和处理数据，分析数据间的关系，数据就有了意义，这就是信息（</a:t>
            </a:r>
            <a:r>
              <a:rPr lang="en-US" altLang="zh-CN" sz="1100" dirty="0" smtClean="0">
                <a:effectLst/>
              </a:rPr>
              <a:t>Information</a:t>
            </a:r>
            <a:r>
              <a:rPr lang="zh-CN" altLang="en-US" sz="1100" dirty="0" smtClean="0">
                <a:effectLst/>
              </a:rPr>
              <a:t>）。这些</a:t>
            </a:r>
            <a:endParaRPr lang="zh-CN" altLang="en-US" sz="1100" dirty="0" smtClean="0">
              <a:effectLst/>
            </a:endParaRPr>
          </a:p>
          <a:p>
            <a:r>
              <a:rPr lang="zh-CN" altLang="en-US" sz="1100" dirty="0" smtClean="0">
                <a:effectLst/>
              </a:rPr>
              <a:t>信息可以回答一些简单的问题，譬如：谁？什么？哪里？什么时候？所以信息也可以看成是被理解了的消息。</a:t>
            </a:r>
            <a:endParaRPr lang="en-US" altLang="zh-CN" sz="1100" dirty="0" smtClean="0">
              <a:effectLst/>
            </a:endParaRPr>
          </a:p>
          <a:p>
            <a:endParaRPr lang="en-US" altLang="zh-CN" sz="1100" dirty="0" smtClean="0">
              <a:effectLst/>
            </a:endParaRPr>
          </a:p>
          <a:p>
            <a:endParaRPr lang="en-US" altLang="zh-CN" sz="1100" dirty="0" smtClean="0">
              <a:effectLst/>
            </a:endParaRPr>
          </a:p>
          <a:p>
            <a:r>
              <a:rPr lang="zh-CN" altLang="en-US" sz="1100" dirty="0" smtClean="0">
                <a:effectLst/>
              </a:rPr>
              <a:t>如果说数据是一个事实的集合，从中可以得出关于事实的结论。那么知识（</a:t>
            </a:r>
            <a:r>
              <a:rPr lang="en-US" altLang="zh-CN" sz="1200" kern="1200" dirty="0" smtClean="0">
                <a:solidFill>
                  <a:schemeClr val="tx1"/>
                </a:solidFill>
                <a:effectLst/>
                <a:latin typeface="+mn-lt"/>
                <a:ea typeface="+mn-ea"/>
                <a:cs typeface="+mn-cs"/>
              </a:rPr>
              <a:t>Knowledge</a:t>
            </a:r>
            <a:r>
              <a:rPr lang="zh-CN" altLang="en-US" sz="1100" dirty="0" smtClean="0">
                <a:effectLst/>
              </a:rPr>
              <a:t>）就是信息的集合，</a:t>
            </a:r>
            <a:endParaRPr lang="zh-CN" altLang="en-US" sz="1100" dirty="0" smtClean="0">
              <a:effectLst/>
            </a:endParaRPr>
          </a:p>
          <a:p>
            <a:r>
              <a:rPr lang="zh-CN" altLang="en-US" sz="1100" dirty="0" smtClean="0">
                <a:effectLst/>
              </a:rPr>
              <a:t>它使信息变得有用。知识是对信息的应用，是一个对信息判断和确认的过程，这个过程结合了经验、上下</a:t>
            </a:r>
            <a:endParaRPr lang="zh-CN" altLang="en-US" sz="1100" dirty="0" smtClean="0">
              <a:effectLst/>
            </a:endParaRPr>
          </a:p>
          <a:p>
            <a:r>
              <a:rPr lang="zh-CN" altLang="en-US" sz="1100" dirty="0" smtClean="0">
                <a:effectLst/>
              </a:rPr>
              <a:t>文、诠释和反省。知识可以回答“如何？”</a:t>
            </a:r>
            <a:r>
              <a:rPr lang="zh-CN" altLang="en-US" sz="1200" kern="1200" dirty="0" smtClean="0">
                <a:solidFill>
                  <a:schemeClr val="tx1"/>
                </a:solidFill>
                <a:effectLst/>
                <a:latin typeface="+mn-lt"/>
                <a:ea typeface="+mn-ea"/>
                <a:cs typeface="+mn-cs"/>
              </a:rPr>
              <a:t>的问题，可以帮助我们建模和仿真。</a:t>
            </a:r>
            <a:endParaRPr lang="en-US" altLang="zh-CN" sz="1200" kern="1200" dirty="0" smtClean="0">
              <a:solidFill>
                <a:schemeClr val="tx1"/>
              </a:solidFill>
              <a:effectLst/>
              <a:latin typeface="+mn-lt"/>
              <a:ea typeface="+mn-ea"/>
              <a:cs typeface="+mn-cs"/>
            </a:endParaRPr>
          </a:p>
          <a:p>
            <a:r>
              <a:rPr lang="zh-CN" altLang="en-US" dirty="0" smtClean="0">
                <a:effectLst/>
              </a:rPr>
              <a:t>对于知识我们需要的不仅仅是简单的积累，还需要理解（</a:t>
            </a:r>
            <a:r>
              <a:rPr lang="en-US" altLang="zh-CN" dirty="0" smtClean="0">
                <a:effectLst/>
              </a:rPr>
              <a:t>Understanding</a:t>
            </a:r>
            <a:r>
              <a:rPr lang="zh-CN" altLang="en-US" dirty="0" smtClean="0">
                <a:effectLst/>
              </a:rPr>
              <a:t>）。理解是一个内推和盖然论的过</a:t>
            </a:r>
            <a:endParaRPr lang="zh-CN" altLang="en-US" dirty="0" smtClean="0">
              <a:effectLst/>
            </a:endParaRPr>
          </a:p>
          <a:p>
            <a:r>
              <a:rPr lang="zh-CN" altLang="en-US" dirty="0" smtClean="0">
                <a:effectLst/>
              </a:rPr>
              <a:t>程，是认知和分析的过程，根据已经掌握的信息和知识创造新的知识。</a:t>
            </a:r>
            <a:endParaRPr lang="en-US" altLang="zh-CN" dirty="0" smtClean="0">
              <a:effectLst/>
            </a:endParaRPr>
          </a:p>
          <a:p>
            <a:endParaRPr lang="en-US" altLang="zh-CN" dirty="0" smtClean="0">
              <a:effectLst/>
            </a:endParaRPr>
          </a:p>
          <a:p>
            <a:endParaRPr lang="en-US" altLang="zh-CN" dirty="0" smtClean="0">
              <a:effectLst/>
            </a:endParaRPr>
          </a:p>
          <a:p>
            <a:r>
              <a:rPr lang="zh-CN" altLang="en-US" dirty="0" smtClean="0">
                <a:effectLst/>
              </a:rPr>
              <a:t>最后来看智慧（</a:t>
            </a:r>
            <a:r>
              <a:rPr lang="en-US" altLang="zh-CN" dirty="0" smtClean="0">
                <a:effectLst/>
              </a:rPr>
              <a:t>Wisdom</a:t>
            </a:r>
            <a:r>
              <a:rPr lang="zh-CN" altLang="en-US" dirty="0" smtClean="0">
                <a:effectLst/>
              </a:rPr>
              <a:t>），智慧是一种外推的、非确定性的、非盖然论的过程。智慧是哲学探索的本质，</a:t>
            </a:r>
            <a:endParaRPr lang="zh-CN" altLang="en-US" dirty="0" smtClean="0">
              <a:effectLst/>
            </a:endParaRPr>
          </a:p>
          <a:p>
            <a:r>
              <a:rPr lang="zh-CN" altLang="en-US" dirty="0" smtClean="0">
                <a:effectLst/>
              </a:rPr>
              <a:t>是判断是非、对错和好坏的过程，它所提出的问题是还没有答案的问题。与前几个阶段不同，智慧关注的</a:t>
            </a:r>
            <a:endParaRPr lang="zh-CN" altLang="en-US" dirty="0" smtClean="0">
              <a:effectLst/>
            </a:endParaRPr>
          </a:p>
          <a:p>
            <a:r>
              <a:rPr lang="zh-CN" altLang="en-US" dirty="0" smtClean="0">
                <a:effectLst/>
              </a:rPr>
              <a:t>是未来，试图理解过去未曾理解的东西，过去未做过的事，并且智慧是人类所特有的，是唯一不能用工具</a:t>
            </a:r>
            <a:endParaRPr lang="zh-CN" altLang="en-US" dirty="0" smtClean="0">
              <a:effectLst/>
            </a:endParaRPr>
          </a:p>
          <a:p>
            <a:r>
              <a:rPr lang="zh-CN" altLang="en-US" dirty="0" smtClean="0">
                <a:effectLst/>
              </a:rPr>
              <a:t>实现的。</a:t>
            </a:r>
            <a:endParaRPr lang="zh-CN" altLang="en-US" dirty="0" smtClean="0">
              <a:effectLst/>
            </a:endParaRPr>
          </a:p>
          <a:p>
            <a:endParaRPr lang="zh-CN" altLang="en-US" dirty="0" smtClean="0">
              <a:effectLst/>
            </a:endParaRPr>
          </a:p>
          <a:p>
            <a:endParaRPr lang="zh-CN" altLang="en-US" sz="1200" kern="1200" dirty="0" smtClean="0">
              <a:solidFill>
                <a:schemeClr val="tx1"/>
              </a:solidFill>
              <a:effectLst/>
              <a:latin typeface="+mn-lt"/>
              <a:ea typeface="+mn-ea"/>
              <a:cs typeface="+mn-cs"/>
            </a:endParaRPr>
          </a:p>
          <a:p>
            <a:endParaRPr lang="zh-CN" altLang="en-US" sz="1100" dirty="0" smtClean="0">
              <a:effectLst/>
            </a:endParaRPr>
          </a:p>
          <a:p>
            <a:endParaRPr lang="en-US" altLang="zh-CN" sz="1100" dirty="0" smtClean="0">
              <a:effectLst/>
            </a:endParaRPr>
          </a:p>
          <a:p>
            <a:endParaRPr lang="zh-CN" altLang="en-US" sz="1100" dirty="0">
              <a:effectLst/>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中国方剂大辞典</a:t>
            </a:r>
            <a:r>
              <a:rPr lang="en-US" altLang="zh-CN" dirty="0" smtClean="0"/>
              <a:t>》</a:t>
            </a:r>
            <a:r>
              <a:rPr lang="zh-CN" altLang="en-US" dirty="0" smtClean="0"/>
              <a:t>、</a:t>
            </a:r>
            <a:r>
              <a:rPr lang="en-US" altLang="zh-CN" dirty="0" smtClean="0"/>
              <a:t>《</a:t>
            </a:r>
            <a:r>
              <a:rPr lang="zh-CN" altLang="en-US" dirty="0" smtClean="0"/>
              <a:t>中医征候鉴别诊断学</a:t>
            </a:r>
            <a:r>
              <a:rPr lang="en-US" altLang="zh-CN" dirty="0" smtClean="0"/>
              <a:t>》</a:t>
            </a:r>
            <a:r>
              <a:rPr lang="zh-CN" altLang="en-US" dirty="0" smtClean="0"/>
              <a:t>、</a:t>
            </a:r>
            <a:r>
              <a:rPr lang="en-US" altLang="zh-CN" dirty="0" smtClean="0"/>
              <a:t>《</a:t>
            </a:r>
            <a:r>
              <a:rPr lang="zh-CN" altLang="en-US" dirty="0" smtClean="0"/>
              <a:t>中医症状鉴别诊断学</a:t>
            </a:r>
            <a:r>
              <a:rPr lang="en-US" altLang="zh-CN" dirty="0" smtClean="0"/>
              <a:t>》</a:t>
            </a:r>
            <a:r>
              <a:rPr lang="zh-CN" altLang="en-US" dirty="0" smtClean="0"/>
              <a:t>、</a:t>
            </a:r>
            <a:r>
              <a:rPr lang="en-US" altLang="zh-CN" dirty="0" smtClean="0"/>
              <a:t>《</a:t>
            </a:r>
            <a:r>
              <a:rPr lang="zh-CN" altLang="en-US" dirty="0" smtClean="0"/>
              <a:t>中华药典</a:t>
            </a:r>
            <a:r>
              <a:rPr lang="en-US" altLang="zh-CN" dirty="0" smtClean="0"/>
              <a:t>》</a:t>
            </a:r>
            <a:r>
              <a:rPr lang="zh-CN" altLang="en-US" dirty="0" smtClean="0"/>
              <a:t>、</a:t>
            </a:r>
            <a:r>
              <a:rPr lang="en-US" altLang="zh-CN" dirty="0" smtClean="0"/>
              <a:t>《</a:t>
            </a:r>
            <a:r>
              <a:rPr lang="zh-CN" altLang="en-US" dirty="0" smtClean="0"/>
              <a:t>全国中草药汇编</a:t>
            </a:r>
            <a:r>
              <a:rPr lang="en-US" altLang="zh-CN" dirty="0" smtClean="0"/>
              <a:t>》</a:t>
            </a:r>
            <a:endParaRPr lang="en-US" altLang="zh-CN" dirty="0" smtClean="0"/>
          </a:p>
          <a:p>
            <a:endParaRPr lang="en-US" altLang="zh-CN" dirty="0" smtClean="0"/>
          </a:p>
          <a:p>
            <a:r>
              <a:rPr lang="zh-CN" altLang="en-US" dirty="0" smtClean="0"/>
              <a:t>上海中医中药数据中心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图片</a:t>
            </a:r>
            <a:r>
              <a:rPr lang="en-US" altLang="zh-CN" dirty="0" smtClean="0"/>
              <a:t>logo</a:t>
            </a:r>
            <a:r>
              <a:rPr lang="zh-CN" altLang="en-US" dirty="0" smtClean="0"/>
              <a:t>不对</a:t>
            </a:r>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100" dirty="0">
              <a:latin typeface="Times New Roman" panose="02020503050405090304" pitchFamily="18" charset="0"/>
              <a:ea typeface="黑体" pitchFamily="49" charset="-122"/>
              <a:cs typeface="Times New Roman" panose="02020503050405090304"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anose="020B0604030504040204" pitchFamily="34" charset="0"/>
                <a:ea typeface="宋体" pitchFamily="2" charset="-122"/>
              </a:defRPr>
            </a:lvl1pPr>
            <a:lvl2pPr marL="742950" indent="-285750">
              <a:defRPr sz="2800">
                <a:solidFill>
                  <a:schemeClr val="tx1"/>
                </a:solidFill>
                <a:latin typeface="Verdana" panose="020B0604030504040204" pitchFamily="34" charset="0"/>
                <a:ea typeface="宋体" pitchFamily="2" charset="-122"/>
              </a:defRPr>
            </a:lvl2pPr>
            <a:lvl3pPr marL="1143000" indent="-228600">
              <a:defRPr sz="2800">
                <a:solidFill>
                  <a:schemeClr val="tx1"/>
                </a:solidFill>
                <a:latin typeface="Verdana" panose="020B0604030504040204" pitchFamily="34" charset="0"/>
                <a:ea typeface="宋体" pitchFamily="2" charset="-122"/>
              </a:defRPr>
            </a:lvl3pPr>
            <a:lvl4pPr marL="1600200" indent="-228600">
              <a:defRPr sz="2800">
                <a:solidFill>
                  <a:schemeClr val="tx1"/>
                </a:solidFill>
                <a:latin typeface="Verdana" panose="020B0604030504040204" pitchFamily="34" charset="0"/>
                <a:ea typeface="宋体" pitchFamily="2" charset="-122"/>
              </a:defRPr>
            </a:lvl4pPr>
            <a:lvl5pPr marL="2057400" indent="-228600">
              <a:defRPr sz="2800">
                <a:solidFill>
                  <a:schemeClr val="tx1"/>
                </a:solidFill>
                <a:latin typeface="Verdana" panose="020B0604030504040204" pitchFamily="34" charset="0"/>
                <a:ea typeface="宋体" pitchFamily="2" charset="-122"/>
              </a:defRPr>
            </a:lvl5pPr>
            <a:lvl6pPr marL="2514600" indent="-228600" fontAlgn="base">
              <a:spcBef>
                <a:spcPct val="0"/>
              </a:spcBef>
              <a:spcAft>
                <a:spcPct val="0"/>
              </a:spcAft>
              <a:defRPr sz="2800">
                <a:solidFill>
                  <a:schemeClr val="tx1"/>
                </a:solidFill>
                <a:latin typeface="Verdana" panose="020B0604030504040204" pitchFamily="34" charset="0"/>
                <a:ea typeface="宋体" pitchFamily="2" charset="-122"/>
              </a:defRPr>
            </a:lvl6pPr>
            <a:lvl7pPr marL="2971800" indent="-228600" fontAlgn="base">
              <a:spcBef>
                <a:spcPct val="0"/>
              </a:spcBef>
              <a:spcAft>
                <a:spcPct val="0"/>
              </a:spcAft>
              <a:defRPr sz="2800">
                <a:solidFill>
                  <a:schemeClr val="tx1"/>
                </a:solidFill>
                <a:latin typeface="Verdana" panose="020B0604030504040204" pitchFamily="34" charset="0"/>
                <a:ea typeface="宋体" pitchFamily="2" charset="-122"/>
              </a:defRPr>
            </a:lvl7pPr>
            <a:lvl8pPr marL="3429000" indent="-228600" fontAlgn="base">
              <a:spcBef>
                <a:spcPct val="0"/>
              </a:spcBef>
              <a:spcAft>
                <a:spcPct val="0"/>
              </a:spcAft>
              <a:defRPr sz="2800">
                <a:solidFill>
                  <a:schemeClr val="tx1"/>
                </a:solidFill>
                <a:latin typeface="Verdana" panose="020B0604030504040204" pitchFamily="34" charset="0"/>
                <a:ea typeface="宋体" pitchFamily="2" charset="-122"/>
              </a:defRPr>
            </a:lvl8pPr>
            <a:lvl9pPr marL="3886200" indent="-228600" fontAlgn="base">
              <a:spcBef>
                <a:spcPct val="0"/>
              </a:spcBef>
              <a:spcAft>
                <a:spcPct val="0"/>
              </a:spcAft>
              <a:defRPr sz="2800">
                <a:solidFill>
                  <a:schemeClr val="tx1"/>
                </a:solidFill>
                <a:latin typeface="Verdana" panose="020B0604030504040204" pitchFamily="34" charset="0"/>
                <a:ea typeface="宋体" pitchFamily="2" charset="-122"/>
              </a:defRPr>
            </a:lvl9pPr>
          </a:lstStyle>
          <a:p>
            <a:pPr algn="r"/>
            <a:fld id="{612B232E-F7CA-4455-B0C8-83B1A0B71038}" type="slidenum">
              <a:rPr lang="en-US" altLang="zh-CN" sz="1200">
                <a:latin typeface="Arial" panose="020B0604020202090204" pitchFamily="34" charset="0"/>
              </a:rPr>
            </a:fld>
            <a:endParaRPr lang="en-US" altLang="zh-CN" sz="1200" dirty="0">
              <a:latin typeface="Arial" panose="020B060402020209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9AF9A71-7B49-4C85-95AB-C15B86CEBE26}" type="slidenum">
              <a:rPr lang="en-US" altLang="zh-CN"/>
            </a:fld>
            <a:endParaRPr lang="en-US" altLang="zh-CN"/>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6280006"/>
            <a:ext cx="1371600" cy="42559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3BABEAF-9E41-42BA-B86B-92D517203062}"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5AE2B14-8785-4027-9448-FCEC647F3EF8}"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F00828B-51D8-409B-8586-856A1A03968D}"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23279EF-8F60-49A3-AE23-82639D4851E0}"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5C70862-C888-44BB-86B9-38E07320F30C}"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29AA6898-C249-4C41-894E-AE7EB533E6A2}"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C8D4E79-88DC-4267-95E8-557CA66E746F}"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黑体" pitchFamily="49" charset="-122"/>
                <a:ea typeface="黑体" pitchFamily="49" charset="-122"/>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atin typeface="黑体" pitchFamily="49" charset="-122"/>
                <a:ea typeface="黑体" pitchFamily="49"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atin typeface="黑体" pitchFamily="49" charset="-122"/>
                <a:ea typeface="黑体" pitchFamily="49" charset="-122"/>
              </a:defRPr>
            </a:lvl1pPr>
          </a:lstStyle>
          <a:p>
            <a:pPr>
              <a:defRPr/>
            </a:pPr>
            <a:fld id="{7A2AAD93-1CE4-4103-B772-B5D10326C9EC}"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827B074-B11B-4749-959D-7390235E60E7}"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352E1B0-C624-4841-88D3-E53E11B651D2}" type="slidenum">
              <a:rPr lang="en-US" altLang="zh-CN"/>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7020272" y="6381328"/>
            <a:ext cx="2133600" cy="476250"/>
          </a:xfrm>
          <a:prstGeom prst="rect">
            <a:avLst/>
          </a:prstGeom>
          <a:noFill/>
          <a:ln w="9525">
            <a:noFill/>
            <a:miter lim="800000"/>
          </a:ln>
          <a:effectLst/>
        </p:spPr>
        <p:txBody>
          <a:bodyPr vert="horz" wrap="square" lIns="91440" tIns="45720" rIns="91440" bIns="45720" numCol="1" anchor="b" anchorCtr="0" compatLnSpc="1"/>
          <a:lstStyle>
            <a:lvl1pPr algn="r">
              <a:defRPr sz="1400">
                <a:latin typeface="Arial" panose="020B0604020202090204" pitchFamily="34" charset="0"/>
                <a:ea typeface="宋体" pitchFamily="2" charset="-122"/>
              </a:defRPr>
            </a:lvl1pPr>
          </a:lstStyle>
          <a:p>
            <a:pPr>
              <a:defRPr/>
            </a:pPr>
            <a:fld id="{0DB5050A-F632-490C-BF44-E93DF7CB8EA0}" type="slidenum">
              <a:rPr lang="en-US" altLang="zh-CN"/>
            </a:fld>
            <a:endParaRPr lang="en-US" altLang="zh-CN" dirty="0"/>
          </a:p>
        </p:txBody>
      </p:sp>
      <p:sp>
        <p:nvSpPr>
          <p:cNvPr id="1031" name="Rectangle 9"/>
          <p:cNvSpPr>
            <a:spLocks noChangeArrowheads="1"/>
          </p:cNvSpPr>
          <p:nvPr/>
        </p:nvSpPr>
        <p:spPr bwMode="auto">
          <a:xfrm rot="5400000">
            <a:off x="-2823368" y="3661568"/>
            <a:ext cx="5791200" cy="144463"/>
          </a:xfrm>
          <a:prstGeom prst="rect">
            <a:avLst/>
          </a:prstGeom>
          <a:solidFill>
            <a:srgbClr val="AA1054"/>
          </a:solidFill>
          <a:ln w="9525">
            <a:noFill/>
            <a:miter lim="800000"/>
          </a:ln>
        </p:spPr>
        <p:txBody>
          <a:bodyPr rot="10800000" vert="eaVert" wrap="none" anchor="ctr"/>
          <a:lstStyle/>
          <a:p>
            <a:pPr algn="ctr"/>
            <a:endParaRPr lang="zh-CN" altLang="zh-CN" sz="1800"/>
          </a:p>
        </p:txBody>
      </p:sp>
      <p:sp>
        <p:nvSpPr>
          <p:cNvPr id="1032" name="Rectangle 8"/>
          <p:cNvSpPr>
            <a:spLocks noChangeArrowheads="1"/>
          </p:cNvSpPr>
          <p:nvPr/>
        </p:nvSpPr>
        <p:spPr bwMode="auto">
          <a:xfrm rot="5400000">
            <a:off x="-1115218" y="1343818"/>
            <a:ext cx="2374900" cy="144463"/>
          </a:xfrm>
          <a:prstGeom prst="rect">
            <a:avLst/>
          </a:prstGeom>
          <a:solidFill>
            <a:schemeClr val="bg2"/>
          </a:solidFill>
          <a:ln w="9525">
            <a:noFill/>
            <a:miter lim="800000"/>
          </a:ln>
        </p:spPr>
        <p:txBody>
          <a:bodyPr rot="10800000" vert="eaVert" wrap="none" anchor="ctr"/>
          <a:lstStyle/>
          <a:p>
            <a:pPr algn="ctr"/>
            <a:endParaRPr lang="zh-CN" altLang="zh-CN"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0.xml"/><Relationship Id="rId2" Type="http://schemas.openxmlformats.org/officeDocument/2006/relationships/slide" Target="slide38.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6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20.GIF"/><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10.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8.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43.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image" Target="../media/image63.jpe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2" Type="http://schemas.openxmlformats.org/officeDocument/2006/relationships/slideLayout" Target="../slideLayouts/slideLayout2.xml"/><Relationship Id="rId11" Type="http://schemas.openxmlformats.org/officeDocument/2006/relationships/image" Target="../media/image66.jpeg"/><Relationship Id="rId10" Type="http://schemas.openxmlformats.org/officeDocument/2006/relationships/image" Target="../media/image65.jpeg"/><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3" Type="http://schemas.openxmlformats.org/officeDocument/2006/relationships/notesSlide" Target="../notesSlides/notesSlide9.xml"/><Relationship Id="rId12" Type="http://schemas.openxmlformats.org/officeDocument/2006/relationships/slideLayout" Target="../slideLayouts/slideLayout7.xml"/><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78.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jpeg"/><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image" Target="../media/image79.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5.xml.rels><?xml version="1.0" encoding="UTF-8" standalone="yes"?>
<Relationships xmlns="http://schemas.openxmlformats.org/package/2006/relationships"><Relationship Id="rId9" Type="http://schemas.openxmlformats.org/officeDocument/2006/relationships/image" Target="../media/image95.jpeg"/><Relationship Id="rId8" Type="http://schemas.openxmlformats.org/officeDocument/2006/relationships/image" Target="../media/image94.jpeg"/><Relationship Id="rId7" Type="http://schemas.openxmlformats.org/officeDocument/2006/relationships/image" Target="../media/image93.jpeg"/><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GIF"/><Relationship Id="rId3" Type="http://schemas.openxmlformats.org/officeDocument/2006/relationships/image" Target="../media/image89.jpeg"/><Relationship Id="rId2" Type="http://schemas.openxmlformats.org/officeDocument/2006/relationships/image" Target="../media/image88.GIF"/><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image" Target="../media/image98.png"/><Relationship Id="rId11" Type="http://schemas.openxmlformats.org/officeDocument/2006/relationships/image" Target="../media/image97.png"/><Relationship Id="rId10" Type="http://schemas.openxmlformats.org/officeDocument/2006/relationships/image" Target="../media/image96.jpeg"/><Relationship Id="rId1"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67.xml.rels><?xml version="1.0" encoding="UTF-8" standalone="yes"?>
<Relationships xmlns="http://schemas.openxmlformats.org/package/2006/relationships"><Relationship Id="rId9" Type="http://schemas.openxmlformats.org/officeDocument/2006/relationships/image" Target="../media/image95.jpeg"/><Relationship Id="rId8" Type="http://schemas.openxmlformats.org/officeDocument/2006/relationships/image" Target="../media/image94.jpeg"/><Relationship Id="rId7" Type="http://schemas.openxmlformats.org/officeDocument/2006/relationships/image" Target="../media/image93.jpeg"/><Relationship Id="rId6" Type="http://schemas.openxmlformats.org/officeDocument/2006/relationships/image" Target="../media/image91.jpeg"/><Relationship Id="rId5" Type="http://schemas.openxmlformats.org/officeDocument/2006/relationships/image" Target="../media/image92.jpeg"/><Relationship Id="rId4" Type="http://schemas.openxmlformats.org/officeDocument/2006/relationships/image" Target="../media/image90.GIF"/><Relationship Id="rId3" Type="http://schemas.openxmlformats.org/officeDocument/2006/relationships/image" Target="../media/image89.jpeg"/><Relationship Id="rId2" Type="http://schemas.openxmlformats.org/officeDocument/2006/relationships/image" Target="../media/image88.GIF"/><Relationship Id="rId15" Type="http://schemas.openxmlformats.org/officeDocument/2006/relationships/notesSlide" Target="../notesSlides/notesSlide21.xml"/><Relationship Id="rId14" Type="http://schemas.openxmlformats.org/officeDocument/2006/relationships/slideLayout" Target="../slideLayouts/slideLayout7.xml"/><Relationship Id="rId13" Type="http://schemas.openxmlformats.org/officeDocument/2006/relationships/tags" Target="../tags/tag27.xml"/><Relationship Id="rId12" Type="http://schemas.openxmlformats.org/officeDocument/2006/relationships/image" Target="../media/image98.png"/><Relationship Id="rId11" Type="http://schemas.openxmlformats.org/officeDocument/2006/relationships/image" Target="../media/image97.png"/><Relationship Id="rId10" Type="http://schemas.openxmlformats.org/officeDocument/2006/relationships/image" Target="../media/image96.jpeg"/><Relationship Id="rId1" Type="http://schemas.openxmlformats.org/officeDocument/2006/relationships/image" Target="../media/image87.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jpeg"/><Relationship Id="rId2" Type="http://schemas.openxmlformats.org/officeDocument/2006/relationships/image" Target="../media/image101.jpeg"/><Relationship Id="rId10" Type="http://schemas.openxmlformats.org/officeDocument/2006/relationships/notesSlide" Target="../notesSlides/notesSlide22.xml"/><Relationship Id="rId1"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12.wmf"/><Relationship Id="rId3" Type="http://schemas.openxmlformats.org/officeDocument/2006/relationships/oleObject" Target="../embeddings/oleObject1.bin"/><Relationship Id="rId2" Type="http://schemas.openxmlformats.org/officeDocument/2006/relationships/image" Target="../media/image111.png"/><Relationship Id="rId1"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1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3850" y="845291"/>
            <a:ext cx="2735982" cy="1800225"/>
          </a:xfrm>
          <a:prstGeom prst="rect">
            <a:avLst/>
          </a:prstGeom>
          <a:solidFill>
            <a:schemeClr val="bg2"/>
          </a:solidFill>
          <a:ln w="9525">
            <a:noFill/>
            <a:miter lim="800000"/>
          </a:ln>
        </p:spPr>
        <p:txBody>
          <a:bodyPr wrap="none" anchor="ctr"/>
          <a:lstStyle/>
          <a:p>
            <a:pPr algn="ctr">
              <a:defRPr/>
            </a:pPr>
            <a:r>
              <a:rPr lang="zh-CN" altLang="en-US" sz="2800" dirty="0" smtClean="0">
                <a:solidFill>
                  <a:srgbClr val="FFC000"/>
                </a:solidFill>
                <a:effectLst>
                  <a:outerShdw blurRad="38100" dist="38100" dir="2700000" algn="tl">
                    <a:srgbClr val="000000">
                      <a:alpha val="43137"/>
                    </a:srgbClr>
                  </a:outerShdw>
                </a:effectLst>
                <a:latin typeface="黑体" pitchFamily="49" charset="-122"/>
                <a:ea typeface="黑体" pitchFamily="49" charset="-122"/>
              </a:rPr>
              <a:t>软件工程管理</a:t>
            </a:r>
            <a:endParaRPr lang="zh-CN" altLang="en-US" sz="2800" dirty="0">
              <a:solidFill>
                <a:srgbClr val="FFC0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2052" name="Rectangle 3"/>
          <p:cNvSpPr>
            <a:spLocks noChangeArrowheads="1"/>
          </p:cNvSpPr>
          <p:nvPr/>
        </p:nvSpPr>
        <p:spPr bwMode="auto">
          <a:xfrm>
            <a:off x="2951678" y="845291"/>
            <a:ext cx="5908160" cy="1800225"/>
          </a:xfrm>
          <a:prstGeom prst="rect">
            <a:avLst/>
          </a:prstGeom>
          <a:solidFill>
            <a:srgbClr val="AB1343"/>
          </a:solidFill>
          <a:ln w="9525">
            <a:noFill/>
            <a:miter lim="800000"/>
          </a:ln>
        </p:spPr>
        <p:txBody>
          <a:bodyPr wrap="none" anchor="ctr"/>
          <a:lstStyle/>
          <a:p>
            <a:pPr algn="ctr"/>
            <a:endParaRPr lang="zh-CN" altLang="en-US" sz="1800">
              <a:latin typeface="黑体" pitchFamily="49" charset="-122"/>
              <a:ea typeface="黑体" pitchFamily="49" charset="-122"/>
            </a:endParaRPr>
          </a:p>
        </p:txBody>
      </p:sp>
      <p:sp>
        <p:nvSpPr>
          <p:cNvPr id="2053" name="Rectangle 4"/>
          <p:cNvSpPr>
            <a:spLocks noGrp="1" noChangeArrowheads="1"/>
          </p:cNvSpPr>
          <p:nvPr>
            <p:ph type="ctrTitle" sz="quarter" idx="4294967295"/>
          </p:nvPr>
        </p:nvSpPr>
        <p:spPr>
          <a:xfrm>
            <a:off x="2951677" y="845291"/>
            <a:ext cx="5908159" cy="1800225"/>
          </a:xfrm>
        </p:spPr>
        <p:txBody>
          <a:bodyPr/>
          <a:lstStyle/>
          <a:p>
            <a:r>
              <a:rPr lang="zh-CN" altLang="en-US" sz="3600" dirty="0" smtClean="0">
                <a:solidFill>
                  <a:schemeClr val="bg1"/>
                </a:solidFill>
                <a:latin typeface="黑体" pitchFamily="49" charset="-122"/>
                <a:ea typeface="黑体" pitchFamily="49" charset="-122"/>
              </a:rPr>
              <a:t>新一代垂直搜索引擎</a:t>
            </a:r>
            <a:br>
              <a:rPr lang="en-US" altLang="zh-CN" sz="2800" dirty="0" smtClean="0">
                <a:solidFill>
                  <a:schemeClr val="bg1"/>
                </a:solidFill>
                <a:latin typeface="黑体" pitchFamily="49" charset="-122"/>
                <a:ea typeface="黑体" pitchFamily="49" charset="-122"/>
              </a:rPr>
            </a:br>
            <a:r>
              <a:rPr lang="en-US" altLang="zh-CN" sz="2800" dirty="0" smtClean="0">
                <a:solidFill>
                  <a:schemeClr val="bg1"/>
                </a:solidFill>
                <a:latin typeface="黑体" pitchFamily="49" charset="-122"/>
                <a:ea typeface="黑体" pitchFamily="49" charset="-122"/>
              </a:rPr>
              <a:t>——</a:t>
            </a:r>
            <a:r>
              <a:rPr lang="zh-CN" altLang="en-US" sz="2800" dirty="0" smtClean="0">
                <a:solidFill>
                  <a:schemeClr val="bg1"/>
                </a:solidFill>
                <a:latin typeface="黑体" pitchFamily="49" charset="-122"/>
                <a:ea typeface="黑体" pitchFamily="49" charset="-122"/>
              </a:rPr>
              <a:t>从信息服务走向知识服务</a:t>
            </a:r>
            <a:endParaRPr lang="zh-CN" altLang="en-US" sz="2800" dirty="0" smtClean="0">
              <a:solidFill>
                <a:schemeClr val="bg1"/>
              </a:solidFill>
              <a:latin typeface="黑体" pitchFamily="49" charset="-122"/>
              <a:ea typeface="黑体" pitchFamily="49" charset="-122"/>
            </a:endParaRPr>
          </a:p>
        </p:txBody>
      </p:sp>
      <p:sp>
        <p:nvSpPr>
          <p:cNvPr id="8" name="矩形 7"/>
          <p:cNvSpPr/>
          <p:nvPr/>
        </p:nvSpPr>
        <p:spPr>
          <a:xfrm>
            <a:off x="914400" y="3090208"/>
            <a:ext cx="7620000" cy="3600986"/>
          </a:xfrm>
          <a:prstGeom prst="rect">
            <a:avLst/>
          </a:prstGeom>
        </p:spPr>
        <p:txBody>
          <a:bodyPr wrap="square">
            <a:spAutoFit/>
          </a:bodyPr>
          <a:lstStyle/>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endParaRPr lang="en-US" altLang="zh-CN" dirty="0">
              <a:latin typeface="黑体" pitchFamily="49" charset="-122"/>
              <a:ea typeface="黑体" pitchFamily="49" charset="-122"/>
            </a:endParaRPr>
          </a:p>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r>
              <a:rPr lang="zh-CN" altLang="en-US" dirty="0" smtClean="0">
                <a:latin typeface="黑体" pitchFamily="49" charset="-122"/>
                <a:ea typeface="黑体" pitchFamily="49" charset="-122"/>
              </a:rPr>
              <a:t>                      </a:t>
            </a:r>
            <a:r>
              <a:rPr lang="zh-CN" altLang="en-US" sz="2400" dirty="0" smtClean="0">
                <a:latin typeface="黑体" pitchFamily="49" charset="-122"/>
                <a:ea typeface="黑体" pitchFamily="49" charset="-122"/>
              </a:rPr>
              <a:t>邵 健（</a:t>
            </a:r>
            <a:r>
              <a:rPr lang="en-US" altLang="zh-CN" sz="2400" dirty="0" smtClean="0">
                <a:latin typeface="黑体" pitchFamily="49" charset="-122"/>
                <a:ea typeface="黑体" pitchFamily="49" charset="-122"/>
              </a:rPr>
              <a:t>jshao@zju.edu.cn</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lvl="1" eaLnBrk="0" hangingPunct="0">
              <a:lnSpc>
                <a:spcPct val="150000"/>
              </a:lnSpc>
              <a:buClr>
                <a:schemeClr val="accent1"/>
              </a:buClr>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浙江大学人工智能所副教授</a:t>
            </a:r>
            <a:endParaRPr lang="en-US" altLang="zh-CN" sz="2400" dirty="0" smtClean="0">
              <a:latin typeface="黑体" pitchFamily="49" charset="-122"/>
              <a:ea typeface="黑体" pitchFamily="49" charset="-122"/>
            </a:endParaRPr>
          </a:p>
          <a:p>
            <a:pPr lvl="1" eaLnBrk="0" hangingPunct="0">
              <a:lnSpc>
                <a:spcPct val="150000"/>
              </a:lnSpc>
              <a:buClr>
                <a:schemeClr val="accent1"/>
              </a:buClr>
            </a:pPr>
            <a:r>
              <a:rPr lang="en-US" altLang="zh-CN" sz="2400" dirty="0" smtClean="0">
                <a:latin typeface="黑体" pitchFamily="49" charset="-122"/>
                <a:ea typeface="黑体" pitchFamily="49" charset="-122"/>
              </a:rPr>
              <a:t>                </a:t>
            </a:r>
            <a:endParaRPr lang="en-US" altLang="zh-CN" sz="2400" dirty="0" smtClean="0">
              <a:latin typeface="黑体" pitchFamily="49" charset="-122"/>
              <a:ea typeface="黑体" pitchFamily="49" charset="-122"/>
            </a:endParaRPr>
          </a:p>
        </p:txBody>
      </p:sp>
      <p:sp>
        <p:nvSpPr>
          <p:cNvPr id="6" name="TextBox 5"/>
          <p:cNvSpPr txBox="1"/>
          <p:nvPr/>
        </p:nvSpPr>
        <p:spPr>
          <a:xfrm>
            <a:off x="539552" y="3140968"/>
            <a:ext cx="7919156" cy="461665"/>
          </a:xfrm>
          <a:prstGeom prst="rect">
            <a:avLst/>
          </a:prstGeom>
          <a:noFill/>
        </p:spPr>
        <p:txBody>
          <a:bodyPr wrap="none" rtlCol="0">
            <a:spAutoFit/>
          </a:bodyPr>
          <a:lstStyle/>
          <a:p>
            <a:r>
              <a:rPr lang="zh-CN" altLang="en-US" sz="2400" b="1" dirty="0" smtClean="0"/>
              <a:t>国家大数据重大工程“中国工程科技知识中心”实践分享</a:t>
            </a:r>
            <a:endParaRPr lang="zh-CN" altLang="en-US" sz="2400" b="1"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3" name="内容占位符 2"/>
          <p:cNvSpPr txBox="1"/>
          <p:nvPr/>
        </p:nvSpPr>
        <p:spPr bwMode="auto">
          <a:xfrm>
            <a:off x="35279" y="838200"/>
            <a:ext cx="9108721" cy="5759450"/>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ts val="600"/>
              </a:spcAft>
              <a:buClr>
                <a:srgbClr val="C00000"/>
              </a:buClr>
              <a:buSzTx/>
              <a:buFont typeface="Wingdings" panose="05000000000000000000" pitchFamily="2" charset="2"/>
              <a:buChar char="p"/>
              <a:defRPr/>
            </a:pPr>
            <a:r>
              <a:rPr lang="zh-CN" altLang="en-US" sz="2500" kern="0" dirty="0" smtClean="0">
                <a:solidFill>
                  <a:srgbClr val="C00000"/>
                </a:solidFill>
                <a:latin typeface="黑体" pitchFamily="49" charset="-122"/>
                <a:ea typeface="黑体" pitchFamily="49" charset="-122"/>
              </a:rPr>
              <a:t>知识：数据、信息、智慧</a:t>
            </a:r>
            <a:endParaRPr lang="en-US" altLang="zh-CN" sz="2500" kern="0" dirty="0" smtClean="0">
              <a:solidFill>
                <a:srgbClr val="C00000"/>
              </a:solidFill>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anose="05000000000000000000" pitchFamily="2" charset="2"/>
              <a:buChar char="n"/>
              <a:defRPr/>
            </a:pPr>
            <a:r>
              <a:rPr lang="zh-CN" altLang="en-US" kern="0" dirty="0" smtClean="0">
                <a:latin typeface="黑体" pitchFamily="49" charset="-122"/>
                <a:ea typeface="黑体" pitchFamily="49" charset="-122"/>
              </a:rPr>
              <a:t>人们对客观世界的描述通过</a:t>
            </a:r>
            <a:r>
              <a:rPr lang="zh-CN" altLang="en-US" kern="0" dirty="0" smtClean="0">
                <a:solidFill>
                  <a:srgbClr val="FF0000"/>
                </a:solidFill>
                <a:latin typeface="黑体" pitchFamily="49" charset="-122"/>
                <a:ea typeface="黑体" pitchFamily="49" charset="-122"/>
              </a:rPr>
              <a:t>数据</a:t>
            </a:r>
            <a:r>
              <a:rPr lang="zh-CN" altLang="en-US" kern="0" dirty="0" smtClean="0">
                <a:latin typeface="黑体" pitchFamily="49" charset="-122"/>
                <a:ea typeface="黑体" pitchFamily="49" charset="-122"/>
              </a:rPr>
              <a:t>和</a:t>
            </a:r>
            <a:r>
              <a:rPr lang="zh-CN" altLang="en-US" kern="0" dirty="0" smtClean="0">
                <a:solidFill>
                  <a:srgbClr val="FF0000"/>
                </a:solidFill>
                <a:latin typeface="黑体" pitchFamily="49" charset="-122"/>
                <a:ea typeface="黑体" pitchFamily="49" charset="-122"/>
              </a:rPr>
              <a:t>信息</a:t>
            </a:r>
            <a:r>
              <a:rPr lang="zh-CN" altLang="en-US" kern="0" dirty="0" smtClean="0">
                <a:latin typeface="黑体" pitchFamily="49" charset="-122"/>
                <a:ea typeface="黑体" pitchFamily="49" charset="-122"/>
              </a:rPr>
              <a:t>来实现；</a:t>
            </a:r>
            <a:endParaRPr lang="en-US" altLang="zh-CN" kern="0" dirty="0" smtClean="0">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anose="05000000000000000000" pitchFamily="2" charset="2"/>
              <a:buChar char="n"/>
              <a:defRPr/>
            </a:pPr>
            <a:r>
              <a:rPr lang="zh-CN" altLang="en-US" kern="0" dirty="0" smtClean="0">
                <a:solidFill>
                  <a:srgbClr val="FF0000"/>
                </a:solidFill>
                <a:latin typeface="黑体" pitchFamily="49" charset="-122"/>
                <a:ea typeface="黑体" pitchFamily="49" charset="-122"/>
              </a:rPr>
              <a:t>知识</a:t>
            </a:r>
            <a:r>
              <a:rPr lang="zh-CN" altLang="en-US" kern="0" dirty="0" smtClean="0">
                <a:latin typeface="黑体" pitchFamily="49" charset="-122"/>
                <a:ea typeface="黑体" pitchFamily="49" charset="-122"/>
              </a:rPr>
              <a:t>是在信息基础上，通过归纳总结所发现的规则与模式；</a:t>
            </a:r>
            <a:endParaRPr lang="en-US" altLang="zh-CN" kern="0" dirty="0" smtClean="0">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anose="05000000000000000000" pitchFamily="2" charset="2"/>
              <a:buChar char="n"/>
              <a:defRPr/>
            </a:pPr>
            <a:r>
              <a:rPr lang="zh-CN" altLang="en-US" kern="0" dirty="0" smtClean="0">
                <a:solidFill>
                  <a:srgbClr val="FF0000"/>
                </a:solidFill>
                <a:latin typeface="黑体" pitchFamily="49" charset="-122"/>
                <a:ea typeface="黑体" pitchFamily="49" charset="-122"/>
              </a:rPr>
              <a:t>智慧</a:t>
            </a:r>
            <a:r>
              <a:rPr lang="zh-CN" altLang="en-US" kern="0" dirty="0" smtClean="0">
                <a:latin typeface="黑体" pitchFamily="49" charset="-122"/>
                <a:ea typeface="黑体" pitchFamily="49" charset="-122"/>
              </a:rPr>
              <a:t>是对知识的活学活用，将知识演绎到新情况中。</a:t>
            </a:r>
            <a:endParaRPr lang="en-US" altLang="zh-CN" kern="0" dirty="0" smtClean="0">
              <a:latin typeface="黑体" pitchFamily="49" charset="-122"/>
              <a:ea typeface="黑体" pitchFamily="49" charset="-122"/>
            </a:endParaRPr>
          </a:p>
        </p:txBody>
      </p:sp>
      <p:pic>
        <p:nvPicPr>
          <p:cNvPr id="7" name="图片 6" descr=" "/>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282" y="3357562"/>
            <a:ext cx="5429256" cy="3500438"/>
          </a:xfrm>
          <a:prstGeom prst="rect">
            <a:avLst/>
          </a:prstGeom>
          <a:noFill/>
          <a:ln>
            <a:noFill/>
          </a:ln>
        </p:spPr>
      </p:pic>
      <p:sp>
        <p:nvSpPr>
          <p:cNvPr id="8" name="TextBox 7"/>
          <p:cNvSpPr txBox="1"/>
          <p:nvPr/>
        </p:nvSpPr>
        <p:spPr>
          <a:xfrm>
            <a:off x="5198689" y="3571876"/>
            <a:ext cx="3945311" cy="1785104"/>
          </a:xfrm>
          <a:prstGeom prst="rect">
            <a:avLst/>
          </a:prstGeom>
          <a:noFill/>
        </p:spPr>
        <p:txBody>
          <a:bodyPr wrap="none" rtlCol="0">
            <a:spAutoFit/>
          </a:bodyPr>
          <a:lstStyle/>
          <a:p>
            <a:pPr algn="just"/>
            <a:r>
              <a:rPr lang="zh-CN" altLang="en-US" dirty="0" smtClean="0">
                <a:solidFill>
                  <a:srgbClr val="FF0000"/>
                </a:solidFill>
                <a:latin typeface="黑体" pitchFamily="49" charset="-122"/>
                <a:ea typeface="黑体" pitchFamily="49" charset="-122"/>
              </a:rPr>
              <a:t>举例：金融炒股知识</a:t>
            </a:r>
            <a:endParaRPr lang="en-US" altLang="zh-CN" dirty="0" smtClean="0">
              <a:solidFill>
                <a:srgbClr val="FF0000"/>
              </a:solidFill>
              <a:latin typeface="黑体" pitchFamily="49" charset="-122"/>
              <a:ea typeface="黑体" pitchFamily="49" charset="-122"/>
            </a:endParaRPr>
          </a:p>
          <a:p>
            <a:pPr algn="just">
              <a:buFont typeface="Wingdings" panose="05000000000000000000" pitchFamily="2" charset="2"/>
              <a:buChar char="Ø"/>
            </a:pPr>
            <a:r>
              <a:rPr lang="zh-CN" altLang="en-US" sz="1800" dirty="0" smtClean="0">
                <a:solidFill>
                  <a:schemeClr val="tx2"/>
                </a:solidFill>
                <a:latin typeface="黑体" pitchFamily="49" charset="-122"/>
                <a:ea typeface="黑体" pitchFamily="49" charset="-122"/>
              </a:rPr>
              <a:t> 数据：股票价格变化曲线</a:t>
            </a:r>
            <a:endParaRPr lang="en-US" altLang="zh-CN" sz="1800" dirty="0" smtClean="0">
              <a:solidFill>
                <a:schemeClr val="tx2"/>
              </a:solidFill>
              <a:latin typeface="黑体" pitchFamily="49" charset="-122"/>
              <a:ea typeface="黑体" pitchFamily="49" charset="-122"/>
            </a:endParaRPr>
          </a:p>
          <a:p>
            <a:pPr algn="just">
              <a:buFont typeface="Wingdings" panose="05000000000000000000" pitchFamily="2" charset="2"/>
              <a:buChar char="Ø"/>
            </a:pP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信息：某支股票的涨跌情况</a:t>
            </a:r>
            <a:endParaRPr lang="en-US" altLang="zh-CN" sz="1800" dirty="0" smtClean="0">
              <a:solidFill>
                <a:schemeClr val="tx2"/>
              </a:solidFill>
              <a:latin typeface="黑体" pitchFamily="49" charset="-122"/>
              <a:ea typeface="黑体" pitchFamily="49" charset="-122"/>
            </a:endParaRPr>
          </a:p>
          <a:p>
            <a:pPr algn="just">
              <a:buFont typeface="Wingdings" panose="05000000000000000000" pitchFamily="2" charset="2"/>
              <a:buChar char="Ø"/>
            </a:pP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知识：不同股票走势的关联规则</a:t>
            </a:r>
            <a:endParaRPr lang="en-US" altLang="zh-CN" sz="1800" dirty="0" smtClean="0">
              <a:solidFill>
                <a:schemeClr val="tx2"/>
              </a:solidFill>
              <a:latin typeface="黑体" pitchFamily="49" charset="-122"/>
              <a:ea typeface="黑体" pitchFamily="49" charset="-122"/>
            </a:endParaRPr>
          </a:p>
          <a:p>
            <a:pPr algn="just">
              <a:buFont typeface="Wingdings" panose="05000000000000000000" pitchFamily="2" charset="2"/>
              <a:buChar char="Ø"/>
            </a:pPr>
            <a:r>
              <a:rPr lang="zh-CN" altLang="en-US" sz="1800" dirty="0" smtClean="0">
                <a:solidFill>
                  <a:schemeClr val="tx2"/>
                </a:solidFill>
                <a:latin typeface="黑体" pitchFamily="49" charset="-122"/>
                <a:ea typeface="黑体" pitchFamily="49" charset="-122"/>
              </a:rPr>
              <a:t> 智慧：洞察股票走势的内外因素，</a:t>
            </a:r>
            <a:br>
              <a:rPr lang="en-US" altLang="zh-CN" sz="1800" dirty="0" smtClean="0">
                <a:solidFill>
                  <a:schemeClr val="tx2"/>
                </a:solidFill>
                <a:latin typeface="黑体" pitchFamily="49" charset="-122"/>
                <a:ea typeface="黑体" pitchFamily="49" charset="-122"/>
              </a:rPr>
            </a:b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举一反三，融会贯通</a:t>
            </a:r>
            <a:endParaRPr lang="zh-CN" altLang="en-US" sz="1800" dirty="0">
              <a:solidFill>
                <a:schemeClr val="tx2"/>
              </a:solidFill>
              <a:latin typeface="黑体" pitchFamily="49" charset="-122"/>
              <a:ea typeface="黑体" pitchFamily="49" charset="-122"/>
            </a:endParaRPr>
          </a:p>
        </p:txBody>
      </p:sp>
      <p:sp>
        <p:nvSpPr>
          <p:cNvPr id="9"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1999"/>
            <a:ext cx="8781737" cy="80961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anose="05000000000000000000" pitchFamily="2" charset="2"/>
              <a:buChar char="p"/>
            </a:pPr>
            <a:r>
              <a:rPr lang="zh-CN" altLang="en-US" sz="2400" dirty="0" smtClean="0">
                <a:latin typeface="黑体" pitchFamily="49" charset="-122"/>
                <a:ea typeface="黑体" pitchFamily="49" charset="-122"/>
              </a:rPr>
              <a:t>资源管理从数据到信息到知识再到智慧，</a:t>
            </a:r>
            <a:r>
              <a:rPr lang="zh-CN" altLang="zh-CN" sz="2400" dirty="0" smtClean="0">
                <a:latin typeface="黑体" pitchFamily="49" charset="-122"/>
                <a:ea typeface="黑体" pitchFamily="49" charset="-122"/>
              </a:rPr>
              <a:t>是对资源内容不断理解、价值不断体现的过程；其本质是对资源内在关联关系的</a:t>
            </a:r>
            <a:r>
              <a:rPr lang="zh-CN" altLang="en-US" sz="2400" dirty="0" smtClean="0">
                <a:latin typeface="黑体" pitchFamily="49" charset="-122"/>
                <a:ea typeface="黑体" pitchFamily="49" charset="-122"/>
              </a:rPr>
              <a:t>深度</a:t>
            </a:r>
            <a:r>
              <a:rPr lang="zh-CN" altLang="zh-CN" sz="2400" dirty="0" smtClean="0">
                <a:latin typeface="黑体" pitchFamily="49" charset="-122"/>
                <a:ea typeface="黑体" pitchFamily="49" charset="-122"/>
              </a:rPr>
              <a:t>挖掘。 </a:t>
            </a:r>
            <a:endParaRPr lang="zh-CN" altLang="zh-CN" sz="2400" dirty="0" smtClean="0">
              <a:latin typeface="黑体" pitchFamily="49" charset="-122"/>
              <a:ea typeface="黑体" pitchFamily="49" charset="-122"/>
            </a:endParaRPr>
          </a:p>
          <a:p>
            <a:pPr>
              <a:buClr>
                <a:srgbClr val="C00000"/>
              </a:buClr>
              <a:buFont typeface="Wingdings" panose="05000000000000000000" pitchFamily="2" charset="2"/>
              <a:buChar char="p"/>
            </a:pPr>
            <a:endParaRPr lang="en-US" altLang="zh-CN" sz="2000" dirty="0" smtClean="0">
              <a:latin typeface="黑体" pitchFamily="49" charset="-122"/>
              <a:ea typeface="黑体" pitchFamily="49" charset="-122"/>
            </a:endParaRPr>
          </a:p>
        </p:txBody>
      </p:sp>
      <p:sp>
        <p:nvSpPr>
          <p:cNvPr id="113"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pic>
        <p:nvPicPr>
          <p:cNvPr id="114" name="Picture 2"/>
          <p:cNvPicPr>
            <a:picLocks noChangeAspect="1" noChangeArrowheads="1"/>
          </p:cNvPicPr>
          <p:nvPr/>
        </p:nvPicPr>
        <p:blipFill>
          <a:blip r:embed="rId1" cstate="print"/>
          <a:srcRect/>
          <a:stretch>
            <a:fillRect/>
          </a:stretch>
        </p:blipFill>
        <p:spPr bwMode="auto">
          <a:xfrm>
            <a:off x="1000100" y="2029767"/>
            <a:ext cx="5472608" cy="3899563"/>
          </a:xfrm>
          <a:prstGeom prst="rect">
            <a:avLst/>
          </a:prstGeom>
          <a:noFill/>
          <a:ln w="9525">
            <a:noFill/>
            <a:miter lim="800000"/>
            <a:headEnd/>
            <a:tailEnd/>
          </a:ln>
          <a:effectLst/>
        </p:spPr>
      </p:pic>
      <p:grpSp>
        <p:nvGrpSpPr>
          <p:cNvPr id="122" name="组合 121"/>
          <p:cNvGrpSpPr/>
          <p:nvPr/>
        </p:nvGrpSpPr>
        <p:grpSpPr>
          <a:xfrm>
            <a:off x="6468187" y="1681451"/>
            <a:ext cx="1747151" cy="4134234"/>
            <a:chOff x="6065622" y="1681451"/>
            <a:chExt cx="1747151" cy="4134234"/>
          </a:xfrm>
        </p:grpSpPr>
        <p:grpSp>
          <p:nvGrpSpPr>
            <p:cNvPr id="115" name="组合 114"/>
            <p:cNvGrpSpPr/>
            <p:nvPr/>
          </p:nvGrpSpPr>
          <p:grpSpPr>
            <a:xfrm>
              <a:off x="6065622" y="2143410"/>
              <a:ext cx="1742610" cy="3672275"/>
              <a:chOff x="7258892" y="2356860"/>
              <a:chExt cx="1898378" cy="4000528"/>
            </a:xfrm>
          </p:grpSpPr>
          <p:sp>
            <p:nvSpPr>
              <p:cNvPr id="116" name="上箭头 115"/>
              <p:cNvSpPr/>
              <p:nvPr/>
            </p:nvSpPr>
            <p:spPr>
              <a:xfrm>
                <a:off x="7715272" y="2356860"/>
                <a:ext cx="1143008" cy="4000528"/>
              </a:xfrm>
              <a:prstGeom prst="upArrow">
                <a:avLst>
                  <a:gd name="adj1" fmla="val 50000"/>
                  <a:gd name="adj2" fmla="val 22794"/>
                </a:avLst>
              </a:prstGeom>
              <a:solidFill>
                <a:srgbClr val="4584D3">
                  <a:alpha val="20000"/>
                </a:srgbClr>
              </a:solidFill>
              <a:ln>
                <a:solidFill>
                  <a:srgbClr val="4584D3">
                    <a:alpha val="2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lt1"/>
                    </a:solidFill>
                    <a:latin typeface="+mn-lt"/>
                    <a:ea typeface="+mn-ea"/>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lt1"/>
                    </a:solidFill>
                    <a:latin typeface="+mn-lt"/>
                    <a:ea typeface="+mn-ea"/>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lt1"/>
                    </a:solidFill>
                    <a:latin typeface="+mn-lt"/>
                    <a:ea typeface="+mn-ea"/>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lt1"/>
                    </a:solidFill>
                    <a:latin typeface="+mn-lt"/>
                    <a:ea typeface="+mn-ea"/>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nSpc>
                    <a:spcPct val="100000"/>
                  </a:lnSpc>
                  <a:spcBef>
                    <a:spcPct val="0"/>
                  </a:spcBef>
                  <a:buClrTx/>
                  <a:buSzTx/>
                  <a:buFontTx/>
                  <a:buNone/>
                </a:pPr>
                <a:endParaRPr lang="zh-CN" altLang="en-US" sz="1800" dirty="0">
                  <a:solidFill>
                    <a:prstClr val="white"/>
                  </a:solidFill>
                </a:endParaRPr>
              </a:p>
            </p:txBody>
          </p:sp>
          <p:sp>
            <p:nvSpPr>
              <p:cNvPr id="117" name="TextBox 23"/>
              <p:cNvSpPr txBox="1"/>
              <p:nvPr/>
            </p:nvSpPr>
            <p:spPr>
              <a:xfrm>
                <a:off x="7258892" y="5666965"/>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数据</a:t>
                </a:r>
                <a:r>
                  <a:rPr lang="en-US" altLang="zh-CN" sz="2400" b="1" dirty="0" smtClean="0"/>
                  <a:t>—</a:t>
                </a:r>
                <a:r>
                  <a:rPr lang="zh-CN" altLang="en-US" sz="2400" b="1" dirty="0" smtClean="0">
                    <a:solidFill>
                      <a:srgbClr val="FF0000"/>
                    </a:solidFill>
                  </a:rPr>
                  <a:t>罗列</a:t>
                </a:r>
                <a:endParaRPr lang="zh-CN" altLang="en-US" sz="2400" b="1" dirty="0">
                  <a:solidFill>
                    <a:srgbClr val="FF0000"/>
                  </a:solidFill>
                </a:endParaRPr>
              </a:p>
            </p:txBody>
          </p:sp>
          <p:sp>
            <p:nvSpPr>
              <p:cNvPr id="118" name="TextBox 24"/>
              <p:cNvSpPr txBox="1"/>
              <p:nvPr/>
            </p:nvSpPr>
            <p:spPr>
              <a:xfrm>
                <a:off x="7258893" y="4655258"/>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信息</a:t>
                </a:r>
                <a:r>
                  <a:rPr lang="en-US" altLang="zh-CN" sz="2400" b="1" dirty="0" smtClean="0"/>
                  <a:t>—</a:t>
                </a:r>
                <a:r>
                  <a:rPr lang="zh-CN" altLang="en-US" sz="2400" b="1" dirty="0" smtClean="0">
                    <a:solidFill>
                      <a:srgbClr val="FF0000"/>
                    </a:solidFill>
                  </a:rPr>
                  <a:t>联系</a:t>
                </a:r>
                <a:endParaRPr lang="zh-CN" altLang="en-US" sz="2400" b="1" dirty="0">
                  <a:solidFill>
                    <a:srgbClr val="FF0000"/>
                  </a:solidFill>
                </a:endParaRPr>
              </a:p>
            </p:txBody>
          </p:sp>
          <p:sp>
            <p:nvSpPr>
              <p:cNvPr id="119" name="TextBox 25"/>
              <p:cNvSpPr txBox="1"/>
              <p:nvPr/>
            </p:nvSpPr>
            <p:spPr>
              <a:xfrm>
                <a:off x="7270925" y="3757365"/>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知识</a:t>
                </a:r>
                <a:r>
                  <a:rPr lang="en-US" altLang="zh-CN" sz="2400" b="1" dirty="0" smtClean="0"/>
                  <a:t>—</a:t>
                </a:r>
                <a:r>
                  <a:rPr lang="zh-CN" altLang="en-US" sz="2400" b="1" dirty="0" smtClean="0">
                    <a:solidFill>
                      <a:srgbClr val="FF0000"/>
                    </a:solidFill>
                  </a:rPr>
                  <a:t>模式</a:t>
                </a:r>
                <a:endParaRPr lang="zh-CN" altLang="en-US" sz="2400" b="1" dirty="0">
                  <a:solidFill>
                    <a:srgbClr val="FF0000"/>
                  </a:solidFill>
                </a:endParaRPr>
              </a:p>
            </p:txBody>
          </p:sp>
        </p:grpSp>
        <p:sp>
          <p:nvSpPr>
            <p:cNvPr id="120" name="TextBox 24"/>
            <p:cNvSpPr txBox="1"/>
            <p:nvPr/>
          </p:nvSpPr>
          <p:spPr>
            <a:xfrm>
              <a:off x="6548081" y="1681451"/>
              <a:ext cx="803425" cy="461665"/>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solidFill>
                    <a:srgbClr val="CC3300"/>
                  </a:solidFill>
                </a:rPr>
                <a:t>关联</a:t>
              </a:r>
              <a:endParaRPr lang="zh-CN" altLang="en-US" sz="2400" b="1" dirty="0">
                <a:solidFill>
                  <a:srgbClr val="CC3300"/>
                </a:solidFill>
              </a:endParaRPr>
            </a:p>
          </p:txBody>
        </p:sp>
        <p:sp>
          <p:nvSpPr>
            <p:cNvPr id="121" name="TextBox 25"/>
            <p:cNvSpPr txBox="1"/>
            <p:nvPr/>
          </p:nvSpPr>
          <p:spPr>
            <a:xfrm>
              <a:off x="6081209" y="2643182"/>
              <a:ext cx="1731564" cy="461665"/>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anose="05000000000000000000"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智慧</a:t>
              </a:r>
              <a:r>
                <a:rPr lang="en-US" altLang="zh-CN" sz="2400" b="1" dirty="0" smtClean="0"/>
                <a:t>—</a:t>
              </a:r>
              <a:r>
                <a:rPr lang="zh-CN" altLang="en-US" sz="2400" b="1" dirty="0" smtClean="0">
                  <a:solidFill>
                    <a:srgbClr val="FF0000"/>
                  </a:solidFill>
                </a:rPr>
                <a:t>原理</a:t>
              </a:r>
              <a:endParaRPr lang="zh-CN" altLang="en-US" sz="2400" b="1" dirty="0">
                <a:solidFill>
                  <a:srgbClr val="FF0000"/>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p:nvPr/>
        </p:nvGrpSpPr>
        <p:grpSpPr bwMode="auto">
          <a:xfrm>
            <a:off x="2123728" y="1549219"/>
            <a:ext cx="3938306" cy="4066764"/>
            <a:chOff x="1080" y="1343"/>
            <a:chExt cx="3478" cy="2904"/>
          </a:xfrm>
        </p:grpSpPr>
        <p:sp>
          <p:nvSpPr>
            <p:cNvPr id="10245" name="Oval 5"/>
            <p:cNvSpPr>
              <a:spLocks noChangeArrowheads="1"/>
            </p:cNvSpPr>
            <p:nvPr/>
          </p:nvSpPr>
          <p:spPr bwMode="auto">
            <a:xfrm>
              <a:off x="1080" y="2717"/>
              <a:ext cx="3478" cy="1530"/>
            </a:xfrm>
            <a:prstGeom prst="ellipse">
              <a:avLst/>
            </a:prstGeom>
            <a:solidFill>
              <a:srgbClr val="808080">
                <a:alpha val="38039"/>
              </a:srgbClr>
            </a:solidFill>
            <a:ln w="9525">
              <a:solidFill>
                <a:srgbClr val="000000"/>
              </a:solidFill>
              <a:round/>
            </a:ln>
          </p:spPr>
          <p:txBody>
            <a:bodyPr/>
            <a:lstStyle/>
            <a:p>
              <a:pPr algn="ctr"/>
              <a:endParaRPr lang="zh-CN" altLang="en-US">
                <a:ea typeface="宋体" pitchFamily="2" charset="-122"/>
              </a:endParaRPr>
            </a:p>
          </p:txBody>
        </p:sp>
        <p:sp>
          <p:nvSpPr>
            <p:cNvPr id="10246" name="AutoShape 6"/>
            <p:cNvSpPr>
              <a:spLocks noChangeArrowheads="1"/>
            </p:cNvSpPr>
            <p:nvPr/>
          </p:nvSpPr>
          <p:spPr bwMode="auto">
            <a:xfrm rot="10800000">
              <a:off x="1849" y="3224"/>
              <a:ext cx="2062" cy="663"/>
            </a:xfrm>
            <a:prstGeom prst="triangle">
              <a:avLst>
                <a:gd name="adj" fmla="val 50000"/>
              </a:avLst>
            </a:prstGeom>
            <a:noFill/>
            <a:ln w="38100">
              <a:solidFill>
                <a:srgbClr val="808080"/>
              </a:solidFill>
              <a:miter lim="800000"/>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宋体" pitchFamily="2" charset="-122"/>
              </a:endParaRPr>
            </a:p>
          </p:txBody>
        </p:sp>
        <p:sp>
          <p:nvSpPr>
            <p:cNvPr id="10247" name="Oval 7"/>
            <p:cNvSpPr>
              <a:spLocks noChangeArrowheads="1"/>
            </p:cNvSpPr>
            <p:nvPr/>
          </p:nvSpPr>
          <p:spPr bwMode="auto">
            <a:xfrm>
              <a:off x="1296" y="3060"/>
              <a:ext cx="975" cy="494"/>
            </a:xfrm>
            <a:prstGeom prst="ellipse">
              <a:avLst/>
            </a:prstGeom>
            <a:solidFill>
              <a:srgbClr val="969696"/>
            </a:solidFill>
            <a:ln w="9525">
              <a:solidFill>
                <a:srgbClr val="000000"/>
              </a:solidFill>
              <a:round/>
            </a:ln>
          </p:spPr>
          <p:txBody>
            <a:bodyPr/>
            <a:lstStyle/>
            <a:p>
              <a:pPr algn="ctr"/>
              <a:endParaRPr lang="zh-CN" altLang="en-US">
                <a:ea typeface="宋体" pitchFamily="2" charset="-122"/>
              </a:endParaRPr>
            </a:p>
          </p:txBody>
        </p:sp>
        <p:sp>
          <p:nvSpPr>
            <p:cNvPr id="10248" name="Text Box 8"/>
            <p:cNvSpPr txBox="1">
              <a:spLocks noChangeArrowheads="1"/>
            </p:cNvSpPr>
            <p:nvPr/>
          </p:nvSpPr>
          <p:spPr bwMode="auto">
            <a:xfrm>
              <a:off x="1286" y="3144"/>
              <a:ext cx="98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503050405090304" pitchFamily="18" charset="0"/>
                </a:defRPr>
              </a:lvl1pPr>
              <a:lvl2pPr marL="742950" indent="-285750">
                <a:defRPr sz="2400">
                  <a:solidFill>
                    <a:schemeClr val="tx1"/>
                  </a:solidFill>
                  <a:latin typeface="Times New Roman" panose="02020503050405090304" pitchFamily="18" charset="0"/>
                </a:defRPr>
              </a:lvl2pPr>
              <a:lvl3pPr marL="1143000" indent="-228600">
                <a:defRPr sz="2400">
                  <a:solidFill>
                    <a:schemeClr val="tx1"/>
                  </a:solidFill>
                  <a:latin typeface="Times New Roman" panose="02020503050405090304" pitchFamily="18" charset="0"/>
                </a:defRPr>
              </a:lvl3pPr>
              <a:lvl4pPr marL="1600200" indent="-228600">
                <a:defRPr sz="2400">
                  <a:solidFill>
                    <a:schemeClr val="tx1"/>
                  </a:solidFill>
                  <a:latin typeface="Times New Roman" panose="02020503050405090304" pitchFamily="18" charset="0"/>
                </a:defRPr>
              </a:lvl4pPr>
              <a:lvl5pPr marL="2057400" indent="-228600">
                <a:defRPr sz="2400">
                  <a:solidFill>
                    <a:schemeClr val="tx1"/>
                  </a:solidFill>
                  <a:latin typeface="Times New Roman" panose="02020503050405090304" pitchFamily="18" charset="0"/>
                </a:defRPr>
              </a:lvl5pPr>
              <a:lvl6pPr marL="2514600" indent="-228600" algn="ctr" eaLnBrk="0" fontAlgn="base" hangingPunct="0">
                <a:spcBef>
                  <a:spcPct val="0"/>
                </a:spcBef>
                <a:spcAft>
                  <a:spcPct val="0"/>
                </a:spcAft>
                <a:defRPr sz="2400">
                  <a:solidFill>
                    <a:schemeClr val="tx1"/>
                  </a:solidFill>
                  <a:latin typeface="Times New Roman" panose="02020503050405090304" pitchFamily="18" charset="0"/>
                </a:defRPr>
              </a:lvl6pPr>
              <a:lvl7pPr marL="2971800" indent="-228600" algn="ctr" eaLnBrk="0" fontAlgn="base" hangingPunct="0">
                <a:spcBef>
                  <a:spcPct val="0"/>
                </a:spcBef>
                <a:spcAft>
                  <a:spcPct val="0"/>
                </a:spcAft>
                <a:defRPr sz="2400">
                  <a:solidFill>
                    <a:schemeClr val="tx1"/>
                  </a:solidFill>
                  <a:latin typeface="Times New Roman" panose="02020503050405090304" pitchFamily="18" charset="0"/>
                </a:defRPr>
              </a:lvl7pPr>
              <a:lvl8pPr marL="3429000" indent="-228600" algn="ctr" eaLnBrk="0" fontAlgn="base" hangingPunct="0">
                <a:spcBef>
                  <a:spcPct val="0"/>
                </a:spcBef>
                <a:spcAft>
                  <a:spcPct val="0"/>
                </a:spcAft>
                <a:defRPr sz="2400">
                  <a:solidFill>
                    <a:schemeClr val="tx1"/>
                  </a:solidFill>
                  <a:latin typeface="Times New Roman" panose="02020503050405090304" pitchFamily="18" charset="0"/>
                </a:defRPr>
              </a:lvl8pPr>
              <a:lvl9pPr marL="3886200" indent="-228600" algn="ctr" eaLnBrk="0" fontAlgn="base" hangingPunct="0">
                <a:spcBef>
                  <a:spcPct val="0"/>
                </a:spcBef>
                <a:spcAft>
                  <a:spcPct val="0"/>
                </a:spcAft>
                <a:defRPr sz="2400">
                  <a:solidFill>
                    <a:schemeClr val="tx1"/>
                  </a:solidFill>
                  <a:latin typeface="Times New Roman" panose="02020503050405090304" pitchFamily="18" charset="0"/>
                </a:defRPr>
              </a:lvl9pPr>
            </a:lstStyle>
            <a:p>
              <a:pPr algn="ctr"/>
              <a:r>
                <a:rPr lang="zh-CN" altLang="en-US" sz="2000" b="1" dirty="0" smtClean="0">
                  <a:solidFill>
                    <a:srgbClr val="FFC000"/>
                  </a:solidFill>
                  <a:ea typeface="宋体" pitchFamily="2" charset="-122"/>
                </a:rPr>
                <a:t>数据</a:t>
              </a:r>
              <a:endParaRPr lang="zh-CN" altLang="en-US" sz="2000" b="1" dirty="0">
                <a:solidFill>
                  <a:srgbClr val="FFC000"/>
                </a:solidFill>
                <a:ea typeface="宋体" pitchFamily="2" charset="-122"/>
              </a:endParaRPr>
            </a:p>
          </p:txBody>
        </p:sp>
        <p:sp>
          <p:nvSpPr>
            <p:cNvPr id="10249" name="Oval 9"/>
            <p:cNvSpPr>
              <a:spLocks noChangeArrowheads="1"/>
            </p:cNvSpPr>
            <p:nvPr/>
          </p:nvSpPr>
          <p:spPr bwMode="auto">
            <a:xfrm>
              <a:off x="2448" y="3617"/>
              <a:ext cx="975" cy="482"/>
            </a:xfrm>
            <a:prstGeom prst="ellipse">
              <a:avLst/>
            </a:prstGeom>
            <a:solidFill>
              <a:srgbClr val="969696"/>
            </a:solidFill>
            <a:ln w="9525">
              <a:solidFill>
                <a:srgbClr val="000000"/>
              </a:solidFill>
              <a:round/>
            </a:ln>
          </p:spPr>
          <p:txBody>
            <a:bodyPr/>
            <a:lstStyle/>
            <a:p>
              <a:pPr algn="ctr"/>
              <a:endParaRPr lang="zh-CN" altLang="en-US">
                <a:ea typeface="宋体" pitchFamily="2" charset="-122"/>
              </a:endParaRPr>
            </a:p>
          </p:txBody>
        </p:sp>
        <p:sp>
          <p:nvSpPr>
            <p:cNvPr id="10250" name="Text Box 10"/>
            <p:cNvSpPr txBox="1">
              <a:spLocks noChangeArrowheads="1"/>
            </p:cNvSpPr>
            <p:nvPr/>
          </p:nvSpPr>
          <p:spPr bwMode="auto">
            <a:xfrm>
              <a:off x="2422" y="3706"/>
              <a:ext cx="108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503050405090304" pitchFamily="18" charset="0"/>
                </a:defRPr>
              </a:lvl1pPr>
              <a:lvl2pPr marL="742950" indent="-285750">
                <a:defRPr sz="2400">
                  <a:solidFill>
                    <a:schemeClr val="tx1"/>
                  </a:solidFill>
                  <a:latin typeface="Times New Roman" panose="02020503050405090304" pitchFamily="18" charset="0"/>
                </a:defRPr>
              </a:lvl2pPr>
              <a:lvl3pPr marL="1143000" indent="-228600">
                <a:defRPr sz="2400">
                  <a:solidFill>
                    <a:schemeClr val="tx1"/>
                  </a:solidFill>
                  <a:latin typeface="Times New Roman" panose="02020503050405090304" pitchFamily="18" charset="0"/>
                </a:defRPr>
              </a:lvl3pPr>
              <a:lvl4pPr marL="1600200" indent="-228600">
                <a:defRPr sz="2400">
                  <a:solidFill>
                    <a:schemeClr val="tx1"/>
                  </a:solidFill>
                  <a:latin typeface="Times New Roman" panose="02020503050405090304" pitchFamily="18" charset="0"/>
                </a:defRPr>
              </a:lvl4pPr>
              <a:lvl5pPr marL="2057400" indent="-228600">
                <a:defRPr sz="2400">
                  <a:solidFill>
                    <a:schemeClr val="tx1"/>
                  </a:solidFill>
                  <a:latin typeface="Times New Roman" panose="02020503050405090304" pitchFamily="18" charset="0"/>
                </a:defRPr>
              </a:lvl5pPr>
              <a:lvl6pPr marL="2514600" indent="-228600" algn="ctr" eaLnBrk="0" fontAlgn="base" hangingPunct="0">
                <a:spcBef>
                  <a:spcPct val="0"/>
                </a:spcBef>
                <a:spcAft>
                  <a:spcPct val="0"/>
                </a:spcAft>
                <a:defRPr sz="2400">
                  <a:solidFill>
                    <a:schemeClr val="tx1"/>
                  </a:solidFill>
                  <a:latin typeface="Times New Roman" panose="02020503050405090304" pitchFamily="18" charset="0"/>
                </a:defRPr>
              </a:lvl6pPr>
              <a:lvl7pPr marL="2971800" indent="-228600" algn="ctr" eaLnBrk="0" fontAlgn="base" hangingPunct="0">
                <a:spcBef>
                  <a:spcPct val="0"/>
                </a:spcBef>
                <a:spcAft>
                  <a:spcPct val="0"/>
                </a:spcAft>
                <a:defRPr sz="2400">
                  <a:solidFill>
                    <a:schemeClr val="tx1"/>
                  </a:solidFill>
                  <a:latin typeface="Times New Roman" panose="02020503050405090304" pitchFamily="18" charset="0"/>
                </a:defRPr>
              </a:lvl7pPr>
              <a:lvl8pPr marL="3429000" indent="-228600" algn="ctr" eaLnBrk="0" fontAlgn="base" hangingPunct="0">
                <a:spcBef>
                  <a:spcPct val="0"/>
                </a:spcBef>
                <a:spcAft>
                  <a:spcPct val="0"/>
                </a:spcAft>
                <a:defRPr sz="2400">
                  <a:solidFill>
                    <a:schemeClr val="tx1"/>
                  </a:solidFill>
                  <a:latin typeface="Times New Roman" panose="02020503050405090304" pitchFamily="18" charset="0"/>
                </a:defRPr>
              </a:lvl8pPr>
              <a:lvl9pPr marL="3886200" indent="-228600" algn="ctr" eaLnBrk="0" fontAlgn="base" hangingPunct="0">
                <a:spcBef>
                  <a:spcPct val="0"/>
                </a:spcBef>
                <a:spcAft>
                  <a:spcPct val="0"/>
                </a:spcAft>
                <a:defRPr sz="2400">
                  <a:solidFill>
                    <a:schemeClr val="tx1"/>
                  </a:solidFill>
                  <a:latin typeface="Times New Roman" panose="02020503050405090304" pitchFamily="18" charset="0"/>
                </a:defRPr>
              </a:lvl9pPr>
            </a:lstStyle>
            <a:p>
              <a:pPr algn="ctr"/>
              <a:r>
                <a:rPr lang="zh-CN" altLang="en-US" sz="2000" b="1" dirty="0" smtClean="0">
                  <a:solidFill>
                    <a:srgbClr val="FFC000"/>
                  </a:solidFill>
                  <a:ea typeface="宋体" pitchFamily="2" charset="-122"/>
                </a:rPr>
                <a:t>信息</a:t>
              </a:r>
              <a:endParaRPr lang="zh-CN" altLang="en-US" sz="2000" b="1" dirty="0">
                <a:solidFill>
                  <a:srgbClr val="FFC000"/>
                </a:solidFill>
                <a:ea typeface="宋体" pitchFamily="2" charset="-122"/>
              </a:endParaRPr>
            </a:p>
          </p:txBody>
        </p:sp>
        <p:sp>
          <p:nvSpPr>
            <p:cNvPr id="10251" name="Oval 11"/>
            <p:cNvSpPr>
              <a:spLocks noChangeArrowheads="1"/>
            </p:cNvSpPr>
            <p:nvPr/>
          </p:nvSpPr>
          <p:spPr bwMode="auto">
            <a:xfrm>
              <a:off x="3340" y="3099"/>
              <a:ext cx="975" cy="458"/>
            </a:xfrm>
            <a:prstGeom prst="ellipse">
              <a:avLst/>
            </a:prstGeom>
            <a:solidFill>
              <a:srgbClr val="969696"/>
            </a:solidFill>
            <a:ln w="9525">
              <a:solidFill>
                <a:srgbClr val="000000"/>
              </a:solidFill>
              <a:round/>
            </a:ln>
          </p:spPr>
          <p:txBody>
            <a:bodyPr/>
            <a:lstStyle/>
            <a:p>
              <a:pPr algn="ctr"/>
              <a:endParaRPr lang="zh-CN" altLang="en-US">
                <a:ea typeface="宋体" pitchFamily="2" charset="-122"/>
              </a:endParaRPr>
            </a:p>
          </p:txBody>
        </p:sp>
        <p:sp>
          <p:nvSpPr>
            <p:cNvPr id="10252" name="Text Box 12"/>
            <p:cNvSpPr txBox="1">
              <a:spLocks noChangeArrowheads="1"/>
            </p:cNvSpPr>
            <p:nvPr/>
          </p:nvSpPr>
          <p:spPr bwMode="auto">
            <a:xfrm>
              <a:off x="3368" y="3195"/>
              <a:ext cx="1024"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503050405090304" pitchFamily="18" charset="0"/>
                </a:defRPr>
              </a:lvl1pPr>
              <a:lvl2pPr marL="742950" indent="-285750">
                <a:defRPr sz="2400">
                  <a:solidFill>
                    <a:schemeClr val="tx1"/>
                  </a:solidFill>
                  <a:latin typeface="Times New Roman" panose="02020503050405090304" pitchFamily="18" charset="0"/>
                </a:defRPr>
              </a:lvl2pPr>
              <a:lvl3pPr marL="1143000" indent="-228600">
                <a:defRPr sz="2400">
                  <a:solidFill>
                    <a:schemeClr val="tx1"/>
                  </a:solidFill>
                  <a:latin typeface="Times New Roman" panose="02020503050405090304" pitchFamily="18" charset="0"/>
                </a:defRPr>
              </a:lvl3pPr>
              <a:lvl4pPr marL="1600200" indent="-228600">
                <a:defRPr sz="2400">
                  <a:solidFill>
                    <a:schemeClr val="tx1"/>
                  </a:solidFill>
                  <a:latin typeface="Times New Roman" panose="02020503050405090304" pitchFamily="18" charset="0"/>
                </a:defRPr>
              </a:lvl4pPr>
              <a:lvl5pPr marL="2057400" indent="-228600">
                <a:defRPr sz="2400">
                  <a:solidFill>
                    <a:schemeClr val="tx1"/>
                  </a:solidFill>
                  <a:latin typeface="Times New Roman" panose="02020503050405090304" pitchFamily="18" charset="0"/>
                </a:defRPr>
              </a:lvl5pPr>
              <a:lvl6pPr marL="2514600" indent="-228600" algn="ctr" eaLnBrk="0" fontAlgn="base" hangingPunct="0">
                <a:spcBef>
                  <a:spcPct val="0"/>
                </a:spcBef>
                <a:spcAft>
                  <a:spcPct val="0"/>
                </a:spcAft>
                <a:defRPr sz="2400">
                  <a:solidFill>
                    <a:schemeClr val="tx1"/>
                  </a:solidFill>
                  <a:latin typeface="Times New Roman" panose="02020503050405090304" pitchFamily="18" charset="0"/>
                </a:defRPr>
              </a:lvl6pPr>
              <a:lvl7pPr marL="2971800" indent="-228600" algn="ctr" eaLnBrk="0" fontAlgn="base" hangingPunct="0">
                <a:spcBef>
                  <a:spcPct val="0"/>
                </a:spcBef>
                <a:spcAft>
                  <a:spcPct val="0"/>
                </a:spcAft>
                <a:defRPr sz="2400">
                  <a:solidFill>
                    <a:schemeClr val="tx1"/>
                  </a:solidFill>
                  <a:latin typeface="Times New Roman" panose="02020503050405090304" pitchFamily="18" charset="0"/>
                </a:defRPr>
              </a:lvl7pPr>
              <a:lvl8pPr marL="3429000" indent="-228600" algn="ctr" eaLnBrk="0" fontAlgn="base" hangingPunct="0">
                <a:spcBef>
                  <a:spcPct val="0"/>
                </a:spcBef>
                <a:spcAft>
                  <a:spcPct val="0"/>
                </a:spcAft>
                <a:defRPr sz="2400">
                  <a:solidFill>
                    <a:schemeClr val="tx1"/>
                  </a:solidFill>
                  <a:latin typeface="Times New Roman" panose="02020503050405090304" pitchFamily="18" charset="0"/>
                </a:defRPr>
              </a:lvl8pPr>
              <a:lvl9pPr marL="3886200" indent="-228600" algn="ctr" eaLnBrk="0" fontAlgn="base" hangingPunct="0">
                <a:spcBef>
                  <a:spcPct val="0"/>
                </a:spcBef>
                <a:spcAft>
                  <a:spcPct val="0"/>
                </a:spcAft>
                <a:defRPr sz="2400">
                  <a:solidFill>
                    <a:schemeClr val="tx1"/>
                  </a:solidFill>
                  <a:latin typeface="Times New Roman" panose="02020503050405090304" pitchFamily="18" charset="0"/>
                </a:defRPr>
              </a:lvl9pPr>
            </a:lstStyle>
            <a:p>
              <a:pPr algn="ctr"/>
              <a:r>
                <a:rPr lang="zh-CN" altLang="en-US" sz="2000" b="1" dirty="0" smtClean="0">
                  <a:solidFill>
                    <a:srgbClr val="FFC000"/>
                  </a:solidFill>
                  <a:ea typeface="宋体" pitchFamily="2" charset="-122"/>
                </a:rPr>
                <a:t>知识</a:t>
              </a:r>
              <a:endParaRPr lang="zh-CN" altLang="en-US" sz="2000" b="1" dirty="0" smtClean="0">
                <a:solidFill>
                  <a:srgbClr val="FFC000"/>
                </a:solidFill>
                <a:ea typeface="宋体" pitchFamily="2" charset="-122"/>
              </a:endParaRPr>
            </a:p>
          </p:txBody>
        </p:sp>
        <p:sp>
          <p:nvSpPr>
            <p:cNvPr id="10253" name="Oval 13"/>
            <p:cNvSpPr>
              <a:spLocks noChangeArrowheads="1"/>
            </p:cNvSpPr>
            <p:nvPr/>
          </p:nvSpPr>
          <p:spPr bwMode="auto">
            <a:xfrm>
              <a:off x="2469" y="1389"/>
              <a:ext cx="975" cy="470"/>
            </a:xfrm>
            <a:prstGeom prst="ellipse">
              <a:avLst/>
            </a:prstGeom>
            <a:solidFill>
              <a:srgbClr val="969696"/>
            </a:solidFill>
            <a:ln w="9525">
              <a:solidFill>
                <a:srgbClr val="000000"/>
              </a:solidFill>
              <a:round/>
            </a:ln>
          </p:spPr>
          <p:txBody>
            <a:bodyPr/>
            <a:lstStyle/>
            <a:p>
              <a:pPr algn="ctr"/>
              <a:endParaRPr lang="zh-CN" altLang="en-US">
                <a:ea typeface="宋体" pitchFamily="2" charset="-122"/>
              </a:endParaRPr>
            </a:p>
          </p:txBody>
        </p:sp>
        <p:sp>
          <p:nvSpPr>
            <p:cNvPr id="10254" name="Text Box 14"/>
            <p:cNvSpPr txBox="1">
              <a:spLocks noChangeArrowheads="1"/>
            </p:cNvSpPr>
            <p:nvPr/>
          </p:nvSpPr>
          <p:spPr bwMode="auto">
            <a:xfrm>
              <a:off x="2200" y="1343"/>
              <a:ext cx="158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503050405090304" pitchFamily="18" charset="0"/>
                </a:defRPr>
              </a:lvl1pPr>
              <a:lvl2pPr marL="742950" indent="-285750">
                <a:defRPr sz="2400">
                  <a:solidFill>
                    <a:schemeClr val="tx1"/>
                  </a:solidFill>
                  <a:latin typeface="Times New Roman" panose="02020503050405090304" pitchFamily="18" charset="0"/>
                </a:defRPr>
              </a:lvl2pPr>
              <a:lvl3pPr marL="1143000" indent="-228600">
                <a:defRPr sz="2400">
                  <a:solidFill>
                    <a:schemeClr val="tx1"/>
                  </a:solidFill>
                  <a:latin typeface="Times New Roman" panose="02020503050405090304" pitchFamily="18" charset="0"/>
                </a:defRPr>
              </a:lvl3pPr>
              <a:lvl4pPr marL="1600200" indent="-228600">
                <a:defRPr sz="2400">
                  <a:solidFill>
                    <a:schemeClr val="tx1"/>
                  </a:solidFill>
                  <a:latin typeface="Times New Roman" panose="02020503050405090304" pitchFamily="18" charset="0"/>
                </a:defRPr>
              </a:lvl4pPr>
              <a:lvl5pPr marL="2057400" indent="-228600">
                <a:defRPr sz="2400">
                  <a:solidFill>
                    <a:schemeClr val="tx1"/>
                  </a:solidFill>
                  <a:latin typeface="Times New Roman" panose="02020503050405090304" pitchFamily="18" charset="0"/>
                </a:defRPr>
              </a:lvl5pPr>
              <a:lvl6pPr marL="2514600" indent="-228600" algn="ctr" eaLnBrk="0" fontAlgn="base" hangingPunct="0">
                <a:spcBef>
                  <a:spcPct val="0"/>
                </a:spcBef>
                <a:spcAft>
                  <a:spcPct val="0"/>
                </a:spcAft>
                <a:defRPr sz="2400">
                  <a:solidFill>
                    <a:schemeClr val="tx1"/>
                  </a:solidFill>
                  <a:latin typeface="Times New Roman" panose="02020503050405090304" pitchFamily="18" charset="0"/>
                </a:defRPr>
              </a:lvl6pPr>
              <a:lvl7pPr marL="2971800" indent="-228600" algn="ctr" eaLnBrk="0" fontAlgn="base" hangingPunct="0">
                <a:spcBef>
                  <a:spcPct val="0"/>
                </a:spcBef>
                <a:spcAft>
                  <a:spcPct val="0"/>
                </a:spcAft>
                <a:defRPr sz="2400">
                  <a:solidFill>
                    <a:schemeClr val="tx1"/>
                  </a:solidFill>
                  <a:latin typeface="Times New Roman" panose="02020503050405090304" pitchFamily="18" charset="0"/>
                </a:defRPr>
              </a:lvl7pPr>
              <a:lvl8pPr marL="3429000" indent="-228600" algn="ctr" eaLnBrk="0" fontAlgn="base" hangingPunct="0">
                <a:spcBef>
                  <a:spcPct val="0"/>
                </a:spcBef>
                <a:spcAft>
                  <a:spcPct val="0"/>
                </a:spcAft>
                <a:defRPr sz="2400">
                  <a:solidFill>
                    <a:schemeClr val="tx1"/>
                  </a:solidFill>
                  <a:latin typeface="Times New Roman" panose="02020503050405090304" pitchFamily="18" charset="0"/>
                </a:defRPr>
              </a:lvl8pPr>
              <a:lvl9pPr marL="3886200" indent="-228600" algn="ctr" eaLnBrk="0" fontAlgn="base" hangingPunct="0">
                <a:spcBef>
                  <a:spcPct val="0"/>
                </a:spcBef>
                <a:spcAft>
                  <a:spcPct val="0"/>
                </a:spcAft>
                <a:defRPr sz="2400">
                  <a:solidFill>
                    <a:schemeClr val="tx1"/>
                  </a:solidFill>
                  <a:latin typeface="Times New Roman" panose="02020503050405090304" pitchFamily="18" charset="0"/>
                </a:defRPr>
              </a:lvl9pPr>
            </a:lstStyle>
            <a:p>
              <a:pPr algn="ctr"/>
              <a:r>
                <a:rPr lang="zh-CN" altLang="en-US" sz="2000" b="1" dirty="0">
                  <a:solidFill>
                    <a:srgbClr val="FFC000"/>
                  </a:solidFill>
                  <a:ea typeface="宋体" pitchFamily="2" charset="-122"/>
                </a:rPr>
                <a:t>智慧</a:t>
              </a:r>
              <a:endParaRPr lang="zh-CN" altLang="en-US" sz="2000" b="1" dirty="0">
                <a:solidFill>
                  <a:srgbClr val="FFC000"/>
                </a:solidFill>
                <a:ea typeface="宋体" pitchFamily="2" charset="-122"/>
              </a:endParaRPr>
            </a:p>
            <a:p>
              <a:pPr algn="ctr"/>
              <a:r>
                <a:rPr lang="zh-CN" altLang="en-US" sz="2000" b="1" dirty="0">
                  <a:solidFill>
                    <a:schemeClr val="bg1"/>
                  </a:solidFill>
                  <a:ea typeface="宋体" pitchFamily="2" charset="-122"/>
                </a:rPr>
                <a:t>（创造）</a:t>
              </a:r>
              <a:endParaRPr lang="zh-CN" altLang="en-US" sz="2000" b="1" dirty="0">
                <a:solidFill>
                  <a:schemeClr val="bg1"/>
                </a:solidFill>
                <a:ea typeface="宋体" pitchFamily="2" charset="-122"/>
              </a:endParaRPr>
            </a:p>
          </p:txBody>
        </p:sp>
        <p:sp>
          <p:nvSpPr>
            <p:cNvPr id="10255" name="Line 15"/>
            <p:cNvSpPr>
              <a:spLocks noChangeShapeType="1"/>
            </p:cNvSpPr>
            <p:nvPr/>
          </p:nvSpPr>
          <p:spPr bwMode="auto">
            <a:xfrm flipH="1">
              <a:off x="1192" y="1586"/>
              <a:ext cx="1285" cy="162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256" name="Line 16"/>
            <p:cNvSpPr>
              <a:spLocks noChangeShapeType="1"/>
            </p:cNvSpPr>
            <p:nvPr/>
          </p:nvSpPr>
          <p:spPr bwMode="auto">
            <a:xfrm>
              <a:off x="3442" y="1597"/>
              <a:ext cx="1050" cy="1687"/>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a:p>
          </p:txBody>
        </p:sp>
        <p:sp>
          <p:nvSpPr>
            <p:cNvPr id="10257" name="Line 17"/>
            <p:cNvSpPr>
              <a:spLocks noChangeShapeType="1"/>
            </p:cNvSpPr>
            <p:nvPr/>
          </p:nvSpPr>
          <p:spPr bwMode="auto">
            <a:xfrm flipH="1">
              <a:off x="2159" y="1863"/>
              <a:ext cx="777" cy="2325"/>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18" name="内容占位符 2"/>
          <p:cNvSpPr txBox="1"/>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anose="05000000000000000000" pitchFamily="2" charset="2"/>
              <a:buChar char="p"/>
            </a:pPr>
            <a:r>
              <a:rPr lang="zh-CN" altLang="en-US" sz="2400" dirty="0" smtClean="0">
                <a:solidFill>
                  <a:srgbClr val="C00000"/>
                </a:solidFill>
                <a:latin typeface="黑体" pitchFamily="49" charset="-122"/>
                <a:ea typeface="黑体" pitchFamily="49" charset="-122"/>
              </a:rPr>
              <a:t>资源管理知识层次示意图</a:t>
            </a:r>
            <a:endParaRPr lang="en-US" altLang="zh-CN" sz="2400" dirty="0">
              <a:solidFill>
                <a:srgbClr val="C00000"/>
              </a:solidFill>
              <a:latin typeface="黑体" pitchFamily="49" charset="-122"/>
              <a:ea typeface="黑体" pitchFamily="49" charset="-122"/>
            </a:endParaRPr>
          </a:p>
        </p:txBody>
      </p:sp>
      <p:sp>
        <p:nvSpPr>
          <p:cNvPr id="19" name="TextBox 18"/>
          <p:cNvSpPr txBox="1"/>
          <p:nvPr/>
        </p:nvSpPr>
        <p:spPr>
          <a:xfrm>
            <a:off x="1071538" y="4929198"/>
            <a:ext cx="1210588" cy="707886"/>
          </a:xfrm>
          <a:prstGeom prst="rect">
            <a:avLst/>
          </a:prstGeom>
          <a:noFill/>
        </p:spPr>
        <p:txBody>
          <a:bodyPr wrap="none" rtlCol="0">
            <a:spAutoFit/>
          </a:bodyPr>
          <a:lstStyle/>
          <a:p>
            <a:r>
              <a:rPr lang="zh-CN" altLang="en-US" dirty="0" smtClean="0">
                <a:latin typeface="黑体" pitchFamily="49" charset="-122"/>
                <a:ea typeface="黑体" pitchFamily="49" charset="-122"/>
              </a:rPr>
              <a:t>数据中心</a:t>
            </a:r>
            <a:br>
              <a:rPr lang="en-US" altLang="zh-CN" dirty="0" smtClean="0">
                <a:latin typeface="黑体" pitchFamily="49" charset="-122"/>
                <a:ea typeface="黑体" pitchFamily="49" charset="-122"/>
              </a:rPr>
            </a:b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数据库</a:t>
            </a:r>
            <a:endParaRPr lang="zh-CN" altLang="en-US" dirty="0">
              <a:latin typeface="黑体" pitchFamily="49" charset="-122"/>
              <a:ea typeface="黑体" pitchFamily="49" charset="-122"/>
            </a:endParaRPr>
          </a:p>
        </p:txBody>
      </p:sp>
      <p:sp>
        <p:nvSpPr>
          <p:cNvPr id="20" name="TextBox 19"/>
          <p:cNvSpPr txBox="1"/>
          <p:nvPr/>
        </p:nvSpPr>
        <p:spPr>
          <a:xfrm>
            <a:off x="1928794" y="5643578"/>
            <a:ext cx="1210588" cy="400110"/>
          </a:xfrm>
          <a:prstGeom prst="rect">
            <a:avLst/>
          </a:prstGeom>
          <a:noFill/>
        </p:spPr>
        <p:txBody>
          <a:bodyPr wrap="none" rtlCol="0">
            <a:spAutoFit/>
          </a:bodyPr>
          <a:lstStyle/>
          <a:p>
            <a:r>
              <a:rPr lang="zh-CN" altLang="en-US" dirty="0" smtClean="0">
                <a:latin typeface="黑体" pitchFamily="49" charset="-122"/>
                <a:ea typeface="黑体" pitchFamily="49" charset="-122"/>
              </a:rPr>
              <a:t>网页搜索</a:t>
            </a:r>
            <a:endParaRPr lang="zh-CN" altLang="en-US" dirty="0">
              <a:latin typeface="黑体" pitchFamily="49" charset="-122"/>
              <a:ea typeface="黑体" pitchFamily="49" charset="-122"/>
            </a:endParaRPr>
          </a:p>
        </p:txBody>
      </p:sp>
      <p:sp>
        <p:nvSpPr>
          <p:cNvPr id="21" name="TextBox 20"/>
          <p:cNvSpPr txBox="1"/>
          <p:nvPr/>
        </p:nvSpPr>
        <p:spPr>
          <a:xfrm>
            <a:off x="6215074" y="4071942"/>
            <a:ext cx="2364750" cy="400110"/>
          </a:xfrm>
          <a:prstGeom prst="rect">
            <a:avLst/>
          </a:prstGeom>
          <a:noFill/>
        </p:spPr>
        <p:txBody>
          <a:bodyPr wrap="none" rtlCol="0">
            <a:spAutoFit/>
          </a:bodyPr>
          <a:lstStyle/>
          <a:p>
            <a:r>
              <a:rPr lang="zh-CN" altLang="en-US" dirty="0" smtClean="0">
                <a:latin typeface="黑体" pitchFamily="49" charset="-122"/>
                <a:ea typeface="黑体" pitchFamily="49" charset="-122"/>
              </a:rPr>
              <a:t>专家系统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知识工程</a:t>
            </a:r>
            <a:endParaRPr lang="zh-CN" altLang="en-US" dirty="0">
              <a:latin typeface="黑体" pitchFamily="49" charset="-122"/>
              <a:ea typeface="黑体" pitchFamily="49" charset="-122"/>
            </a:endParaRPr>
          </a:p>
        </p:txBody>
      </p:sp>
      <p:sp>
        <p:nvSpPr>
          <p:cNvPr id="22" name="TextBox 21"/>
          <p:cNvSpPr txBox="1"/>
          <p:nvPr/>
        </p:nvSpPr>
        <p:spPr>
          <a:xfrm>
            <a:off x="3143240" y="2786058"/>
            <a:ext cx="2040943" cy="461665"/>
          </a:xfrm>
          <a:prstGeom prst="rect">
            <a:avLst/>
          </a:prstGeom>
          <a:noFill/>
        </p:spPr>
        <p:txBody>
          <a:bodyPr wrap="none" rtlCol="0">
            <a:spAutoFit/>
          </a:bodyPr>
          <a:lstStyle/>
          <a:p>
            <a:r>
              <a:rPr lang="zh-CN" altLang="en-US" sz="2400" b="1" dirty="0" smtClean="0">
                <a:solidFill>
                  <a:srgbClr val="C00000"/>
                </a:solidFill>
                <a:latin typeface="黑体" pitchFamily="49" charset="-122"/>
                <a:ea typeface="黑体" pitchFamily="49" charset="-122"/>
              </a:rPr>
              <a:t>知识服务系统</a:t>
            </a:r>
            <a:endParaRPr lang="zh-CN" altLang="en-US" sz="2400" b="1"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4"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anose="05000000000000000000" pitchFamily="2" charset="2"/>
              <a:buChar char="p"/>
            </a:pPr>
            <a:r>
              <a:rPr lang="zh-CN" altLang="en-US" sz="2400" dirty="0" smtClean="0">
                <a:solidFill>
                  <a:srgbClr val="C00000"/>
                </a:solidFill>
                <a:latin typeface="黑体" pitchFamily="49" charset="-122"/>
                <a:ea typeface="黑体" pitchFamily="49" charset="-122"/>
              </a:rPr>
              <a:t>结合咨询与科研工作的需求，提供专业级知识服务。</a:t>
            </a:r>
            <a:endParaRPr lang="en-US" altLang="zh-CN" sz="2400" dirty="0" smtClean="0">
              <a:solidFill>
                <a:srgbClr val="C00000"/>
              </a:solidFill>
              <a:latin typeface="黑体" pitchFamily="49" charset="-122"/>
              <a:ea typeface="黑体" pitchFamily="49" charset="-122"/>
            </a:endParaRPr>
          </a:p>
          <a:p>
            <a:pPr>
              <a:buClr>
                <a:srgbClr val="C00000"/>
              </a:buClr>
              <a:buFont typeface="Wingdings" panose="05000000000000000000" pitchFamily="2" charset="2"/>
              <a:buChar char="p"/>
            </a:pPr>
            <a:endParaRPr lang="en-US" altLang="zh-CN" sz="2400"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pic>
        <p:nvPicPr>
          <p:cNvPr id="44033" name="Picture 1"/>
          <p:cNvPicPr>
            <a:picLocks noChangeAspect="1" noChangeArrowheads="1"/>
          </p:cNvPicPr>
          <p:nvPr/>
        </p:nvPicPr>
        <p:blipFill>
          <a:blip r:embed="rId1" cstate="print"/>
          <a:srcRect/>
          <a:stretch>
            <a:fillRect/>
          </a:stretch>
        </p:blipFill>
        <p:spPr bwMode="auto">
          <a:xfrm>
            <a:off x="1643042" y="1710392"/>
            <a:ext cx="5429287" cy="4647921"/>
          </a:xfrm>
          <a:prstGeom prst="rect">
            <a:avLst/>
          </a:prstGeom>
          <a:noFill/>
          <a:ln w="9525">
            <a:noFill/>
            <a:miter lim="800000"/>
            <a:headEnd/>
            <a:tailEnd/>
          </a:ln>
          <a:effectLst/>
        </p:spPr>
      </p:pic>
      <p:sp>
        <p:nvSpPr>
          <p:cNvPr id="7"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ln>
        </p:spPr>
        <p:txBody>
          <a:bodyPr wrap="none" anchor="ctr"/>
          <a:lstStyle/>
          <a:p>
            <a:pPr algn="ctr">
              <a:defRPr/>
            </a:pPr>
            <a:r>
              <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2</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891242"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案例分析</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a:t>
            </a:r>
            <a:r>
              <a:rPr lang="zh-CN" altLang="en-US" sz="2400" dirty="0" smtClean="0">
                <a:solidFill>
                  <a:schemeClr val="bg1"/>
                </a:solidFill>
                <a:latin typeface="黑体" pitchFamily="49" charset="-122"/>
                <a:ea typeface="黑体" pitchFamily="49" charset="-122"/>
              </a:rPr>
              <a:t>从</a:t>
            </a:r>
            <a:r>
              <a:rPr lang="en-US" altLang="zh-CN" sz="2400" dirty="0" err="1" smtClean="0">
                <a:solidFill>
                  <a:schemeClr val="bg1"/>
                </a:solidFill>
                <a:latin typeface="黑体" pitchFamily="49" charset="-122"/>
                <a:ea typeface="黑体" pitchFamily="49" charset="-122"/>
              </a:rPr>
              <a:t>PubMed</a:t>
            </a:r>
            <a:r>
              <a:rPr lang="zh-CN" altLang="en-US" sz="2400" dirty="0" smtClean="0">
                <a:solidFill>
                  <a:schemeClr val="bg1"/>
                </a:solidFill>
                <a:latin typeface="黑体" pitchFamily="49" charset="-122"/>
                <a:ea typeface="黑体" pitchFamily="49" charset="-122"/>
              </a:rPr>
              <a:t>数据服务到</a:t>
            </a:r>
            <a:r>
              <a:rPr lang="en-US" altLang="zh-CN" sz="2400" dirty="0" err="1" smtClean="0">
                <a:solidFill>
                  <a:schemeClr val="bg1"/>
                </a:solidFill>
                <a:latin typeface="黑体" pitchFamily="49" charset="-122"/>
                <a:ea typeface="黑体" pitchFamily="49" charset="-122"/>
              </a:rPr>
              <a:t>GOPubMed</a:t>
            </a:r>
            <a:r>
              <a:rPr lang="zh-CN" altLang="en-US" sz="2400" dirty="0" smtClean="0">
                <a:solidFill>
                  <a:schemeClr val="bg1"/>
                </a:solidFill>
                <a:latin typeface="黑体" pitchFamily="49" charset="-122"/>
                <a:ea typeface="黑体" pitchFamily="49" charset="-122"/>
              </a:rPr>
              <a:t>知识服务</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14282" y="785794"/>
            <a:ext cx="7391400" cy="563563"/>
          </a:xfrm>
        </p:spPr>
        <p:txBody>
          <a:bodyPr/>
          <a:lstStyle/>
          <a:p>
            <a:pPr marL="342900" indent="-342900" algn="l">
              <a:spcBef>
                <a:spcPct val="20000"/>
              </a:spcBef>
              <a:buClr>
                <a:srgbClr val="C00000"/>
              </a:buClr>
              <a:buFont typeface="Wingdings" panose="05000000000000000000" pitchFamily="2" charset="2"/>
              <a:buChar char="p"/>
            </a:pPr>
            <a:r>
              <a:rPr lang="en-US" altLang="zh-CN" sz="2400" kern="1200" noProof="1" smtClean="0">
                <a:solidFill>
                  <a:srgbClr val="C00000"/>
                </a:solidFill>
                <a:latin typeface="黑体" pitchFamily="49" charset="-122"/>
                <a:ea typeface="黑体" pitchFamily="49" charset="-122"/>
                <a:cs typeface="+mn-cs"/>
              </a:rPr>
              <a:t>PubMed</a:t>
            </a:r>
            <a:r>
              <a:rPr lang="zh-CN" altLang="en-US" sz="2400" kern="1200" noProof="1" smtClean="0">
                <a:solidFill>
                  <a:srgbClr val="C00000"/>
                </a:solidFill>
                <a:latin typeface="黑体" pitchFamily="49" charset="-122"/>
                <a:ea typeface="黑体" pitchFamily="49" charset="-122"/>
                <a:cs typeface="+mn-cs"/>
              </a:rPr>
              <a:t>是什么</a:t>
            </a:r>
            <a:r>
              <a:rPr lang="zh-CN" altLang="en-US" sz="2400" kern="1200" dirty="0" smtClean="0">
                <a:solidFill>
                  <a:srgbClr val="C00000"/>
                </a:solidFill>
                <a:latin typeface="黑体" pitchFamily="49" charset="-122"/>
                <a:ea typeface="黑体" pitchFamily="49" charset="-122"/>
                <a:cs typeface="+mn-cs"/>
              </a:rPr>
              <a:t>？特点？</a:t>
            </a:r>
            <a:endParaRPr lang="en-US" altLang="zh-CN" sz="2400" kern="1200" dirty="0" smtClean="0">
              <a:solidFill>
                <a:srgbClr val="C00000"/>
              </a:solidFill>
              <a:latin typeface="黑体" pitchFamily="49" charset="-122"/>
              <a:ea typeface="黑体" pitchFamily="49" charset="-122"/>
              <a:cs typeface="+mn-cs"/>
            </a:endParaRPr>
          </a:p>
        </p:txBody>
      </p:sp>
      <p:sp>
        <p:nvSpPr>
          <p:cNvPr id="41987" name="Rectangle 3"/>
          <p:cNvSpPr>
            <a:spLocks noGrp="1" noChangeArrowheads="1"/>
          </p:cNvSpPr>
          <p:nvPr>
            <p:ph idx="1"/>
          </p:nvPr>
        </p:nvSpPr>
        <p:spPr>
          <a:xfrm>
            <a:off x="285750" y="1714500"/>
            <a:ext cx="8572530" cy="4857772"/>
          </a:xfrm>
        </p:spPr>
        <p:txBody>
          <a:bodyPr/>
          <a:lstStyle/>
          <a:p>
            <a:pPr>
              <a:buFont typeface="Wingdings" panose="05000000000000000000" pitchFamily="2" charset="2"/>
              <a:buChar char="Ø"/>
            </a:pPr>
            <a:r>
              <a:rPr lang="zh-CN" altLang="en-US" sz="2400" dirty="0" smtClean="0">
                <a:ea typeface="宋体" pitchFamily="2" charset="-122"/>
              </a:rPr>
              <a:t> 美国</a:t>
            </a:r>
            <a:r>
              <a:rPr lang="zh-CN" sz="2400" dirty="0" smtClean="0">
                <a:ea typeface="宋体" pitchFamily="2" charset="-122"/>
              </a:rPr>
              <a:t>国立医学图书馆</a:t>
            </a:r>
            <a:r>
              <a:rPr lang="zh-CN" altLang="en-US" sz="2400" dirty="0" smtClean="0">
                <a:ea typeface="宋体" pitchFamily="2" charset="-122"/>
              </a:rPr>
              <a:t>下属的美国国立生物技术信息中心</a:t>
            </a:r>
            <a:r>
              <a:rPr lang="zh-CN" altLang="zh-CN" sz="2400" dirty="0" smtClean="0">
                <a:ea typeface="宋体" pitchFamily="2" charset="-122"/>
              </a:rPr>
              <a:t>(National Center for Biotechnology Information </a:t>
            </a:r>
            <a:r>
              <a:rPr lang="zh-CN" altLang="en-US" sz="2400" dirty="0" smtClean="0">
                <a:ea typeface="宋体" pitchFamily="2" charset="-122"/>
              </a:rPr>
              <a:t>，</a:t>
            </a:r>
            <a:r>
              <a:rPr lang="zh-CN" altLang="zh-CN" sz="2400" dirty="0" smtClean="0">
                <a:solidFill>
                  <a:srgbClr val="FF0000"/>
                </a:solidFill>
                <a:ea typeface="宋体" pitchFamily="2" charset="-122"/>
              </a:rPr>
              <a:t>NCBI</a:t>
            </a:r>
            <a:r>
              <a:rPr lang="zh-CN" altLang="zh-CN" sz="2400" dirty="0" smtClean="0">
                <a:ea typeface="宋体" pitchFamily="2" charset="-122"/>
              </a:rPr>
              <a:t>)</a:t>
            </a:r>
            <a:r>
              <a:rPr lang="zh-CN" altLang="en-US" sz="2400" dirty="0" smtClean="0">
                <a:ea typeface="宋体" pitchFamily="2" charset="-122"/>
              </a:rPr>
              <a:t>开发研制的网络数据库。</a:t>
            </a:r>
            <a:endParaRPr lang="en-US" altLang="zh-CN" sz="2400" dirty="0" smtClean="0">
              <a:ea typeface="宋体" pitchFamily="2" charset="-122"/>
            </a:endParaRPr>
          </a:p>
          <a:p>
            <a:pPr>
              <a:lnSpc>
                <a:spcPct val="150000"/>
              </a:lnSpc>
              <a:spcBef>
                <a:spcPts val="600"/>
              </a:spcBef>
              <a:spcAft>
                <a:spcPts val="600"/>
              </a:spcAft>
              <a:buFont typeface="Wingdings" panose="05000000000000000000" pitchFamily="2" charset="2"/>
              <a:buChar char="Ø"/>
            </a:pPr>
            <a:r>
              <a:rPr lang="zh-CN" altLang="en-US" sz="2400" b="1" dirty="0" smtClean="0">
                <a:solidFill>
                  <a:srgbClr val="155692"/>
                </a:solidFill>
                <a:latin typeface="新宋体" pitchFamily="49" charset="-122"/>
                <a:ea typeface="新宋体" pitchFamily="49" charset="-122"/>
              </a:rPr>
              <a:t>收录文献范围广：医学、药学、生物、保健、护理、牙科、中医药、医史；</a:t>
            </a:r>
            <a:endParaRPr lang="en-US" altLang="zh-CN" sz="2400" b="1" dirty="0" smtClean="0">
              <a:solidFill>
                <a:srgbClr val="155692"/>
              </a:solidFill>
              <a:latin typeface="新宋体" pitchFamily="49" charset="-122"/>
              <a:ea typeface="新宋体" pitchFamily="49" charset="-122"/>
            </a:endParaRPr>
          </a:p>
          <a:p>
            <a:pPr marL="342900" lvl="1" indent="-342900">
              <a:lnSpc>
                <a:spcPct val="150000"/>
              </a:lnSpc>
              <a:spcBef>
                <a:spcPts val="600"/>
              </a:spcBef>
              <a:spcAft>
                <a:spcPts val="600"/>
              </a:spcAft>
              <a:buFont typeface="Wingdings" panose="05000000000000000000" pitchFamily="2" charset="2"/>
              <a:buChar char="Ø"/>
            </a:pPr>
            <a:r>
              <a:rPr lang="zh-CN" altLang="en-US" sz="2400" b="1" dirty="0" smtClean="0">
                <a:solidFill>
                  <a:srgbClr val="155692"/>
                </a:solidFill>
                <a:latin typeface="新宋体" pitchFamily="49" charset="-122"/>
                <a:ea typeface="新宋体" pitchFamily="49" charset="-122"/>
              </a:rPr>
              <a:t>免费提供题录和文摘；</a:t>
            </a:r>
            <a:endParaRPr lang="en-US" altLang="zh-CN" sz="2400" b="1" dirty="0" smtClean="0">
              <a:solidFill>
                <a:srgbClr val="155692"/>
              </a:solidFill>
              <a:latin typeface="新宋体" pitchFamily="49" charset="-122"/>
              <a:ea typeface="新宋体" pitchFamily="49" charset="-122"/>
            </a:endParaRPr>
          </a:p>
          <a:p>
            <a:pPr marL="342900" lvl="1" indent="-342900">
              <a:lnSpc>
                <a:spcPct val="150000"/>
              </a:lnSpc>
              <a:spcBef>
                <a:spcPts val="600"/>
              </a:spcBef>
              <a:spcAft>
                <a:spcPts val="600"/>
              </a:spcAft>
              <a:buFont typeface="Wingdings" panose="05000000000000000000" pitchFamily="2" charset="2"/>
              <a:buChar char="Ø"/>
            </a:pPr>
            <a:r>
              <a:rPr lang="zh-CN" altLang="en-US" sz="2400" b="1" dirty="0" smtClean="0">
                <a:solidFill>
                  <a:srgbClr val="155692"/>
                </a:solidFill>
              </a:rPr>
              <a:t>提供与原文的网址链接</a:t>
            </a:r>
            <a:r>
              <a:rPr lang="en-US" altLang="zh-CN" sz="2400" b="1" dirty="0" smtClean="0">
                <a:solidFill>
                  <a:srgbClr val="155692"/>
                </a:solidFill>
              </a:rPr>
              <a:t>(</a:t>
            </a:r>
            <a:r>
              <a:rPr lang="zh-CN" altLang="en-US" sz="2400" b="1" dirty="0" smtClean="0">
                <a:solidFill>
                  <a:srgbClr val="155692"/>
                </a:solidFill>
              </a:rPr>
              <a:t>部分提供免费全文链接） 。</a:t>
            </a:r>
            <a:endParaRPr lang="zh-CN" altLang="en-US" sz="2400" b="1" dirty="0" smtClean="0">
              <a:solidFill>
                <a:srgbClr val="155692"/>
              </a:solidFill>
            </a:endParaRPr>
          </a:p>
          <a:p>
            <a:pPr marL="342900" lvl="1" indent="-342900">
              <a:buFont typeface="Wingdings" panose="05000000000000000000" pitchFamily="2" charset="2"/>
              <a:buChar char="Ø"/>
            </a:pPr>
            <a:endParaRPr lang="zh-CN" altLang="en-US" b="1" dirty="0" smtClean="0">
              <a:solidFill>
                <a:srgbClr val="155692"/>
              </a:solidFill>
              <a:latin typeface="新宋体" pitchFamily="49" charset="-122"/>
              <a:ea typeface="新宋体" pitchFamily="49" charset="-122"/>
            </a:endParaRPr>
          </a:p>
          <a:p>
            <a:pPr>
              <a:buFont typeface="Wingdings" panose="05000000000000000000" pitchFamily="2" charset="2"/>
              <a:buChar char="Ø"/>
            </a:pPr>
            <a:endParaRPr lang="zh-CN" altLang="en-US" b="1" dirty="0" smtClean="0">
              <a:solidFill>
                <a:schemeClr val="accent1">
                  <a:lumMod val="50000"/>
                </a:schemeClr>
              </a:solidFill>
              <a:latin typeface="新宋体" pitchFamily="49" charset="-122"/>
              <a:ea typeface="新宋体" pitchFamily="49" charset="-122"/>
            </a:endParaRPr>
          </a:p>
          <a:p>
            <a:pPr>
              <a:buFont typeface="Wingdings" panose="05000000000000000000" pitchFamily="2" charset="2"/>
              <a:buChar char="Ø"/>
            </a:pPr>
            <a:endParaRPr lang="en-US" altLang="zh-CN" dirty="0" smtClean="0">
              <a:ea typeface="宋体" pitchFamily="2" charset="-122"/>
            </a:endParaRPr>
          </a:p>
          <a:p>
            <a:pPr>
              <a:buFont typeface="Wingdings" panose="05000000000000000000" pitchFamily="2" charset="2"/>
              <a:buChar char="Ø"/>
            </a:pPr>
            <a:endParaRPr lang="en-US" altLang="zh-CN" dirty="0" smtClean="0">
              <a:solidFill>
                <a:schemeClr val="tx2"/>
              </a:solidFill>
              <a:ea typeface="宋体" pitchFamily="2" charset="-122"/>
            </a:endParaRPr>
          </a:p>
        </p:txBody>
      </p:sp>
      <p:sp>
        <p:nvSpPr>
          <p:cNvPr id="7" name="TextBox 6"/>
          <p:cNvSpPr txBox="1"/>
          <p:nvPr/>
        </p:nvSpPr>
        <p:spPr>
          <a:xfrm>
            <a:off x="357188" y="4857750"/>
            <a:ext cx="8501062" cy="707886"/>
          </a:xfrm>
          <a:prstGeom prst="rect">
            <a:avLst/>
          </a:prstGeom>
          <a:noFill/>
        </p:spPr>
        <p:txBody>
          <a:bodyPr>
            <a:spAutoFit/>
          </a:bodyPr>
          <a:lstStyle/>
          <a:p>
            <a:endParaRPr lang="zh-CN" altLang="en-US" dirty="0"/>
          </a:p>
          <a:p>
            <a:endParaRPr lang="zh-CN" altLang="en-US" dirty="0"/>
          </a:p>
        </p:txBody>
      </p:sp>
      <p:sp>
        <p:nvSpPr>
          <p:cNvPr id="9"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edge">
                                      <p:cBhvr>
                                        <p:cTn id="7" dur="10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wedge">
                                      <p:cBhvr>
                                        <p:cTn id="12" dur="1000"/>
                                        <p:tgtEl>
                                          <p:spTgt spid="41987">
                                            <p:txEl>
                                              <p:pRg st="1" end="1"/>
                                            </p:txEl>
                                          </p:spTgt>
                                        </p:tgtEl>
                                      </p:cBhvr>
                                    </p:animEffect>
                                  </p:childTnLst>
                                </p:cTn>
                              </p:par>
                              <p:par>
                                <p:cTn id="13" presetID="20" presetClass="entr" presetSubtype="0" fill="hold" grpId="0" nodeType="with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animEffect transition="in" filter="wedge">
                                      <p:cBhvr>
                                        <p:cTn id="15" dur="1000"/>
                                        <p:tgtEl>
                                          <p:spTgt spid="41987">
                                            <p:txEl>
                                              <p:pRg st="2" end="2"/>
                                            </p:txEl>
                                          </p:spTgt>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41987">
                                            <p:txEl>
                                              <p:pRg st="3" end="3"/>
                                            </p:txEl>
                                          </p:spTgt>
                                        </p:tgtEl>
                                        <p:attrNameLst>
                                          <p:attrName>style.visibility</p:attrName>
                                        </p:attrNameLst>
                                      </p:cBhvr>
                                      <p:to>
                                        <p:strVal val="visible"/>
                                      </p:to>
                                    </p:set>
                                    <p:animEffect transition="in" filter="wedge">
                                      <p:cBhvr>
                                        <p:cTn id="18" dur="1000"/>
                                        <p:tgtEl>
                                          <p:spTgt spid="41987">
                                            <p:txEl>
                                              <p:pRg st="3" end="3"/>
                                            </p:txEl>
                                          </p:spTgt>
                                        </p:tgtEl>
                                      </p:cBhvr>
                                    </p:animEffect>
                                  </p:childTnLst>
                                </p:cTn>
                              </p:par>
                              <p:par>
                                <p:cTn id="19" presetID="20" presetClass="entr" presetSubtype="0" fill="hold" grpId="0" nodeType="withEffect" nodePh="1">
                                  <p:stCondLst>
                                    <p:cond delay="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Effect transition="in" filter="wedg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cstate="print"/>
          <a:srcRect/>
          <a:stretch>
            <a:fillRect/>
          </a:stretch>
        </p:blipFill>
        <p:spPr bwMode="auto">
          <a:xfrm>
            <a:off x="428596" y="1422876"/>
            <a:ext cx="8501092" cy="5435124"/>
          </a:xfrm>
          <a:prstGeom prst="rect">
            <a:avLst/>
          </a:prstGeom>
          <a:ln>
            <a:noFill/>
          </a:ln>
          <a:effectLst>
            <a:outerShdw blurRad="292100" dist="139700" dir="2700000" algn="tl" rotWithShape="0">
              <a:srgbClr val="333333">
                <a:alpha val="65000"/>
              </a:srgbClr>
            </a:outerShdw>
          </a:effectLst>
        </p:spPr>
      </p:pic>
      <p:sp>
        <p:nvSpPr>
          <p:cNvPr id="12291" name="TextBox 2"/>
          <p:cNvSpPr txBox="1">
            <a:spLocks noChangeArrowheads="1"/>
          </p:cNvSpPr>
          <p:nvPr/>
        </p:nvSpPr>
        <p:spPr bwMode="auto">
          <a:xfrm>
            <a:off x="857224" y="714356"/>
            <a:ext cx="7391400" cy="646113"/>
          </a:xfrm>
          <a:prstGeom prst="rect">
            <a:avLst/>
          </a:prstGeom>
          <a:noFill/>
          <a:ln w="9525">
            <a:noFill/>
            <a:miter lim="800000"/>
          </a:ln>
        </p:spPr>
        <p:txBody>
          <a:bodyPr>
            <a:spAutoFit/>
          </a:bodyPr>
          <a:lstStyle/>
          <a:p>
            <a:pPr algn="ctr"/>
            <a:r>
              <a:rPr lang="en-US" altLang="zh-CN" sz="3600" b="1" i="1" dirty="0">
                <a:solidFill>
                  <a:srgbClr val="C00000"/>
                </a:solidFill>
                <a:latin typeface="Times New Roman" panose="02020503050405090304" pitchFamily="18" charset="0"/>
                <a:cs typeface="Times New Roman" panose="02020503050405090304" pitchFamily="18" charset="0"/>
              </a:rPr>
              <a:t>http://www.ncbi.nlm.nih.gov/pubmed</a:t>
            </a:r>
            <a:r>
              <a:rPr lang="en-US" altLang="zh-CN" sz="3600" b="1" dirty="0">
                <a:solidFill>
                  <a:srgbClr val="C00000"/>
                </a:solidFill>
                <a:latin typeface="Times New Roman" panose="02020503050405090304" pitchFamily="18" charset="0"/>
                <a:cs typeface="Times New Roman" panose="02020503050405090304" pitchFamily="18" charset="0"/>
              </a:rPr>
              <a:t>/</a:t>
            </a:r>
            <a:endParaRPr lang="zh-CN" altLang="en-US" sz="3600" b="1" dirty="0">
              <a:solidFill>
                <a:srgbClr val="C00000"/>
              </a:solidFill>
              <a:latin typeface="Times New Roman" panose="02020503050405090304" pitchFamily="18" charset="0"/>
              <a:cs typeface="Times New Roman" panose="02020503050405090304" pitchFamily="18" charset="0"/>
            </a:endParaRPr>
          </a:p>
        </p:txBody>
      </p:sp>
      <p:sp>
        <p:nvSpPr>
          <p:cNvPr id="4" name="圆角矩形 3">
            <a:hlinkClick r:id="rId2" action="ppaction://hlinksldjump"/>
          </p:cNvPr>
          <p:cNvSpPr/>
          <p:nvPr/>
        </p:nvSpPr>
        <p:spPr>
          <a:xfrm>
            <a:off x="3571875" y="4929188"/>
            <a:ext cx="2143125" cy="1643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5" name="圆角矩形 4">
            <a:hlinkClick r:id="rId3" action="ppaction://hlinksldjump"/>
          </p:cNvPr>
          <p:cNvSpPr/>
          <p:nvPr/>
        </p:nvSpPr>
        <p:spPr>
          <a:xfrm>
            <a:off x="6429375" y="4929188"/>
            <a:ext cx="2143125" cy="1643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cxnSp>
        <p:nvCxnSpPr>
          <p:cNvPr id="7" name="直接连接符 6"/>
          <p:cNvCxnSpPr/>
          <p:nvPr/>
        </p:nvCxnSpPr>
        <p:spPr>
          <a:xfrm>
            <a:off x="6715125" y="5643563"/>
            <a:ext cx="1214438"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86188" y="6143625"/>
            <a:ext cx="10715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500063" y="4929188"/>
            <a:ext cx="2143125" cy="1714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cxnSp>
        <p:nvCxnSpPr>
          <p:cNvPr id="9" name="直接连接符 8"/>
          <p:cNvCxnSpPr/>
          <p:nvPr/>
        </p:nvCxnSpPr>
        <p:spPr>
          <a:xfrm>
            <a:off x="714375" y="5357813"/>
            <a:ext cx="1500188"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642938" y="1571625"/>
            <a:ext cx="8501062" cy="642938"/>
          </a:xfrm>
        </p:spPr>
        <p:txBody>
          <a:bodyPr/>
          <a:lstStyle/>
          <a:p>
            <a:pPr marL="342900" lvl="1" indent="-342900">
              <a:lnSpc>
                <a:spcPct val="130000"/>
              </a:lnSpc>
              <a:buClr>
                <a:schemeClr val="hlink"/>
              </a:buClr>
              <a:buFont typeface="Wingdings" panose="05000000000000000000" pitchFamily="2" charset="2"/>
              <a:buChar char="Ø"/>
              <a:defRPr/>
            </a:pPr>
            <a:r>
              <a:rPr lang="zh-CN" altLang="en-US" sz="2800" noProof="1" smtClean="0"/>
              <a:t>自由词检索</a:t>
            </a:r>
            <a:r>
              <a:rPr lang="en-US" altLang="zh-CN" sz="2800" noProof="1" smtClean="0"/>
              <a:t>:liver  cancer</a:t>
            </a:r>
            <a:endParaRPr lang="en-US" altLang="zh-CN" sz="2800" dirty="0">
              <a:solidFill>
                <a:schemeClr val="accent1">
                  <a:lumMod val="50000"/>
                </a:schemeClr>
              </a:solidFill>
              <a:ea typeface="宋体" pitchFamily="2" charset="-122"/>
            </a:endParaRPr>
          </a:p>
        </p:txBody>
      </p:sp>
      <p:pic>
        <p:nvPicPr>
          <p:cNvPr id="2053" name="Picture 5"/>
          <p:cNvPicPr>
            <a:picLocks noChangeAspect="1" noChangeArrowheads="1"/>
          </p:cNvPicPr>
          <p:nvPr/>
        </p:nvPicPr>
        <p:blipFill>
          <a:blip r:embed="rId1" cstate="print"/>
          <a:srcRect/>
          <a:stretch>
            <a:fillRect/>
          </a:stretch>
        </p:blipFill>
        <p:spPr bwMode="auto">
          <a:xfrm>
            <a:off x="357188" y="2357438"/>
            <a:ext cx="8501062" cy="4143375"/>
          </a:xfrm>
          <a:prstGeom prst="rect">
            <a:avLst/>
          </a:prstGeom>
          <a:ln>
            <a:noFill/>
          </a:ln>
          <a:effectLst>
            <a:outerShdw blurRad="190500" algn="tl" rotWithShape="0">
              <a:srgbClr val="000000">
                <a:alpha val="70000"/>
              </a:srgbClr>
            </a:outerShdw>
          </a:effectLst>
        </p:spPr>
      </p:pic>
      <p:sp>
        <p:nvSpPr>
          <p:cNvPr id="10" name="线形标注 2 9"/>
          <p:cNvSpPr/>
          <p:nvPr/>
        </p:nvSpPr>
        <p:spPr>
          <a:xfrm>
            <a:off x="4643438" y="3571875"/>
            <a:ext cx="2000250" cy="571500"/>
          </a:xfrm>
          <a:prstGeom prst="borderCallout2">
            <a:avLst>
              <a:gd name="adj1" fmla="val 18750"/>
              <a:gd name="adj2" fmla="val -8333"/>
              <a:gd name="adj3" fmla="val 18750"/>
              <a:gd name="adj4" fmla="val -16667"/>
              <a:gd name="adj5" fmla="val -67272"/>
              <a:gd name="adj6" fmla="val -8049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rgbClr val="990000"/>
                </a:solidFill>
                <a:latin typeface="宋体" pitchFamily="2" charset="-122"/>
                <a:ea typeface="宋体" pitchFamily="2" charset="-122"/>
              </a:rPr>
              <a:t>输入检索词</a:t>
            </a:r>
            <a:endParaRPr lang="zh-CN" altLang="en-US" sz="2400" b="1" dirty="0">
              <a:solidFill>
                <a:srgbClr val="990000"/>
              </a:solidFill>
              <a:latin typeface="宋体" pitchFamily="2" charset="-122"/>
              <a:ea typeface="宋体" pitchFamily="2" charset="-122"/>
            </a:endParaRPr>
          </a:p>
        </p:txBody>
      </p:sp>
      <p:sp>
        <p:nvSpPr>
          <p:cNvPr id="11" name="椭圆 10"/>
          <p:cNvSpPr/>
          <p:nvPr/>
        </p:nvSpPr>
        <p:spPr>
          <a:xfrm>
            <a:off x="7286625" y="2714625"/>
            <a:ext cx="1285875" cy="64293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14"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
        <p:nvSpPr>
          <p:cNvPr id="15" name="Rectangle 2"/>
          <p:cNvSpPr>
            <a:spLocks noGrp="1" noChangeArrowheads="1"/>
          </p:cNvSpPr>
          <p:nvPr>
            <p:ph type="title"/>
          </p:nvPr>
        </p:nvSpPr>
        <p:spPr>
          <a:xfrm>
            <a:off x="214282" y="785794"/>
            <a:ext cx="7391400" cy="563563"/>
          </a:xfrm>
        </p:spPr>
        <p:txBody>
          <a:bodyPr/>
          <a:lstStyle/>
          <a:p>
            <a:pPr marL="342900" indent="-342900" algn="l">
              <a:spcBef>
                <a:spcPct val="20000"/>
              </a:spcBef>
              <a:buClr>
                <a:srgbClr val="C00000"/>
              </a:buClr>
              <a:buFont typeface="Wingdings" panose="05000000000000000000" pitchFamily="2" charset="2"/>
              <a:buChar char="p"/>
            </a:pPr>
            <a:r>
              <a:rPr lang="zh-CN" altLang="en-US" sz="2400" kern="1200" dirty="0" smtClean="0">
                <a:solidFill>
                  <a:srgbClr val="C00000"/>
                </a:solidFill>
                <a:latin typeface="黑体" pitchFamily="49" charset="-122"/>
                <a:ea typeface="黑体" pitchFamily="49" charset="-122"/>
                <a:cs typeface="+mn-cs"/>
              </a:rPr>
              <a:t>检索方法</a:t>
            </a:r>
            <a:r>
              <a:rPr lang="en-US" altLang="zh-CN" sz="2400" kern="1200" dirty="0" smtClean="0">
                <a:solidFill>
                  <a:srgbClr val="C00000"/>
                </a:solidFill>
                <a:latin typeface="黑体" pitchFamily="49" charset="-122"/>
                <a:ea typeface="黑体" pitchFamily="49" charset="-122"/>
                <a:cs typeface="+mn-cs"/>
              </a:rPr>
              <a:t>——</a:t>
            </a:r>
            <a:r>
              <a:rPr lang="zh-CN" altLang="en-US" sz="2400" kern="1200" dirty="0" smtClean="0">
                <a:solidFill>
                  <a:srgbClr val="C00000"/>
                </a:solidFill>
                <a:latin typeface="黑体" pitchFamily="49" charset="-122"/>
                <a:ea typeface="黑体" pitchFamily="49" charset="-122"/>
                <a:cs typeface="+mn-cs"/>
              </a:rPr>
              <a:t>基本检索</a:t>
            </a:r>
            <a:endParaRPr lang="en-US" altLang="zh-CN" sz="2400" kern="1200" dirty="0" smtClean="0">
              <a:solidFill>
                <a:srgbClr val="C00000"/>
              </a:solidFill>
              <a:latin typeface="黑体" pitchFamily="49" charset="-122"/>
              <a:ea typeface="黑体" pitchFamily="49"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u"/>
            </a:pPr>
            <a:r>
              <a:rPr lang="zh-CN" altLang="en-US" sz="2400" dirty="0" smtClean="0">
                <a:ea typeface="宋体" pitchFamily="2" charset="-122"/>
              </a:rPr>
              <a:t>文献太多，如何保证查全和查准？</a:t>
            </a:r>
            <a:endParaRPr lang="en-US" altLang="zh-CN" sz="2400" dirty="0" smtClean="0">
              <a:ea typeface="宋体" pitchFamily="2" charset="-122"/>
            </a:endParaRPr>
          </a:p>
          <a:p>
            <a:pPr>
              <a:buFont typeface="Wingdings" panose="05000000000000000000" pitchFamily="2" charset="2"/>
              <a:buNone/>
            </a:pPr>
            <a:endParaRPr lang="en-US" altLang="zh-CN" sz="2400" dirty="0" smtClean="0">
              <a:ea typeface="宋体" pitchFamily="2" charset="-122"/>
            </a:endParaRPr>
          </a:p>
          <a:p>
            <a:pPr>
              <a:buFont typeface="Wingdings" panose="05000000000000000000" pitchFamily="2" charset="2"/>
              <a:buChar char="u"/>
            </a:pPr>
            <a:r>
              <a:rPr lang="en-US" altLang="zh-CN" sz="2400" dirty="0" smtClean="0">
                <a:ea typeface="宋体" pitchFamily="2" charset="-122"/>
              </a:rPr>
              <a:t>Mesh</a:t>
            </a:r>
            <a:r>
              <a:rPr lang="zh-CN" altLang="en-US" sz="2400" dirty="0" smtClean="0">
                <a:ea typeface="宋体" pitchFamily="2" charset="-122"/>
              </a:rPr>
              <a:t>词表帮助您！</a:t>
            </a:r>
            <a:endParaRPr lang="en-US" altLang="zh-CN" sz="2400" dirty="0" smtClean="0">
              <a:ea typeface="宋体" pitchFamily="2" charset="-122"/>
            </a:endParaRPr>
          </a:p>
          <a:p>
            <a:pPr>
              <a:lnSpc>
                <a:spcPct val="150000"/>
              </a:lnSpc>
              <a:buFont typeface="Wingdings" panose="05000000000000000000" pitchFamily="2" charset="2"/>
              <a:buNone/>
            </a:pPr>
            <a:r>
              <a:rPr lang="en-US" altLang="zh-CN" sz="2400" dirty="0" smtClean="0">
                <a:ea typeface="宋体" pitchFamily="2" charset="-122"/>
              </a:rPr>
              <a:t>           </a:t>
            </a:r>
            <a:r>
              <a:rPr lang="zh-CN" altLang="en-US" sz="2400" dirty="0" smtClean="0">
                <a:solidFill>
                  <a:srgbClr val="155692"/>
                </a:solidFill>
                <a:ea typeface="宋体" pitchFamily="2" charset="-122"/>
              </a:rPr>
              <a:t>它是美国国立医学图书馆编制的权威性主题词表。 </a:t>
            </a:r>
            <a:r>
              <a:rPr lang="en-US" altLang="zh-CN" sz="2400" dirty="0" smtClean="0">
                <a:solidFill>
                  <a:srgbClr val="155692"/>
                </a:solidFill>
                <a:ea typeface="宋体" pitchFamily="2" charset="-122"/>
              </a:rPr>
              <a:t>Mesh</a:t>
            </a:r>
            <a:r>
              <a:rPr lang="zh-CN" altLang="en-US" sz="2400" dirty="0" smtClean="0">
                <a:solidFill>
                  <a:srgbClr val="155692"/>
                </a:solidFill>
                <a:ea typeface="宋体" pitchFamily="2" charset="-122"/>
              </a:rPr>
              <a:t>在文献检索中的重要作用主要表现在两个方面：</a:t>
            </a:r>
            <a:r>
              <a:rPr lang="zh-CN" altLang="en-US" sz="2400" b="1" dirty="0" smtClean="0">
                <a:solidFill>
                  <a:srgbClr val="155692"/>
                </a:solidFill>
                <a:ea typeface="宋体" pitchFamily="2" charset="-122"/>
              </a:rPr>
              <a:t>准确性</a:t>
            </a:r>
            <a:r>
              <a:rPr lang="zh-CN" altLang="en-US" sz="2400" dirty="0" smtClean="0">
                <a:solidFill>
                  <a:srgbClr val="155692"/>
                </a:solidFill>
                <a:ea typeface="宋体" pitchFamily="2" charset="-122"/>
              </a:rPr>
              <a:t>（准确揭示文献内容的主题）和</a:t>
            </a:r>
            <a:r>
              <a:rPr lang="zh-CN" altLang="en-US" sz="2400" b="1" dirty="0" smtClean="0">
                <a:solidFill>
                  <a:srgbClr val="155692"/>
                </a:solidFill>
                <a:ea typeface="宋体" pitchFamily="2" charset="-122"/>
              </a:rPr>
              <a:t>专指性</a:t>
            </a:r>
            <a:r>
              <a:rPr lang="zh-CN" altLang="en-US" sz="2400" dirty="0" smtClean="0">
                <a:solidFill>
                  <a:srgbClr val="155692"/>
                </a:solidFill>
                <a:ea typeface="宋体" pitchFamily="2" charset="-122"/>
              </a:rPr>
              <a:t>。</a:t>
            </a:r>
            <a:endParaRPr lang="en-US" altLang="zh-CN" sz="2400" dirty="0" smtClean="0">
              <a:solidFill>
                <a:srgbClr val="155692"/>
              </a:solidFill>
              <a:ea typeface="宋体" pitchFamily="2" charset="-122"/>
            </a:endParaRPr>
          </a:p>
          <a:p>
            <a:pPr>
              <a:buFont typeface="Wingdings" panose="05000000000000000000" pitchFamily="2" charset="2"/>
              <a:buNone/>
            </a:pPr>
            <a:endParaRPr lang="zh-CN" altLang="en-US" dirty="0" smtClean="0">
              <a:ea typeface="宋体" pitchFamily="2" charset="-122"/>
            </a:endParaRPr>
          </a:p>
          <a:p>
            <a:pPr>
              <a:buFont typeface="Wingdings" panose="05000000000000000000" pitchFamily="2" charset="2"/>
              <a:buNone/>
            </a:pPr>
            <a:endParaRPr lang="zh-CN" altLang="en-US" dirty="0" smtClean="0">
              <a:ea typeface="宋体" pitchFamily="2" charset="-122"/>
            </a:endParaRPr>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
        <p:nvSpPr>
          <p:cNvPr id="6" name="Rectangle 2"/>
          <p:cNvSpPr txBox="1">
            <a:spLocks noChangeArrowheads="1"/>
          </p:cNvSpPr>
          <p:nvPr/>
        </p:nvSpPr>
        <p:spPr bwMode="auto">
          <a:xfrm>
            <a:off x="214282" y="785794"/>
            <a:ext cx="7391400" cy="563563"/>
          </a:xfrm>
          <a:prstGeom prst="rect">
            <a:avLst/>
          </a:prstGeom>
          <a:noFill/>
          <a:ln w="9525">
            <a:noFill/>
            <a:miter lim="800000"/>
          </a:ln>
        </p:spPr>
        <p:txBody>
          <a:bodyPr vert="horz" wrap="square" lIns="91440" tIns="45720" rIns="91440" bIns="45720" numCol="1" anchor="ctr" anchorCtr="0" compatLnSpc="1"/>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p"/>
              <a:defRPr/>
            </a:pPr>
            <a:r>
              <a:rPr kumimoji="0" lang="zh-CN" altLang="en-US"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rPr>
              <a:t>面临的问题</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85720" y="1571612"/>
            <a:ext cx="8643938" cy="2071687"/>
          </a:xfrm>
          <a:prstGeom prst="rect">
            <a:avLst/>
          </a:prstGeom>
        </p:spPr>
        <p:txBody>
          <a:bodyPr/>
          <a:lstStyle/>
          <a:p>
            <a:pPr marL="342900" indent="-342900">
              <a:lnSpc>
                <a:spcPct val="130000"/>
              </a:lnSpc>
              <a:spcBef>
                <a:spcPct val="20000"/>
              </a:spcBef>
              <a:buClr>
                <a:schemeClr val="hlink"/>
              </a:buClr>
              <a:buFont typeface="Wingdings" panose="05000000000000000000" pitchFamily="2" charset="2"/>
              <a:buChar char="Ø"/>
              <a:defRPr/>
            </a:pPr>
            <a:r>
              <a:rPr lang="zh-CN" altLang="en-US" sz="2400" b="1" kern="0" dirty="0" smtClean="0">
                <a:latin typeface="宋体" pitchFamily="2" charset="-122"/>
              </a:rPr>
              <a:t>主题词</a:t>
            </a:r>
            <a:r>
              <a:rPr lang="zh-CN" altLang="en-US" sz="2400" b="1" kern="0" dirty="0">
                <a:latin typeface="宋体" pitchFamily="2" charset="-122"/>
              </a:rPr>
              <a:t>（</a:t>
            </a:r>
            <a:r>
              <a:rPr lang="en-US" altLang="zh-CN" sz="2400" b="1" kern="0" dirty="0">
                <a:latin typeface="宋体" pitchFamily="2" charset="-122"/>
              </a:rPr>
              <a:t>Subject Heading</a:t>
            </a:r>
            <a:r>
              <a:rPr lang="zh-CN" altLang="en-US" sz="2400" b="1" kern="0" dirty="0">
                <a:latin typeface="宋体" pitchFamily="2" charset="-122"/>
              </a:rPr>
              <a:t>）</a:t>
            </a:r>
            <a:r>
              <a:rPr lang="zh-CN" altLang="en-US" sz="2400" kern="0" dirty="0">
                <a:latin typeface="宋体" pitchFamily="2" charset="-122"/>
              </a:rPr>
              <a:t>是经人工规范化处理的最能表达文章主题概念的语词。所谓规范化处理，就是在文献存储时，对文献中的同义词、近义词、多义词等加以严格的控制和规范，使得同一主题概念的文献相对集中在一个主题词下。</a:t>
            </a:r>
            <a:endParaRPr lang="zh-CN" altLang="en-US" sz="2400" kern="0" dirty="0">
              <a:latin typeface="宋体" pitchFamily="2" charset="-122"/>
            </a:endParaRPr>
          </a:p>
          <a:p>
            <a:pPr marL="342900" indent="-342900">
              <a:lnSpc>
                <a:spcPct val="150000"/>
              </a:lnSpc>
              <a:spcBef>
                <a:spcPct val="20000"/>
              </a:spcBef>
              <a:buClr>
                <a:schemeClr val="hlink"/>
              </a:buClr>
              <a:defRPr/>
            </a:pPr>
            <a:endParaRPr lang="zh-CN" altLang="en-US" kern="0" dirty="0">
              <a:latin typeface="+mn-lt"/>
            </a:endParaRPr>
          </a:p>
          <a:p>
            <a:pPr marL="342900" indent="-342900">
              <a:spcBef>
                <a:spcPct val="20000"/>
              </a:spcBef>
              <a:buClr>
                <a:schemeClr val="hlink"/>
              </a:buClr>
              <a:buFont typeface="Wingdings 2" panose="05020102010507070707" pitchFamily="18" charset="2"/>
              <a:buNone/>
              <a:defRPr/>
            </a:pPr>
            <a:r>
              <a:rPr lang="zh-CN" altLang="en-US" sz="2800" kern="0" dirty="0">
                <a:latin typeface="+mn-lt"/>
              </a:rPr>
              <a:t> </a:t>
            </a:r>
            <a:endParaRPr lang="zh-CN" altLang="en-US" sz="2800" kern="0" dirty="0">
              <a:latin typeface="+mn-lt"/>
            </a:endParaRPr>
          </a:p>
          <a:p>
            <a:pPr marL="342900" indent="-342900">
              <a:spcBef>
                <a:spcPct val="20000"/>
              </a:spcBef>
              <a:buClr>
                <a:schemeClr val="hlink"/>
              </a:buClr>
              <a:buFont typeface="Wingdings" panose="05000000000000000000" pitchFamily="2" charset="2"/>
              <a:buChar char="v"/>
              <a:defRPr/>
            </a:pPr>
            <a:endParaRPr lang="zh-CN" altLang="en-US" sz="2800" kern="0" dirty="0">
              <a:latin typeface="+mn-lt"/>
            </a:endParaRPr>
          </a:p>
        </p:txBody>
      </p:sp>
      <p:graphicFrame>
        <p:nvGraphicFramePr>
          <p:cNvPr id="6" name="表格 5"/>
          <p:cNvGraphicFramePr>
            <a:graphicFrameLocks noGrp="1"/>
          </p:cNvGraphicFramePr>
          <p:nvPr/>
        </p:nvGraphicFramePr>
        <p:xfrm>
          <a:off x="500063" y="4000500"/>
          <a:ext cx="8215312" cy="2309179"/>
        </p:xfrm>
        <a:graphic>
          <a:graphicData uri="http://schemas.openxmlformats.org/drawingml/2006/table">
            <a:tbl>
              <a:tblPr/>
              <a:tblGrid>
                <a:gridCol w="2000250"/>
                <a:gridCol w="6215062"/>
              </a:tblGrid>
              <a:tr h="5000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rgbClr val="FFFFFF"/>
                          </a:solidFill>
                          <a:effectLst/>
                          <a:latin typeface="Arial" panose="020B0604020202090204" pitchFamily="34" charset="0"/>
                          <a:ea typeface="宋体" pitchFamily="2" charset="-122"/>
                        </a:rPr>
                        <a:t>主题词</a:t>
                      </a:r>
                      <a:endParaRPr kumimoji="0" lang="zh-CN" altLang="en-US" sz="2000" b="1" i="0" u="none" strike="noStrike" cap="none" normalizeH="0" baseline="0" smtClean="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rgbClr val="FFFFFF"/>
                          </a:solidFill>
                          <a:effectLst/>
                          <a:latin typeface="Arial" panose="020B0604020202090204" pitchFamily="34" charset="0"/>
                          <a:ea typeface="宋体" pitchFamily="2" charset="-122"/>
                        </a:rPr>
                        <a:t>关键词</a:t>
                      </a:r>
                      <a:endParaRPr kumimoji="0" lang="zh-CN" altLang="en-US" sz="2000" b="1" i="0" u="none" strike="noStrike" cap="none" normalizeH="0" baseline="0" smtClean="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000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流感</a:t>
                      </a:r>
                      <a:r>
                        <a:rPr kumimoji="0" lang="en-US" altLang="zh-CN" sz="2000" b="1" i="0" u="none" strike="noStrike" cap="none" normalizeH="0" baseline="0" smtClean="0">
                          <a:ln>
                            <a:noFill/>
                          </a:ln>
                          <a:solidFill>
                            <a:srgbClr val="000000"/>
                          </a:solidFill>
                          <a:effectLst/>
                          <a:latin typeface="宋体" pitchFamily="2" charset="-122"/>
                          <a:ea typeface="宋体" pitchFamily="2" charset="-122"/>
                        </a:rPr>
                        <a:t>, </a:t>
                      </a:r>
                      <a:r>
                        <a:rPr kumimoji="0" lang="zh-CN" altLang="en-US" sz="2000" b="1" i="0" u="none" strike="noStrike" cap="none" normalizeH="0" baseline="0" smtClean="0">
                          <a:ln>
                            <a:noFill/>
                          </a:ln>
                          <a:solidFill>
                            <a:srgbClr val="000000"/>
                          </a:solidFill>
                          <a:effectLst/>
                          <a:latin typeface="宋体" pitchFamily="2" charset="-122"/>
                          <a:ea typeface="宋体" pitchFamily="2" charset="-122"/>
                        </a:rPr>
                        <a:t>禽</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禽流感、鸟流感、家禽瘟症、鸡瘟</a:t>
                      </a: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r>
              <a:tr h="5540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Neoplasms</a:t>
                      </a:r>
                      <a:endPar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1F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Neoplasm</a:t>
                      </a:r>
                      <a:r>
                        <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Tumors</a:t>
                      </a:r>
                      <a:r>
                        <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Tumor</a:t>
                      </a:r>
                      <a:r>
                        <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Cancer·····</a:t>
                      </a:r>
                      <a:endPar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1FB"/>
                    </a:solidFill>
                  </a:tcPr>
                </a:tc>
              </a:tr>
              <a:tr h="5540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Arial" panose="020B0604020202090204" pitchFamily="34" charset="0"/>
                          <a:ea typeface="宋体" pitchFamily="2" charset="-122"/>
                        </a:rPr>
                        <a:t>Aspirin</a:t>
                      </a:r>
                      <a:endParaRPr kumimoji="0" lang="zh-CN" altLang="en-US" sz="2000" b="0" i="0" u="none" strike="noStrike" cap="none" normalizeH="0" baseline="0" smtClean="0">
                        <a:ln>
                          <a:noFill/>
                        </a:ln>
                        <a:solidFill>
                          <a:srgbClr val="000000"/>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90204" pitchFamily="34" charset="0"/>
                          <a:ea typeface="宋体" pitchFamily="2" charset="-122"/>
                        </a:rPr>
                        <a:t>Aspirin</a:t>
                      </a:r>
                      <a:r>
                        <a:rPr kumimoji="0" lang="zh-CN" altLang="en-US" sz="2000" b="0" i="0" u="none" strike="noStrike" cap="none" normalizeH="0" baseline="0" smtClean="0">
                          <a:ln>
                            <a:noFill/>
                          </a:ln>
                          <a:solidFill>
                            <a:schemeClr val="tx1"/>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anose="020B0604020202090204" pitchFamily="34" charset="0"/>
                          <a:ea typeface="宋体" pitchFamily="2" charset="-122"/>
                        </a:rPr>
                        <a:t>Acetylsalicylic Acid</a:t>
                      </a:r>
                      <a:r>
                        <a:rPr kumimoji="0" lang="zh-CN" altLang="en-US" sz="2000" b="0" i="0" u="none" strike="noStrike" cap="none" normalizeH="0" baseline="0" smtClean="0">
                          <a:ln>
                            <a:noFill/>
                          </a:ln>
                          <a:solidFill>
                            <a:schemeClr val="tx1"/>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anose="020B0604020202090204" pitchFamily="34" charset="0"/>
                          <a:ea typeface="宋体" pitchFamily="2" charset="-122"/>
                        </a:rPr>
                        <a:t>Micristin</a:t>
                      </a:r>
                      <a:r>
                        <a:rPr kumimoji="0" lang="zh-CN" altLang="en-US" sz="2000" b="0" i="0" u="none" strike="noStrike" cap="none" normalizeH="0" baseline="0" smtClean="0">
                          <a:ln>
                            <a:noFill/>
                          </a:ln>
                          <a:solidFill>
                            <a:schemeClr val="tx1"/>
                          </a:solidFill>
                          <a:effectLst/>
                          <a:latin typeface="Arial" panose="020B0604020202090204"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anose="020B0604020202090204" pitchFamily="34" charset="0"/>
                          <a:ea typeface="宋体" pitchFamily="2" charset="-122"/>
                        </a:rPr>
                        <a:t>Solprin·····</a:t>
                      </a:r>
                      <a:endParaRPr kumimoji="0" lang="en-US" altLang="zh-CN" sz="20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r>
            </a:tbl>
          </a:graphicData>
        </a:graphic>
      </p:graphicFrame>
      <p:sp>
        <p:nvSpPr>
          <p:cNvPr id="5" name="十字星 4">
            <a:hlinkClick r:id="rId1" action="ppaction://hlinksldjump"/>
          </p:cNvPr>
          <p:cNvSpPr/>
          <p:nvPr/>
        </p:nvSpPr>
        <p:spPr>
          <a:xfrm>
            <a:off x="7929563" y="642938"/>
            <a:ext cx="785812" cy="785812"/>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7" name="Rectangle 2"/>
          <p:cNvSpPr txBox="1">
            <a:spLocks noChangeArrowheads="1"/>
          </p:cNvSpPr>
          <p:nvPr/>
        </p:nvSpPr>
        <p:spPr bwMode="auto">
          <a:xfrm>
            <a:off x="285720" y="928670"/>
            <a:ext cx="7391400" cy="563563"/>
          </a:xfrm>
          <a:prstGeom prst="rect">
            <a:avLst/>
          </a:prstGeom>
          <a:noFill/>
          <a:ln w="9525">
            <a:noFill/>
            <a:miter lim="800000"/>
          </a:ln>
        </p:spPr>
        <p:txBody>
          <a:bodyPr vert="horz" wrap="square" lIns="91440" tIns="45720" rIns="91440" bIns="45720" numCol="1" anchor="ctr" anchorCtr="0" compatLnSpc="1"/>
          <a:ls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主题词检索</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10"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28600"/>
            <a:ext cx="1828800" cy="609600"/>
          </a:xfrm>
          <a:prstGeom prst="rect">
            <a:avLst/>
          </a:prstGeom>
          <a:solidFill>
            <a:schemeClr val="bg2"/>
          </a:solidFill>
          <a:ln w="9525">
            <a:noFill/>
            <a:miter lim="800000"/>
          </a:ln>
        </p:spPr>
        <p:txBody>
          <a:bodyPr wrap="none" anchor="ctr"/>
          <a:lstStyle/>
          <a:p>
            <a:pPr algn="r"/>
            <a:r>
              <a:rPr lang="zh-CN" altLang="en-US" sz="2800"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提  纲</a:t>
            </a:r>
            <a:endParaRPr lang="zh-CN" altLang="zh-CN" sz="28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TextBox 4"/>
          <p:cNvSpPr txBox="1">
            <a:spLocks noChangeArrowheads="1"/>
          </p:cNvSpPr>
          <p:nvPr/>
        </p:nvSpPr>
        <p:spPr bwMode="auto">
          <a:xfrm>
            <a:off x="762000" y="1279285"/>
            <a:ext cx="5610200" cy="3046988"/>
          </a:xfrm>
          <a:prstGeom prst="rect">
            <a:avLst/>
          </a:prstGeom>
          <a:noFill/>
          <a:ln w="9525">
            <a:noFill/>
            <a:miter lim="800000"/>
          </a:ln>
        </p:spPr>
        <p:txBody>
          <a:bodyPr wrap="square">
            <a:spAutoFit/>
          </a:bodyPr>
          <a:lstStyle/>
          <a:p>
            <a:pPr>
              <a:lnSpc>
                <a:spcPct val="200000"/>
              </a:lnSpc>
            </a:pPr>
            <a:r>
              <a:rPr lang="zh-CN" altLang="en-US" sz="2400" dirty="0" smtClean="0">
                <a:latin typeface="黑体" pitchFamily="49" charset="-122"/>
                <a:ea typeface="黑体" pitchFamily="49" charset="-122"/>
              </a:rPr>
              <a:t>一、基本概念</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二、案例分析</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三、参考模型</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四、与其他系统的区别</a:t>
            </a:r>
            <a:endParaRPr lang="en-US" altLang="zh-CN" sz="2400" dirty="0" smtClean="0">
              <a:latin typeface="黑体" pitchFamily="49" charset="-122"/>
              <a:ea typeface="黑体" pitchFamily="49"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19800" y="1676400"/>
            <a:ext cx="3124200" cy="2991422"/>
          </a:xfrm>
          <a:prstGeom prst="rect">
            <a:avLst/>
          </a:prstGeom>
        </p:spPr>
      </p:pic>
      <p:sp>
        <p:nvSpPr>
          <p:cNvPr id="3" name="灯片编号占位符 2"/>
          <p:cNvSpPr>
            <a:spLocks noGrp="1"/>
          </p:cNvSpPr>
          <p:nvPr>
            <p:ph type="sldNum" sz="quarter" idx="12"/>
          </p:nvPr>
        </p:nvSpPr>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2"/>
          </p:nvPr>
        </p:nvSpPr>
        <p:spPr>
          <a:noFill/>
        </p:spPr>
        <p:txBody>
          <a:bodyPr/>
          <a:lstStyle/>
          <a:p>
            <a:pPr fontAlgn="base">
              <a:spcBef>
                <a:spcPct val="0"/>
              </a:spcBef>
              <a:spcAft>
                <a:spcPct val="0"/>
              </a:spcAft>
            </a:pPr>
            <a:fld id="{4181DEFA-20D1-4A99-91E7-CCE7551F0879}" type="slidenum">
              <a:rPr lang="en-US" altLang="ja-JP">
                <a:ea typeface="MS PGothic" pitchFamily="34" charset="-128"/>
              </a:rPr>
            </a:fld>
            <a:endParaRPr lang="en-US" altLang="ja-JP">
              <a:ea typeface="MS PGothic" pitchFamily="34" charset="-128"/>
            </a:endParaRPr>
          </a:p>
        </p:txBody>
      </p:sp>
      <p:pic>
        <p:nvPicPr>
          <p:cNvPr id="24579" name="Picture 2"/>
          <p:cNvPicPr>
            <a:picLocks noChangeAspect="1" noChangeArrowheads="1"/>
          </p:cNvPicPr>
          <p:nvPr/>
        </p:nvPicPr>
        <p:blipFill>
          <a:blip r:embed="rId1" cstate="print"/>
          <a:srcRect t="10500" r="1447" b="24405"/>
          <a:stretch>
            <a:fillRect/>
          </a:stretch>
        </p:blipFill>
        <p:spPr bwMode="auto">
          <a:xfrm>
            <a:off x="0" y="0"/>
            <a:ext cx="9144000" cy="6858000"/>
          </a:xfrm>
          <a:prstGeom prst="rect">
            <a:avLst/>
          </a:prstGeom>
          <a:noFill/>
          <a:ln w="9525">
            <a:noFill/>
            <a:miter lim="800000"/>
            <a:headEnd/>
            <a:tailEnd/>
          </a:ln>
        </p:spPr>
      </p:pic>
      <p:sp>
        <p:nvSpPr>
          <p:cNvPr id="4" name="矩形 3"/>
          <p:cNvSpPr/>
          <p:nvPr/>
        </p:nvSpPr>
        <p:spPr>
          <a:xfrm>
            <a:off x="5891213" y="4000500"/>
            <a:ext cx="1308100" cy="320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5" name="矩形 4"/>
          <p:cNvSpPr/>
          <p:nvPr/>
        </p:nvSpPr>
        <p:spPr>
          <a:xfrm>
            <a:off x="1143000" y="4643438"/>
            <a:ext cx="1306513"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1" cstate="print"/>
          <a:srcRect t="10555" b="5276"/>
          <a:stretch>
            <a:fillRect/>
          </a:stretch>
        </p:blipFill>
        <p:spPr bwMode="auto">
          <a:xfrm>
            <a:off x="0" y="0"/>
            <a:ext cx="9144000" cy="6858000"/>
          </a:xfrm>
          <a:prstGeom prst="rect">
            <a:avLst/>
          </a:prstGeom>
          <a:noFill/>
          <a:ln w="9525">
            <a:noFill/>
            <a:miter lim="800000"/>
            <a:headEnd/>
            <a:tailEnd/>
          </a:ln>
        </p:spPr>
      </p:pic>
      <p:sp>
        <p:nvSpPr>
          <p:cNvPr id="10" name="矩形 9"/>
          <p:cNvSpPr/>
          <p:nvPr/>
        </p:nvSpPr>
        <p:spPr>
          <a:xfrm>
            <a:off x="153988" y="1785938"/>
            <a:ext cx="2109787" cy="42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11" name="线形标注 2 10"/>
          <p:cNvSpPr/>
          <p:nvPr/>
        </p:nvSpPr>
        <p:spPr>
          <a:xfrm>
            <a:off x="4308475" y="1143000"/>
            <a:ext cx="2000250" cy="571500"/>
          </a:xfrm>
          <a:prstGeom prst="borderCallout2">
            <a:avLst>
              <a:gd name="adj1" fmla="val 18750"/>
              <a:gd name="adj2" fmla="val -8333"/>
              <a:gd name="adj3" fmla="val 18750"/>
              <a:gd name="adj4" fmla="val -16667"/>
              <a:gd name="adj5" fmla="val -49772"/>
              <a:gd name="adj6" fmla="val -6835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宋体" pitchFamily="2" charset="-122"/>
                <a:ea typeface="宋体" pitchFamily="2" charset="-122"/>
              </a:rPr>
              <a:t>输入检索词</a:t>
            </a:r>
            <a:endParaRPr lang="zh-CN" altLang="en-US" sz="2400" b="1" dirty="0">
              <a:solidFill>
                <a:schemeClr val="tx1"/>
              </a:solidFill>
              <a:latin typeface="宋体" pitchFamily="2" charset="-122"/>
              <a:ea typeface="宋体" pitchFamily="2" charset="-122"/>
            </a:endParaRPr>
          </a:p>
        </p:txBody>
      </p:sp>
      <p:sp>
        <p:nvSpPr>
          <p:cNvPr id="12" name="椭圆形标注 11"/>
          <p:cNvSpPr/>
          <p:nvPr/>
        </p:nvSpPr>
        <p:spPr>
          <a:xfrm>
            <a:off x="4044950" y="2071688"/>
            <a:ext cx="2143125" cy="857250"/>
          </a:xfrm>
          <a:prstGeom prst="wedgeEllipseCallout">
            <a:avLst>
              <a:gd name="adj1" fmla="val -130338"/>
              <a:gd name="adj2" fmla="val -4167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宋体" pitchFamily="2" charset="-122"/>
                <a:ea typeface="宋体" pitchFamily="2" charset="-122"/>
              </a:rPr>
              <a:t>词义解释</a:t>
            </a:r>
            <a:endParaRPr lang="zh-CN" altLang="en-US" sz="2400" b="1" dirty="0">
              <a:solidFill>
                <a:schemeClr val="tx1"/>
              </a:solidFill>
              <a:latin typeface="宋体" pitchFamily="2" charset="-122"/>
              <a:ea typeface="宋体" pitchFamily="2" charset="-122"/>
            </a:endParaRPr>
          </a:p>
        </p:txBody>
      </p:sp>
      <p:sp>
        <p:nvSpPr>
          <p:cNvPr id="13" name="Rectangle 3"/>
          <p:cNvSpPr txBox="1">
            <a:spLocks noChangeArrowheads="1"/>
          </p:cNvSpPr>
          <p:nvPr/>
        </p:nvSpPr>
        <p:spPr>
          <a:xfrm>
            <a:off x="549275" y="428625"/>
            <a:ext cx="4484688" cy="642938"/>
          </a:xfrm>
          <a:prstGeom prst="rect">
            <a:avLst/>
          </a:prstGeom>
          <a:solidFill>
            <a:srgbClr val="C1E2DA"/>
          </a:solidFill>
        </p:spPr>
        <p:txBody>
          <a:bodyPr/>
          <a:lstStyle/>
          <a:p>
            <a:pPr marL="342900" lvl="1" indent="-342900" fontAlgn="auto">
              <a:lnSpc>
                <a:spcPct val="130000"/>
              </a:lnSpc>
              <a:spcBef>
                <a:spcPct val="20000"/>
              </a:spcBef>
              <a:spcAft>
                <a:spcPts val="0"/>
              </a:spcAft>
              <a:buClr>
                <a:schemeClr val="hlink"/>
              </a:buClr>
              <a:buFont typeface="Wingdings" panose="05000000000000000000" pitchFamily="2" charset="2"/>
              <a:buChar char="Ø"/>
              <a:defRPr/>
            </a:pPr>
            <a:r>
              <a:rPr lang="en-US" altLang="zh-CN" sz="2800" dirty="0">
                <a:latin typeface="Arial" panose="020B0604020202090204" pitchFamily="34" charset="0"/>
                <a:ea typeface="宋体" pitchFamily="2" charset="-122"/>
              </a:rPr>
              <a:t>liver cancer/therapy</a:t>
            </a:r>
            <a:r>
              <a:rPr lang="zh-CN" altLang="en-US" sz="2800" dirty="0">
                <a:latin typeface="Arial" panose="020B0604020202090204" pitchFamily="34" charset="0"/>
                <a:ea typeface="宋体" pitchFamily="2" charset="-122"/>
              </a:rPr>
              <a:t>举例</a:t>
            </a:r>
            <a:endParaRPr lang="zh-CN" altLang="en-US" sz="2800" dirty="0">
              <a:latin typeface="Arial" panose="020B0604020202090204" pitchFamily="34" charset="0"/>
              <a:ea typeface="宋体" pitchFamily="2" charset="-122"/>
            </a:endParaRPr>
          </a:p>
          <a:p>
            <a:pPr marL="342900" lvl="1" indent="-342900" fontAlgn="auto">
              <a:lnSpc>
                <a:spcPct val="130000"/>
              </a:lnSpc>
              <a:spcBef>
                <a:spcPct val="20000"/>
              </a:spcBef>
              <a:spcAft>
                <a:spcPts val="0"/>
              </a:spcAft>
              <a:buClr>
                <a:schemeClr val="hlink"/>
              </a:buClr>
              <a:buFont typeface="Wingdings" panose="05000000000000000000" pitchFamily="2" charset="2"/>
              <a:buChar char="Ø"/>
              <a:defRPr/>
            </a:pPr>
            <a:endParaRPr lang="en-US" altLang="zh-CN" sz="2400" kern="0" dirty="0">
              <a:solidFill>
                <a:schemeClr val="accent1">
                  <a:lumMod val="50000"/>
                </a:schemeClr>
              </a:solidFill>
              <a:latin typeface="+mn-l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0-ppt_w/2"/>
                                          </p:val>
                                        </p:tav>
                                      </p:tavLst>
                                    </p:anim>
                                    <p:anim calcmode="lin" valueType="num">
                                      <p:cBhvr additive="base">
                                        <p:cTn id="7" dur="500"/>
                                        <p:tgtEl>
                                          <p:spTgt spid="13"/>
                                        </p:tgtEl>
                                        <p:attrNameLst>
                                          <p:attrName>ppt_y</p:attrName>
                                        </p:attrNameLst>
                                      </p:cBhvr>
                                      <p:tavLst>
                                        <p:tav tm="0">
                                          <p:val>
                                            <p:strVal val="ppt_y"/>
                                          </p:val>
                                        </p:tav>
                                        <p:tav tm="100000">
                                          <p:val>
                                            <p:strVal val="ppt_y"/>
                                          </p:val>
                                        </p:tav>
                                      </p:tavLst>
                                    </p:anim>
                                    <p:set>
                                      <p:cBhvr>
                                        <p:cTn id="8" dur="1" fill="hold">
                                          <p:stCondLst>
                                            <p:cond delay="499"/>
                                          </p:stCondLst>
                                        </p:cTn>
                                        <p:tgtEl>
                                          <p:spTgt spid="13"/>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fade">
                                      <p:cBhvr>
                                        <p:cTn id="12" dur="1000"/>
                                        <p:tgtEl>
                                          <p:spTgt spid="110594"/>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par>
                          <p:cTn id="17" fill="hold">
                            <p:stCondLst>
                              <p:cond delay="2000"/>
                            </p:stCondLst>
                            <p:childTnLst>
                              <p:par>
                                <p:cTn id="18" presetID="3"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cxnSp>
        <p:nvCxnSpPr>
          <p:cNvPr id="4" name="直接连接符 3"/>
          <p:cNvCxnSpPr/>
          <p:nvPr/>
        </p:nvCxnSpPr>
        <p:spPr>
          <a:xfrm>
            <a:off x="1357313" y="2857500"/>
            <a:ext cx="10715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线形标注 1 4"/>
          <p:cNvSpPr/>
          <p:nvPr/>
        </p:nvSpPr>
        <p:spPr>
          <a:xfrm>
            <a:off x="2928938" y="2357438"/>
            <a:ext cx="1214437" cy="428625"/>
          </a:xfrm>
          <a:prstGeom prst="borderCallout1">
            <a:avLst>
              <a:gd name="adj1" fmla="val 65416"/>
              <a:gd name="adj2" fmla="val -2451"/>
              <a:gd name="adj3" fmla="val 112500"/>
              <a:gd name="adj4" fmla="val -38333"/>
            </a:avLst>
          </a:prstGeom>
          <a:solidFill>
            <a:srgbClr val="C1E2D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b="1">
                <a:solidFill>
                  <a:schemeClr val="tx1"/>
                </a:solidFill>
                <a:ea typeface="宋体" pitchFamily="2" charset="-122"/>
              </a:rPr>
              <a:t>146518</a:t>
            </a:r>
            <a:endParaRPr lang="zh-CN" altLang="en-US" sz="2400" b="1">
              <a:solidFill>
                <a:schemeClr val="tx1"/>
              </a:solidFill>
              <a:ea typeface="宋体" pitchFamily="2" charset="-122"/>
            </a:endParaRPr>
          </a:p>
        </p:txBody>
      </p:sp>
      <p:sp>
        <p:nvSpPr>
          <p:cNvPr id="6" name="矩形 5"/>
          <p:cNvSpPr/>
          <p:nvPr/>
        </p:nvSpPr>
        <p:spPr>
          <a:xfrm>
            <a:off x="3571875" y="3500438"/>
            <a:ext cx="2809875"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利用</a:t>
            </a:r>
            <a:r>
              <a:rPr lang="en-US" altLang="zh-CN" sz="2800" b="1">
                <a:solidFill>
                  <a:srgbClr val="FF0000"/>
                </a:solidFill>
                <a:ea typeface="宋体" pitchFamily="2" charset="-122"/>
              </a:rPr>
              <a:t>Mesh</a:t>
            </a:r>
            <a:r>
              <a:rPr lang="zh-CN" altLang="en-US" sz="2800" b="1">
                <a:solidFill>
                  <a:srgbClr val="FF0000"/>
                </a:solidFill>
                <a:ea typeface="宋体" pitchFamily="2" charset="-122"/>
              </a:rPr>
              <a:t>主题检索，将大量不相关的文献剔除</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7.bmp"/>
          <p:cNvPicPr>
            <a:picLocks noChangeAspect="1"/>
          </p:cNvPicPr>
          <p:nvPr/>
        </p:nvPicPr>
        <p:blipFill>
          <a:blip r:embed="rId1" cstate="print"/>
          <a:srcRect t="22222" r="58334"/>
          <a:stretch>
            <a:fillRect/>
          </a:stretch>
        </p:blipFill>
        <p:spPr>
          <a:xfrm>
            <a:off x="3962400" y="1981200"/>
            <a:ext cx="4648200" cy="4648200"/>
          </a:xfrm>
          <a:prstGeom prst="rect">
            <a:avLst/>
          </a:prstGeom>
          <a:ln>
            <a:noFill/>
          </a:ln>
          <a:effectLst>
            <a:outerShdw blurRad="292100" dist="139700" dir="2700000" algn="tl" rotWithShape="0">
              <a:srgbClr val="333333">
                <a:alpha val="65000"/>
              </a:srgbClr>
            </a:outerShdw>
          </a:effectLst>
        </p:spPr>
      </p:pic>
      <p:pic>
        <p:nvPicPr>
          <p:cNvPr id="3" name="图片 2" descr="晕.gif"/>
          <p:cNvPicPr>
            <a:picLocks noChangeAspect="1"/>
          </p:cNvPicPr>
          <p:nvPr/>
        </p:nvPicPr>
        <p:blipFill>
          <a:blip r:embed="rId2" cstate="print"/>
          <a:stretch>
            <a:fillRect/>
          </a:stretch>
        </p:blipFill>
        <p:spPr>
          <a:xfrm>
            <a:off x="6858000" y="1071563"/>
            <a:ext cx="1971675" cy="2093912"/>
          </a:xfrm>
          <a:prstGeom prst="rect">
            <a:avLst/>
          </a:prstGeom>
          <a:ln>
            <a:noFill/>
          </a:ln>
          <a:effectLst>
            <a:outerShdw blurRad="292100" dist="139700" dir="2700000" algn="tl" rotWithShape="0">
              <a:srgbClr val="333333">
                <a:alpha val="65000"/>
              </a:srgbClr>
            </a:outerShdw>
          </a:effectLst>
        </p:spPr>
      </p:pic>
      <p:sp>
        <p:nvSpPr>
          <p:cNvPr id="4" name="文本占位符 2"/>
          <p:cNvSpPr txBox="1"/>
          <p:nvPr/>
        </p:nvSpPr>
        <p:spPr>
          <a:xfrm>
            <a:off x="285721" y="928670"/>
            <a:ext cx="3571899" cy="5181600"/>
          </a:xfrm>
          <a:prstGeom prst="rect">
            <a:avLst/>
          </a:prstGeom>
        </p:spPr>
        <p:txBody>
          <a:bodyPr/>
          <a:lstStyle/>
          <a:p>
            <a:pPr marL="342900" indent="-342900">
              <a:spcBef>
                <a:spcPct val="20000"/>
              </a:spcBef>
              <a:buClr>
                <a:schemeClr val="hlink"/>
              </a:buClr>
              <a:buFont typeface="Wingdings" panose="05000000000000000000" pitchFamily="2" charset="2"/>
              <a:buChar char="Ø"/>
            </a:pPr>
            <a:r>
              <a:rPr lang="en-US" altLang="zh-CN" dirty="0"/>
              <a:t> </a:t>
            </a:r>
            <a:r>
              <a:rPr lang="en-US" altLang="zh-CN" sz="2800" dirty="0" err="1" smtClean="0"/>
              <a:t>Pubmed</a:t>
            </a:r>
            <a:r>
              <a:rPr lang="zh-CN" altLang="en-US" sz="2800" dirty="0"/>
              <a:t>的海量数据相关但无序，即使进行主题词检索后还有大量的需要阅读后筛选，怎么办？</a:t>
            </a:r>
            <a:endParaRPr lang="en-US" altLang="zh-CN" sz="3600" dirty="0"/>
          </a:p>
          <a:p>
            <a:pPr marL="342900" indent="-342900">
              <a:spcBef>
                <a:spcPct val="20000"/>
              </a:spcBef>
              <a:buClr>
                <a:schemeClr val="hlink"/>
              </a:buClr>
              <a:buFont typeface="Wingdings" panose="05000000000000000000" pitchFamily="2" charset="2"/>
              <a:buChar char="v"/>
            </a:pPr>
            <a:endParaRPr lang="en-US" altLang="zh-CN" sz="2400" dirty="0"/>
          </a:p>
          <a:p>
            <a:pPr marL="342900" indent="-342900">
              <a:spcBef>
                <a:spcPct val="20000"/>
              </a:spcBef>
              <a:buClr>
                <a:schemeClr val="hlink"/>
              </a:buClr>
              <a:buFont typeface="Wingdings" panose="05000000000000000000" pitchFamily="2" charset="2"/>
              <a:buChar char="v"/>
            </a:pPr>
            <a:endParaRPr lang="en-US" altLang="zh-CN" sz="2400" dirty="0"/>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85720" y="1571612"/>
            <a:ext cx="8429625" cy="4495800"/>
          </a:xfrm>
        </p:spPr>
        <p:txBody>
          <a:bodyPr/>
          <a:lstStyle/>
          <a:p>
            <a:pPr algn="just">
              <a:lnSpc>
                <a:spcPct val="130000"/>
              </a:lnSpc>
              <a:spcBef>
                <a:spcPct val="35000"/>
              </a:spcBef>
              <a:spcAft>
                <a:spcPct val="15000"/>
              </a:spcAft>
              <a:buSzPct val="65000"/>
            </a:pPr>
            <a:r>
              <a:rPr lang="en-US" altLang="zh-CN" sz="2400" b="1" dirty="0" err="1" smtClean="0">
                <a:solidFill>
                  <a:srgbClr val="155692"/>
                </a:solidFill>
                <a:latin typeface="Times New Roman" panose="02020503050405090304" pitchFamily="18" charset="0"/>
                <a:ea typeface="宋体" pitchFamily="2" charset="-122"/>
                <a:cs typeface="Times New Roman" panose="02020503050405090304" pitchFamily="18" charset="0"/>
              </a:rPr>
              <a:t>GoPubMed</a:t>
            </a:r>
            <a:r>
              <a:rPr lang="zh-CN" altLang="en-US" sz="2400" b="1" dirty="0" smtClean="0">
                <a:solidFill>
                  <a:srgbClr val="155692"/>
                </a:solidFill>
                <a:latin typeface="Times New Roman" panose="02020503050405090304" pitchFamily="18" charset="0"/>
                <a:ea typeface="宋体" pitchFamily="2" charset="-122"/>
                <a:cs typeface="Times New Roman" panose="02020503050405090304" pitchFamily="18" charset="0"/>
              </a:rPr>
              <a:t>是</a:t>
            </a:r>
            <a:r>
              <a:rPr lang="zh-CN" altLang="en-US" sz="2400" b="1" dirty="0" smtClean="0">
                <a:solidFill>
                  <a:srgbClr val="155692"/>
                </a:solidFill>
                <a:ea typeface="宋体" pitchFamily="2" charset="-122"/>
              </a:rPr>
              <a:t>德国</a:t>
            </a:r>
            <a:r>
              <a:rPr lang="en-US" altLang="zh-CN" sz="2400" b="1" dirty="0" err="1" smtClean="0">
                <a:solidFill>
                  <a:srgbClr val="155692"/>
                </a:solidFill>
                <a:ea typeface="宋体" pitchFamily="2" charset="-122"/>
              </a:rPr>
              <a:t>Transinsight</a:t>
            </a:r>
            <a:r>
              <a:rPr lang="zh-CN" altLang="en-US" sz="2400" b="1" dirty="0" smtClean="0">
                <a:solidFill>
                  <a:srgbClr val="155692"/>
                </a:solidFill>
                <a:ea typeface="宋体" pitchFamily="2" charset="-122"/>
              </a:rPr>
              <a:t>公司和</a:t>
            </a:r>
            <a:r>
              <a:rPr lang="zh-CN" altLang="en-US" sz="2400" b="1" dirty="0" smtClean="0">
                <a:solidFill>
                  <a:srgbClr val="155692"/>
                </a:solidFill>
                <a:latin typeface="Times New Roman" panose="02020503050405090304" pitchFamily="18" charset="0"/>
                <a:ea typeface="宋体" pitchFamily="2" charset="-122"/>
                <a:cs typeface="Times New Roman" panose="02020503050405090304" pitchFamily="18" charset="0"/>
              </a:rPr>
              <a:t>德国德累斯顿大学合作，利用生物信息学相关知识开发的一个可以对</a:t>
            </a:r>
            <a:r>
              <a:rPr lang="en-US" altLang="zh-CN" sz="2400" b="1" dirty="0" err="1" smtClean="0">
                <a:solidFill>
                  <a:srgbClr val="155692"/>
                </a:solidFill>
                <a:latin typeface="Times New Roman" panose="02020503050405090304" pitchFamily="18" charset="0"/>
                <a:ea typeface="宋体" pitchFamily="2" charset="-122"/>
                <a:cs typeface="Times New Roman" panose="02020503050405090304" pitchFamily="18" charset="0"/>
              </a:rPr>
              <a:t>PubMed</a:t>
            </a:r>
            <a:r>
              <a:rPr lang="zh-CN" altLang="en-US" sz="2400" b="1" dirty="0" smtClean="0">
                <a:solidFill>
                  <a:srgbClr val="155692"/>
                </a:solidFill>
                <a:latin typeface="Times New Roman" panose="02020503050405090304" pitchFamily="18" charset="0"/>
                <a:ea typeface="宋体" pitchFamily="2" charset="-122"/>
                <a:cs typeface="Times New Roman" panose="02020503050405090304" pitchFamily="18" charset="0"/>
              </a:rPr>
              <a:t>检索结果进行知识处理，提供分析、探索型的</a:t>
            </a:r>
            <a:r>
              <a:rPr lang="zh-CN" altLang="en-US" sz="2400" b="1" dirty="0" smtClean="0">
                <a:solidFill>
                  <a:srgbClr val="FF0000"/>
                </a:solidFill>
                <a:latin typeface="Times New Roman" panose="02020503050405090304" pitchFamily="18" charset="0"/>
                <a:ea typeface="宋体" pitchFamily="2" charset="-122"/>
                <a:cs typeface="Times New Roman" panose="02020503050405090304" pitchFamily="18" charset="0"/>
              </a:rPr>
              <a:t>知识服务</a:t>
            </a:r>
            <a:r>
              <a:rPr lang="zh-CN" altLang="en-US" sz="2400" b="1" dirty="0" smtClean="0">
                <a:solidFill>
                  <a:srgbClr val="155692"/>
                </a:solidFill>
                <a:latin typeface="Times New Roman" panose="02020503050405090304" pitchFamily="18" charset="0"/>
                <a:ea typeface="宋体" pitchFamily="2" charset="-122"/>
                <a:cs typeface="Times New Roman" panose="02020503050405090304" pitchFamily="18" charset="0"/>
              </a:rPr>
              <a:t>。</a:t>
            </a:r>
            <a:endParaRPr lang="en-US" altLang="zh-CN" sz="2400" b="1" dirty="0" smtClean="0">
              <a:solidFill>
                <a:srgbClr val="155692"/>
              </a:solidFill>
              <a:latin typeface="Times New Roman" panose="02020503050405090304" pitchFamily="18" charset="0"/>
              <a:ea typeface="宋体" pitchFamily="2" charset="-122"/>
              <a:cs typeface="Times New Roman" panose="02020503050405090304" pitchFamily="18" charset="0"/>
            </a:endParaRPr>
          </a:p>
          <a:p>
            <a:pPr algn="just">
              <a:lnSpc>
                <a:spcPct val="130000"/>
              </a:lnSpc>
              <a:spcBef>
                <a:spcPct val="35000"/>
              </a:spcBef>
              <a:spcAft>
                <a:spcPct val="15000"/>
              </a:spcAft>
              <a:buSzPct val="65000"/>
            </a:pPr>
            <a:r>
              <a:rPr lang="zh-CN" altLang="en-US" sz="2400" b="1" dirty="0" smtClean="0">
                <a:solidFill>
                  <a:srgbClr val="155692"/>
                </a:solidFill>
                <a:ea typeface="宋体" pitchFamily="2" charset="-122"/>
              </a:rPr>
              <a:t>读者可以根据这些分类快速找到自己需要的文献，而</a:t>
            </a:r>
            <a:r>
              <a:rPr lang="zh-CN" altLang="en-US" sz="2400" b="1" dirty="0" smtClean="0">
                <a:solidFill>
                  <a:srgbClr val="C00000"/>
                </a:solidFill>
                <a:ea typeface="宋体" pitchFamily="2" charset="-122"/>
              </a:rPr>
              <a:t>不需要将检索到所有文献进行阅读！</a:t>
            </a:r>
            <a:endParaRPr lang="zh-CN" altLang="en-US" sz="2400" b="1" dirty="0" smtClean="0">
              <a:solidFill>
                <a:srgbClr val="C00000"/>
              </a:solidFill>
              <a:latin typeface="Times New Roman" panose="02020503050405090304" pitchFamily="18" charset="0"/>
              <a:ea typeface="宋体" pitchFamily="2" charset="-122"/>
              <a:cs typeface="Times New Roman" panose="02020503050405090304" pitchFamily="18" charset="0"/>
            </a:endParaRPr>
          </a:p>
          <a:p>
            <a:endParaRPr lang="zh-CN" altLang="en-US" dirty="0" smtClean="0">
              <a:ea typeface="宋体" pitchFamily="2" charset="-122"/>
            </a:endParaRPr>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6" name="Rectangle 2"/>
          <p:cNvSpPr txBox="1">
            <a:spLocks noChangeArrowheads="1"/>
          </p:cNvSpPr>
          <p:nvPr/>
        </p:nvSpPr>
        <p:spPr bwMode="auto">
          <a:xfrm>
            <a:off x="214282" y="785794"/>
            <a:ext cx="7391400" cy="563563"/>
          </a:xfrm>
          <a:prstGeom prst="rect">
            <a:avLst/>
          </a:prstGeom>
          <a:noFill/>
          <a:ln w="9525">
            <a:noFill/>
            <a:miter lim="800000"/>
          </a:ln>
        </p:spPr>
        <p:txBody>
          <a:bodyPr vert="horz" wrap="square" lIns="91440" tIns="45720" rIns="91440" bIns="45720" numCol="1" anchor="ctr" anchorCtr="0" compatLnSpc="1"/>
          <a:lstStyle/>
          <a:p>
            <a:pPr marL="342900" lvl="0" indent="-342900" eaLnBrk="0" hangingPunct="0">
              <a:spcBef>
                <a:spcPct val="20000"/>
              </a:spcBef>
              <a:buClr>
                <a:srgbClr val="C00000"/>
              </a:buClr>
              <a:buFont typeface="Wingdings" panose="05000000000000000000" pitchFamily="2" charset="2"/>
              <a:buChar char="p"/>
            </a:pPr>
            <a:r>
              <a:rPr lang="en-US" altLang="zh-CN" sz="2400" dirty="0" err="1" smtClean="0">
                <a:solidFill>
                  <a:srgbClr val="C00000"/>
                </a:solidFill>
                <a:latin typeface="黑体" pitchFamily="49" charset="-122"/>
                <a:ea typeface="黑体" pitchFamily="49" charset="-122"/>
              </a:rPr>
              <a:t>GoPubmed—GO+MeSH</a:t>
            </a:r>
            <a:r>
              <a:rPr lang="en-US" altLang="zh-CN" sz="2400" dirty="0" smtClean="0">
                <a:solidFill>
                  <a:srgbClr val="C00000"/>
                </a:solidFill>
                <a:latin typeface="黑体" pitchFamily="49" charset="-122"/>
                <a:ea typeface="黑体" pitchFamily="49" charset="-122"/>
              </a:rPr>
              <a:t> </a:t>
            </a:r>
            <a:r>
              <a:rPr lang="zh-CN" altLang="en-US" sz="2400" dirty="0" smtClean="0">
                <a:solidFill>
                  <a:srgbClr val="C00000"/>
                </a:solidFill>
                <a:latin typeface="黑体" pitchFamily="49" charset="-122"/>
                <a:ea typeface="黑体" pitchFamily="49" charset="-122"/>
              </a:rPr>
              <a:t>知识挖掘工具</a:t>
            </a:r>
            <a:endParaRPr lang="en-US" altLang="zh-CN" sz="2400" dirty="0" smtClean="0">
              <a:solidFill>
                <a:srgbClr val="C00000"/>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hlinkClick r:id="rId1" action="ppaction://hlinksldjump"/>
          </p:cNvPr>
          <p:cNvPicPr>
            <a:picLocks noChangeAspect="1" noChangeArrowheads="1"/>
          </p:cNvPicPr>
          <p:nvPr/>
        </p:nvPicPr>
        <p:blipFill>
          <a:blip r:embed="rId2" cstate="print"/>
          <a:srcRect/>
          <a:stretch>
            <a:fillRect/>
          </a:stretch>
        </p:blipFill>
        <p:spPr bwMode="auto">
          <a:xfrm>
            <a:off x="5429250" y="4643438"/>
            <a:ext cx="2660650" cy="1744662"/>
          </a:xfrm>
          <a:prstGeom prst="rect">
            <a:avLst/>
          </a:prstGeom>
          <a:ln>
            <a:noFill/>
          </a:ln>
          <a:effectLst>
            <a:outerShdw blurRad="292100" dist="139700" dir="2700000" algn="tl" rotWithShape="0">
              <a:srgbClr val="333333">
                <a:alpha val="65000"/>
              </a:srgbClr>
            </a:outerShdw>
          </a:effectLst>
        </p:spPr>
      </p:pic>
      <p:pic>
        <p:nvPicPr>
          <p:cNvPr id="43" name="内容占位符 3" descr="6.bmp"/>
          <p:cNvPicPr>
            <a:picLocks noChangeAspect="1"/>
          </p:cNvPicPr>
          <p:nvPr/>
        </p:nvPicPr>
        <p:blipFill>
          <a:blip r:embed="rId3" cstate="print"/>
          <a:srcRect t="22222" r="17500" b="5556"/>
          <a:stretch>
            <a:fillRect/>
          </a:stretch>
        </p:blipFill>
        <p:spPr>
          <a:xfrm>
            <a:off x="857250" y="4689475"/>
            <a:ext cx="2736850" cy="1797050"/>
          </a:xfrm>
          <a:prstGeom prst="rect">
            <a:avLst/>
          </a:prstGeom>
          <a:ln>
            <a:noFill/>
          </a:ln>
          <a:effectLst>
            <a:outerShdw blurRad="292100" dist="139700" dir="2700000" algn="tl" rotWithShape="0">
              <a:srgbClr val="333333">
                <a:alpha val="65000"/>
              </a:srgbClr>
            </a:outerShdw>
          </a:effectLst>
        </p:spPr>
      </p:pic>
      <p:pic>
        <p:nvPicPr>
          <p:cNvPr id="44" name="Picture 3"/>
          <p:cNvPicPr>
            <a:picLocks noChangeAspect="1" noChangeArrowheads="1"/>
          </p:cNvPicPr>
          <p:nvPr/>
        </p:nvPicPr>
        <p:blipFill>
          <a:blip r:embed="rId4" cstate="print"/>
          <a:srcRect/>
          <a:stretch>
            <a:fillRect/>
          </a:stretch>
        </p:blipFill>
        <p:spPr bwMode="auto">
          <a:xfrm>
            <a:off x="3143250" y="4841875"/>
            <a:ext cx="2667000" cy="2016125"/>
          </a:xfrm>
          <a:prstGeom prst="rect">
            <a:avLst/>
          </a:prstGeom>
          <a:ln>
            <a:noFill/>
          </a:ln>
          <a:effectLst>
            <a:outerShdw blurRad="292100" dist="139700" dir="2700000" algn="tl" rotWithShape="0">
              <a:srgbClr val="333333">
                <a:alpha val="65000"/>
              </a:srgbClr>
            </a:outerShdw>
          </a:effectLst>
        </p:spPr>
      </p:pic>
      <p:sp>
        <p:nvSpPr>
          <p:cNvPr id="51205" name="Rectangle 2"/>
          <p:cNvSpPr>
            <a:spLocks noGrp="1" noChangeArrowheads="1"/>
          </p:cNvSpPr>
          <p:nvPr>
            <p:ph type="title"/>
          </p:nvPr>
        </p:nvSpPr>
        <p:spPr>
          <a:xfrm>
            <a:off x="2357422" y="1928802"/>
            <a:ext cx="7391400" cy="963612"/>
          </a:xfrm>
        </p:spPr>
        <p:txBody>
          <a:bodyPr/>
          <a:lstStyle/>
          <a:p>
            <a:br>
              <a:rPr lang="en-US" altLang="zh-CN" dirty="0" smtClean="0">
                <a:latin typeface="Times New Roman" panose="02020503050405090304" pitchFamily="18" charset="0"/>
                <a:ea typeface="宋体" pitchFamily="2" charset="-122"/>
                <a:cs typeface="Times New Roman" panose="02020503050405090304" pitchFamily="18" charset="0"/>
              </a:rPr>
            </a:br>
            <a:br>
              <a:rPr lang="en-US" altLang="zh-CN" dirty="0" smtClean="0">
                <a:solidFill>
                  <a:srgbClr val="FFFF00"/>
                </a:solidFill>
                <a:latin typeface="Times New Roman" panose="02020503050405090304" pitchFamily="18" charset="0"/>
                <a:ea typeface="宋体" pitchFamily="2" charset="-122"/>
                <a:cs typeface="Times New Roman" panose="02020503050405090304" pitchFamily="18" charset="0"/>
              </a:rPr>
            </a:br>
            <a:endParaRPr lang="en-US" altLang="zh-CN" dirty="0" smtClean="0">
              <a:solidFill>
                <a:srgbClr val="FFFF00"/>
              </a:solidFill>
              <a:ea typeface="宋体" pitchFamily="2" charset="-122"/>
            </a:endParaRPr>
          </a:p>
        </p:txBody>
      </p:sp>
      <p:sp>
        <p:nvSpPr>
          <p:cNvPr id="55299" name="AutoShape 3"/>
          <p:cNvSpPr>
            <a:spLocks noChangeArrowheads="1"/>
          </p:cNvSpPr>
          <p:nvPr/>
        </p:nvSpPr>
        <p:spPr bwMode="auto">
          <a:xfrm>
            <a:off x="6329363" y="3071813"/>
            <a:ext cx="1676400" cy="1643062"/>
          </a:xfrm>
          <a:prstGeom prst="roundRect">
            <a:avLst>
              <a:gd name="adj" fmla="val 13745"/>
            </a:avLst>
          </a:prstGeom>
          <a:gradFill rotWithShape="1">
            <a:gsLst>
              <a:gs pos="0">
                <a:srgbClr val="FFDE80"/>
              </a:gs>
              <a:gs pos="50000">
                <a:srgbClr val="FFE8B3"/>
              </a:gs>
              <a:gs pos="100000">
                <a:srgbClr val="FFF3DA"/>
              </a:gs>
            </a:gsLst>
            <a:lin ang="10800000" scaled="1"/>
          </a:gradFill>
          <a:ln w="38100">
            <a:solidFill>
              <a:schemeClr val="bg2"/>
            </a:solidFill>
            <a:round/>
          </a:ln>
        </p:spPr>
        <p:txBody>
          <a:bodyPr wrap="none" anchor="ctr"/>
          <a:lstStyle/>
          <a:p>
            <a:endParaRPr lang="zh-CN" altLang="en-US"/>
          </a:p>
        </p:txBody>
      </p:sp>
      <p:sp>
        <p:nvSpPr>
          <p:cNvPr id="55300" name="AutoShape 4"/>
          <p:cNvSpPr>
            <a:spLocks noChangeArrowheads="1"/>
          </p:cNvSpPr>
          <p:nvPr/>
        </p:nvSpPr>
        <p:spPr bwMode="auto">
          <a:xfrm>
            <a:off x="4576763" y="3071813"/>
            <a:ext cx="1665287" cy="1643062"/>
          </a:xfrm>
          <a:prstGeom prst="roundRect">
            <a:avLst>
              <a:gd name="adj" fmla="val 13745"/>
            </a:avLst>
          </a:prstGeom>
          <a:gradFill rotWithShape="1">
            <a:gsLst>
              <a:gs pos="0">
                <a:srgbClr val="FFDE80"/>
              </a:gs>
              <a:gs pos="50000">
                <a:srgbClr val="FFE8B3"/>
              </a:gs>
              <a:gs pos="100000">
                <a:srgbClr val="FFF3DA"/>
              </a:gs>
            </a:gsLst>
            <a:lin ang="16200000" scaled="1"/>
          </a:gradFill>
          <a:ln w="38100">
            <a:solidFill>
              <a:schemeClr val="bg2"/>
            </a:solidFill>
            <a:round/>
          </a:ln>
        </p:spPr>
        <p:txBody>
          <a:bodyPr wrap="none" anchor="ctr"/>
          <a:lstStyle/>
          <a:p>
            <a:endParaRPr lang="zh-CN" altLang="en-US"/>
          </a:p>
        </p:txBody>
      </p:sp>
      <p:sp>
        <p:nvSpPr>
          <p:cNvPr id="55301" name="AutoShape 5"/>
          <p:cNvSpPr>
            <a:spLocks noChangeArrowheads="1"/>
          </p:cNvSpPr>
          <p:nvPr/>
        </p:nvSpPr>
        <p:spPr bwMode="auto">
          <a:xfrm>
            <a:off x="2836863" y="3071813"/>
            <a:ext cx="1616075" cy="1643062"/>
          </a:xfrm>
          <a:prstGeom prst="roundRect">
            <a:avLst>
              <a:gd name="adj" fmla="val 13745"/>
            </a:avLst>
          </a:prstGeom>
          <a:gradFill rotWithShape="1">
            <a:gsLst>
              <a:gs pos="0">
                <a:srgbClr val="FFDE80"/>
              </a:gs>
              <a:gs pos="50000">
                <a:srgbClr val="FFE8B3"/>
              </a:gs>
              <a:gs pos="100000">
                <a:srgbClr val="FFF3DA"/>
              </a:gs>
            </a:gsLst>
            <a:lin ang="5400000" scaled="1"/>
          </a:gradFill>
          <a:ln w="38100">
            <a:solidFill>
              <a:schemeClr val="bg2"/>
            </a:solidFill>
            <a:round/>
          </a:ln>
        </p:spPr>
        <p:txBody>
          <a:bodyPr wrap="none" anchor="ctr"/>
          <a:lstStyle/>
          <a:p>
            <a:endParaRPr lang="zh-CN" altLang="en-US"/>
          </a:p>
        </p:txBody>
      </p:sp>
      <p:sp>
        <p:nvSpPr>
          <p:cNvPr id="55302" name="AutoShape 6"/>
          <p:cNvSpPr>
            <a:spLocks noChangeArrowheads="1"/>
          </p:cNvSpPr>
          <p:nvPr/>
        </p:nvSpPr>
        <p:spPr bwMode="auto">
          <a:xfrm>
            <a:off x="1071563" y="3071813"/>
            <a:ext cx="1676400" cy="1643062"/>
          </a:xfrm>
          <a:prstGeom prst="roundRect">
            <a:avLst>
              <a:gd name="adj" fmla="val 13745"/>
            </a:avLst>
          </a:prstGeom>
          <a:gradFill rotWithShape="1">
            <a:gsLst>
              <a:gs pos="0">
                <a:srgbClr val="FFDE80"/>
              </a:gs>
              <a:gs pos="50000">
                <a:srgbClr val="FFE8B3"/>
              </a:gs>
              <a:gs pos="100000">
                <a:srgbClr val="FFF3DA"/>
              </a:gs>
            </a:gsLst>
            <a:lin ang="0" scaled="1"/>
          </a:gradFill>
          <a:ln w="38100">
            <a:solidFill>
              <a:schemeClr val="bg2"/>
            </a:solidFill>
            <a:round/>
          </a:ln>
        </p:spPr>
        <p:txBody>
          <a:bodyPr wrap="none" anchor="ctr"/>
          <a:lstStyle/>
          <a:p>
            <a:endParaRPr lang="zh-CN" altLang="en-US"/>
          </a:p>
        </p:txBody>
      </p:sp>
      <p:grpSp>
        <p:nvGrpSpPr>
          <p:cNvPr id="2" name="Group 7"/>
          <p:cNvGrpSpPr/>
          <p:nvPr/>
        </p:nvGrpSpPr>
        <p:grpSpPr bwMode="auto">
          <a:xfrm>
            <a:off x="1357313" y="1785938"/>
            <a:ext cx="6096000" cy="990600"/>
            <a:chOff x="624" y="1152"/>
            <a:chExt cx="4080" cy="720"/>
          </a:xfrm>
        </p:grpSpPr>
        <p:sp>
          <p:nvSpPr>
            <p:cNvPr id="55304"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3" name="Group 9"/>
            <p:cNvGrpSpPr/>
            <p:nvPr/>
          </p:nvGrpSpPr>
          <p:grpSpPr bwMode="auto">
            <a:xfrm>
              <a:off x="1296" y="1296"/>
              <a:ext cx="624" cy="96"/>
              <a:chOff x="2003" y="3439"/>
              <a:chExt cx="468" cy="244"/>
            </a:xfrm>
          </p:grpSpPr>
          <p:sp>
            <p:nvSpPr>
              <p:cNvPr id="5123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p>
            </p:txBody>
          </p:sp>
          <p:sp>
            <p:nvSpPr>
              <p:cNvPr id="5123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p>
            </p:txBody>
          </p:sp>
          <p:sp>
            <p:nvSpPr>
              <p:cNvPr id="55308"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endParaRPr lang="zh-CN" altLang="en-US"/>
              </a:p>
            </p:txBody>
          </p:sp>
          <p:sp>
            <p:nvSpPr>
              <p:cNvPr id="55309"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endParaRPr lang="zh-CN" altLang="en-US"/>
              </a:p>
            </p:txBody>
          </p:sp>
        </p:grpSp>
        <p:sp>
          <p:nvSpPr>
            <p:cNvPr id="55310" name="Rectangle 14"/>
            <p:cNvSpPr>
              <a:spLocks noChangeArrowheads="1"/>
            </p:cNvSpPr>
            <p:nvPr/>
          </p:nvSpPr>
          <p:spPr bwMode="gray">
            <a:xfrm rot="3419336">
              <a:off x="1776" y="1151"/>
              <a:ext cx="672" cy="673"/>
            </a:xfrm>
            <a:prstGeom prst="rect">
              <a:avLst/>
            </a:prstGeom>
            <a:gradFill rotWithShape="1">
              <a:gsLst>
                <a:gs pos="0">
                  <a:schemeClr val="accent2"/>
                </a:gs>
                <a:gs pos="100000">
                  <a:schemeClr val="accent2">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p>
          </p:txBody>
        </p:sp>
        <p:grpSp>
          <p:nvGrpSpPr>
            <p:cNvPr id="4" name="Group 15"/>
            <p:cNvGrpSpPr/>
            <p:nvPr/>
          </p:nvGrpSpPr>
          <p:grpSpPr bwMode="auto">
            <a:xfrm>
              <a:off x="2448" y="1296"/>
              <a:ext cx="624" cy="96"/>
              <a:chOff x="2003" y="3439"/>
              <a:chExt cx="468" cy="244"/>
            </a:xfrm>
          </p:grpSpPr>
          <p:sp>
            <p:nvSpPr>
              <p:cNvPr id="5123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p>
            </p:txBody>
          </p:sp>
          <p:sp>
            <p:nvSpPr>
              <p:cNvPr id="5123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p>
            </p:txBody>
          </p:sp>
          <p:sp>
            <p:nvSpPr>
              <p:cNvPr id="55314"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endParaRPr lang="zh-CN" altLang="en-US"/>
              </a:p>
            </p:txBody>
          </p:sp>
          <p:sp>
            <p:nvSpPr>
              <p:cNvPr id="55315"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endParaRPr lang="zh-CN" altLang="en-US"/>
              </a:p>
            </p:txBody>
          </p:sp>
        </p:grpSp>
        <p:sp>
          <p:nvSpPr>
            <p:cNvPr id="55316" name="Rectangle 20"/>
            <p:cNvSpPr>
              <a:spLocks noChangeArrowheads="1"/>
            </p:cNvSpPr>
            <p:nvPr/>
          </p:nvSpPr>
          <p:spPr bwMode="gray">
            <a:xfrm rot="3419336">
              <a:off x="2880" y="1151"/>
              <a:ext cx="672" cy="673"/>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5" name="Group 21"/>
            <p:cNvGrpSpPr/>
            <p:nvPr/>
          </p:nvGrpSpPr>
          <p:grpSpPr bwMode="auto">
            <a:xfrm>
              <a:off x="3600" y="1296"/>
              <a:ext cx="816" cy="96"/>
              <a:chOff x="2003" y="3439"/>
              <a:chExt cx="468" cy="244"/>
            </a:xfrm>
          </p:grpSpPr>
          <p:sp>
            <p:nvSpPr>
              <p:cNvPr id="5122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p>
            </p:txBody>
          </p:sp>
          <p:sp>
            <p:nvSpPr>
              <p:cNvPr id="5122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p>
            </p:txBody>
          </p:sp>
          <p:sp>
            <p:nvSpPr>
              <p:cNvPr id="55320"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endParaRPr lang="zh-CN" altLang="en-US"/>
              </a:p>
            </p:txBody>
          </p:sp>
          <p:sp>
            <p:nvSpPr>
              <p:cNvPr id="55321"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endParaRPr lang="zh-CN" altLang="en-US"/>
              </a:p>
            </p:txBody>
          </p:sp>
        </p:grpSp>
        <p:sp>
          <p:nvSpPr>
            <p:cNvPr id="55322"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p>
          </p:txBody>
        </p:sp>
      </p:grpSp>
      <p:sp>
        <p:nvSpPr>
          <p:cNvPr id="51211" name="Rectangle 27"/>
          <p:cNvSpPr>
            <a:spLocks noChangeArrowheads="1"/>
          </p:cNvSpPr>
          <p:nvPr/>
        </p:nvSpPr>
        <p:spPr bwMode="gray">
          <a:xfrm>
            <a:off x="1571625" y="1928813"/>
            <a:ext cx="642938" cy="769937"/>
          </a:xfrm>
          <a:prstGeom prst="rect">
            <a:avLst/>
          </a:prstGeom>
          <a:noFill/>
          <a:ln w="9525">
            <a:noFill/>
            <a:miter lim="800000"/>
          </a:ln>
        </p:spPr>
        <p:txBody>
          <a:bodyPr wrap="none">
            <a:spAutoFit/>
          </a:bodyPr>
          <a:lstStyle/>
          <a:p>
            <a:r>
              <a:rPr lang="en-US" altLang="zh-CN" sz="4400" b="1">
                <a:solidFill>
                  <a:srgbClr val="FFFF00"/>
                </a:solidFill>
                <a:latin typeface="华文彩云" pitchFamily="2" charset="-122"/>
                <a:ea typeface="华文彩云" pitchFamily="2" charset="-122"/>
              </a:rPr>
              <a:t>W</a:t>
            </a:r>
            <a:endParaRPr lang="en-US" altLang="zh-CN" sz="4400" b="1">
              <a:solidFill>
                <a:srgbClr val="FFFF00"/>
              </a:solidFill>
              <a:latin typeface="华文彩云" pitchFamily="2" charset="-122"/>
              <a:ea typeface="华文彩云" pitchFamily="2" charset="-122"/>
            </a:endParaRPr>
          </a:p>
        </p:txBody>
      </p:sp>
      <p:sp>
        <p:nvSpPr>
          <p:cNvPr id="51212" name="Rectangle 31"/>
          <p:cNvSpPr>
            <a:spLocks noChangeArrowheads="1"/>
          </p:cNvSpPr>
          <p:nvPr/>
        </p:nvSpPr>
        <p:spPr bwMode="auto">
          <a:xfrm>
            <a:off x="1257300" y="3500438"/>
            <a:ext cx="1406525" cy="769937"/>
          </a:xfrm>
          <a:prstGeom prst="rect">
            <a:avLst/>
          </a:prstGeom>
          <a:noFill/>
          <a:ln w="9525">
            <a:noFill/>
            <a:miter lim="800000"/>
          </a:ln>
        </p:spPr>
        <p:txBody>
          <a:bodyPr wrap="none">
            <a:spAutoFit/>
          </a:bodyPr>
          <a:lstStyle/>
          <a:p>
            <a:r>
              <a:rPr lang="en-US" altLang="zh-CN" sz="4400">
                <a:latin typeface="Times New Roman" panose="02020503050405090304" pitchFamily="18" charset="0"/>
                <a:cs typeface="Times New Roman" panose="02020503050405090304" pitchFamily="18" charset="0"/>
              </a:rPr>
              <a:t>What</a:t>
            </a:r>
            <a:endParaRPr lang="en-US" altLang="zh-CN" sz="4400"/>
          </a:p>
        </p:txBody>
      </p:sp>
      <p:sp>
        <p:nvSpPr>
          <p:cNvPr id="51213" name="Rectangle 27"/>
          <p:cNvSpPr>
            <a:spLocks noChangeArrowheads="1"/>
          </p:cNvSpPr>
          <p:nvPr/>
        </p:nvSpPr>
        <p:spPr bwMode="gray">
          <a:xfrm>
            <a:off x="3357563" y="1857375"/>
            <a:ext cx="642937" cy="769938"/>
          </a:xfrm>
          <a:prstGeom prst="rect">
            <a:avLst/>
          </a:prstGeom>
          <a:noFill/>
          <a:ln w="9525">
            <a:noFill/>
            <a:miter lim="800000"/>
          </a:ln>
        </p:spPr>
        <p:txBody>
          <a:bodyPr wrap="none">
            <a:spAutoFit/>
          </a:bodyPr>
          <a:lstStyle/>
          <a:p>
            <a:r>
              <a:rPr lang="en-US" altLang="zh-CN" sz="4400" b="1">
                <a:solidFill>
                  <a:srgbClr val="FFFF00"/>
                </a:solidFill>
                <a:latin typeface="华文彩云" pitchFamily="2" charset="-122"/>
                <a:ea typeface="华文彩云" pitchFamily="2" charset="-122"/>
              </a:rPr>
              <a:t>W</a:t>
            </a:r>
            <a:endParaRPr lang="en-US" altLang="zh-CN" sz="4400" b="1">
              <a:solidFill>
                <a:srgbClr val="FFFF00"/>
              </a:solidFill>
              <a:latin typeface="华文彩云" pitchFamily="2" charset="-122"/>
              <a:ea typeface="华文彩云" pitchFamily="2" charset="-122"/>
            </a:endParaRPr>
          </a:p>
        </p:txBody>
      </p:sp>
      <p:sp>
        <p:nvSpPr>
          <p:cNvPr id="51214" name="Rectangle 27"/>
          <p:cNvSpPr>
            <a:spLocks noChangeArrowheads="1"/>
          </p:cNvSpPr>
          <p:nvPr/>
        </p:nvSpPr>
        <p:spPr bwMode="gray">
          <a:xfrm>
            <a:off x="6715125" y="1857375"/>
            <a:ext cx="642938" cy="769938"/>
          </a:xfrm>
          <a:prstGeom prst="rect">
            <a:avLst/>
          </a:prstGeom>
          <a:noFill/>
          <a:ln w="9525">
            <a:noFill/>
            <a:miter lim="800000"/>
          </a:ln>
        </p:spPr>
        <p:txBody>
          <a:bodyPr wrap="none">
            <a:spAutoFit/>
          </a:bodyPr>
          <a:lstStyle/>
          <a:p>
            <a:r>
              <a:rPr lang="en-US" altLang="zh-CN" sz="4400" b="1">
                <a:solidFill>
                  <a:srgbClr val="FFFF00"/>
                </a:solidFill>
                <a:latin typeface="华文彩云" pitchFamily="2" charset="-122"/>
                <a:ea typeface="华文彩云" pitchFamily="2" charset="-122"/>
              </a:rPr>
              <a:t>W</a:t>
            </a:r>
            <a:endParaRPr lang="en-US" altLang="zh-CN" sz="4400" b="1">
              <a:solidFill>
                <a:srgbClr val="FFFF00"/>
              </a:solidFill>
              <a:latin typeface="华文彩云" pitchFamily="2" charset="-122"/>
              <a:ea typeface="华文彩云" pitchFamily="2" charset="-122"/>
            </a:endParaRPr>
          </a:p>
        </p:txBody>
      </p:sp>
      <p:sp>
        <p:nvSpPr>
          <p:cNvPr id="51215" name="Rectangle 27"/>
          <p:cNvSpPr>
            <a:spLocks noChangeArrowheads="1"/>
          </p:cNvSpPr>
          <p:nvPr/>
        </p:nvSpPr>
        <p:spPr bwMode="gray">
          <a:xfrm>
            <a:off x="5000625" y="1857375"/>
            <a:ext cx="642938" cy="769938"/>
          </a:xfrm>
          <a:prstGeom prst="rect">
            <a:avLst/>
          </a:prstGeom>
          <a:noFill/>
          <a:ln w="9525">
            <a:noFill/>
            <a:miter lim="800000"/>
          </a:ln>
        </p:spPr>
        <p:txBody>
          <a:bodyPr wrap="none">
            <a:spAutoFit/>
          </a:bodyPr>
          <a:lstStyle/>
          <a:p>
            <a:r>
              <a:rPr lang="en-US" altLang="zh-CN" sz="4400" b="1">
                <a:solidFill>
                  <a:srgbClr val="FFFF00"/>
                </a:solidFill>
                <a:latin typeface="华文彩云" pitchFamily="2" charset="-122"/>
                <a:ea typeface="华文彩云" pitchFamily="2" charset="-122"/>
              </a:rPr>
              <a:t>W</a:t>
            </a:r>
            <a:endParaRPr lang="en-US" altLang="zh-CN" sz="4400" b="1">
              <a:solidFill>
                <a:srgbClr val="FFFF00"/>
              </a:solidFill>
              <a:latin typeface="华文彩云" pitchFamily="2" charset="-122"/>
              <a:ea typeface="华文彩云" pitchFamily="2" charset="-122"/>
            </a:endParaRPr>
          </a:p>
        </p:txBody>
      </p:sp>
      <p:sp>
        <p:nvSpPr>
          <p:cNvPr id="51216" name="Rectangle 31"/>
          <p:cNvSpPr>
            <a:spLocks noChangeArrowheads="1"/>
          </p:cNvSpPr>
          <p:nvPr/>
        </p:nvSpPr>
        <p:spPr bwMode="auto">
          <a:xfrm>
            <a:off x="2971800" y="3500438"/>
            <a:ext cx="1281113" cy="769937"/>
          </a:xfrm>
          <a:prstGeom prst="rect">
            <a:avLst/>
          </a:prstGeom>
          <a:noFill/>
          <a:ln w="9525">
            <a:noFill/>
            <a:miter lim="800000"/>
          </a:ln>
        </p:spPr>
        <p:txBody>
          <a:bodyPr wrap="none">
            <a:spAutoFit/>
          </a:bodyPr>
          <a:lstStyle/>
          <a:p>
            <a:r>
              <a:rPr lang="en-US" altLang="zh-CN" sz="4400">
                <a:latin typeface="Times New Roman" panose="02020503050405090304" pitchFamily="18" charset="0"/>
                <a:cs typeface="Times New Roman" panose="02020503050405090304" pitchFamily="18" charset="0"/>
              </a:rPr>
              <a:t>Who</a:t>
            </a:r>
            <a:endParaRPr lang="en-US" altLang="zh-CN" sz="4400"/>
          </a:p>
        </p:txBody>
      </p:sp>
      <p:sp>
        <p:nvSpPr>
          <p:cNvPr id="51217" name="Rectangle 31"/>
          <p:cNvSpPr>
            <a:spLocks noChangeArrowheads="1"/>
          </p:cNvSpPr>
          <p:nvPr/>
        </p:nvSpPr>
        <p:spPr bwMode="auto">
          <a:xfrm>
            <a:off x="4543425" y="3500438"/>
            <a:ext cx="1685925" cy="769937"/>
          </a:xfrm>
          <a:prstGeom prst="rect">
            <a:avLst/>
          </a:prstGeom>
          <a:noFill/>
          <a:ln w="9525">
            <a:noFill/>
            <a:miter lim="800000"/>
          </a:ln>
        </p:spPr>
        <p:txBody>
          <a:bodyPr wrap="none">
            <a:spAutoFit/>
          </a:bodyPr>
          <a:lstStyle/>
          <a:p>
            <a:r>
              <a:rPr lang="en-US" altLang="zh-CN" sz="4400">
                <a:latin typeface="Times New Roman" panose="02020503050405090304" pitchFamily="18" charset="0"/>
                <a:cs typeface="Times New Roman" panose="02020503050405090304" pitchFamily="18" charset="0"/>
              </a:rPr>
              <a:t>Where</a:t>
            </a:r>
            <a:endParaRPr lang="en-US" altLang="zh-CN" sz="4400"/>
          </a:p>
        </p:txBody>
      </p:sp>
      <p:sp>
        <p:nvSpPr>
          <p:cNvPr id="51218" name="Rectangle 31"/>
          <p:cNvSpPr>
            <a:spLocks noChangeArrowheads="1"/>
          </p:cNvSpPr>
          <p:nvPr/>
        </p:nvSpPr>
        <p:spPr bwMode="auto">
          <a:xfrm>
            <a:off x="6400800" y="3500438"/>
            <a:ext cx="1531938" cy="769937"/>
          </a:xfrm>
          <a:prstGeom prst="rect">
            <a:avLst/>
          </a:prstGeom>
          <a:noFill/>
          <a:ln w="9525">
            <a:noFill/>
            <a:miter lim="800000"/>
          </a:ln>
        </p:spPr>
        <p:txBody>
          <a:bodyPr wrap="none">
            <a:spAutoFit/>
          </a:bodyPr>
          <a:lstStyle/>
          <a:p>
            <a:r>
              <a:rPr lang="en-US" altLang="zh-CN" sz="4400">
                <a:latin typeface="Times New Roman" panose="02020503050405090304" pitchFamily="18" charset="0"/>
                <a:cs typeface="Times New Roman" panose="02020503050405090304" pitchFamily="18" charset="0"/>
              </a:rPr>
              <a:t>When</a:t>
            </a:r>
            <a:endParaRPr lang="en-US" altLang="zh-CN" sz="4400"/>
          </a:p>
        </p:txBody>
      </p:sp>
      <p:sp>
        <p:nvSpPr>
          <p:cNvPr id="41" name="矩形 40"/>
          <p:cNvSpPr/>
          <p:nvPr/>
        </p:nvSpPr>
        <p:spPr>
          <a:xfrm>
            <a:off x="2143125" y="5929313"/>
            <a:ext cx="502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a:solidFill>
                  <a:srgbClr val="FF0000"/>
                </a:solidFill>
                <a:ea typeface="宋体" pitchFamily="2" charset="-122"/>
              </a:rPr>
              <a:t>http://www.gopubmed.com/</a:t>
            </a:r>
            <a:endParaRPr lang="zh-CN" altLang="en-US" sz="2800" b="1">
              <a:solidFill>
                <a:srgbClr val="FF0000"/>
              </a:solidFill>
              <a:ea typeface="宋体" pitchFamily="2" charset="-122"/>
            </a:endParaRPr>
          </a:p>
        </p:txBody>
      </p:sp>
      <p:sp>
        <p:nvSpPr>
          <p:cNvPr id="39"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40" name="Rectangle 2"/>
          <p:cNvSpPr txBox="1">
            <a:spLocks noChangeArrowheads="1"/>
          </p:cNvSpPr>
          <p:nvPr/>
        </p:nvSpPr>
        <p:spPr bwMode="auto">
          <a:xfrm>
            <a:off x="214282" y="785794"/>
            <a:ext cx="7391400" cy="563563"/>
          </a:xfrm>
          <a:prstGeom prst="rect">
            <a:avLst/>
          </a:prstGeom>
          <a:noFill/>
          <a:ln w="9525">
            <a:noFill/>
            <a:miter lim="800000"/>
          </a:ln>
        </p:spPr>
        <p:txBody>
          <a:bodyPr vert="horz" wrap="square" lIns="91440" tIns="45720" rIns="91440" bIns="45720" numCol="1" anchor="ctr" anchorCtr="0" compatLnSpc="1"/>
          <a:lstStyle/>
          <a:p>
            <a:pPr marL="342900" lvl="0" indent="-342900" eaLnBrk="0" hangingPunct="0">
              <a:spcBef>
                <a:spcPct val="20000"/>
              </a:spcBef>
              <a:buClr>
                <a:srgbClr val="C00000"/>
              </a:buClr>
              <a:buFont typeface="Wingdings" panose="05000000000000000000" pitchFamily="2" charset="2"/>
              <a:buChar char="p"/>
            </a:pPr>
            <a:r>
              <a:rPr lang="zh-CN" altLang="en-US" sz="2400" dirty="0" smtClean="0">
                <a:solidFill>
                  <a:srgbClr val="C00000"/>
                </a:solidFill>
                <a:latin typeface="黑体" pitchFamily="49" charset="-122"/>
                <a:ea typeface="黑体" pitchFamily="49" charset="-122"/>
              </a:rPr>
              <a:t>利用</a:t>
            </a:r>
            <a:r>
              <a:rPr lang="en-US" altLang="zh-CN" sz="2400" dirty="0" err="1" smtClean="0">
                <a:solidFill>
                  <a:srgbClr val="C00000"/>
                </a:solidFill>
                <a:latin typeface="黑体" pitchFamily="49" charset="-122"/>
                <a:ea typeface="黑体" pitchFamily="49" charset="-122"/>
              </a:rPr>
              <a:t>GoPubMed</a:t>
            </a:r>
            <a:r>
              <a:rPr lang="zh-CN" altLang="en-US" sz="2400" dirty="0" smtClean="0">
                <a:solidFill>
                  <a:srgbClr val="C00000"/>
                </a:solidFill>
                <a:latin typeface="黑体" pitchFamily="49" charset="-122"/>
                <a:ea typeface="黑体" pitchFamily="49" charset="-122"/>
              </a:rPr>
              <a:t>了解以下四个“</a:t>
            </a:r>
            <a:r>
              <a:rPr lang="en-US" altLang="zh-CN" sz="2400" dirty="0" smtClean="0">
                <a:solidFill>
                  <a:srgbClr val="FFC000"/>
                </a:solidFill>
                <a:latin typeface="黑体" pitchFamily="49" charset="-122"/>
                <a:ea typeface="黑体" pitchFamily="49" charset="-122"/>
              </a:rPr>
              <a:t>W</a:t>
            </a:r>
            <a:r>
              <a:rPr lang="zh-CN" altLang="en-US" sz="2400" dirty="0" smtClean="0">
                <a:solidFill>
                  <a:srgbClr val="C00000"/>
                </a:solidFill>
                <a:latin typeface="黑体" pitchFamily="49" charset="-122"/>
                <a:ea typeface="黑体" pitchFamily="49" charset="-122"/>
              </a:rPr>
              <a:t>”</a:t>
            </a:r>
            <a:endParaRPr lang="en-US" altLang="zh-CN" sz="2400" dirty="0" err="1" smtClean="0">
              <a:solidFill>
                <a:srgbClr val="C00000"/>
              </a:solidFill>
              <a:latin typeface="黑体" pitchFamily="49" charset="-122"/>
              <a:ea typeface="黑体" pitchFamily="49"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dissolve">
                                      <p:cBhvr>
                                        <p:cTn id="10" dur="500"/>
                                        <p:tgtEl>
                                          <p:spTgt spid="5530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dissolve">
                                      <p:cBhvr>
                                        <p:cTn id="13" dur="500"/>
                                        <p:tgtEl>
                                          <p:spTgt spid="5530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5300"/>
                                        </p:tgtEl>
                                        <p:attrNameLst>
                                          <p:attrName>style.visibility</p:attrName>
                                        </p:attrNameLst>
                                      </p:cBhvr>
                                      <p:to>
                                        <p:strVal val="visible"/>
                                      </p:to>
                                    </p:set>
                                    <p:animEffect transition="in" filter="dissolve">
                                      <p:cBhvr>
                                        <p:cTn id="16" dur="500"/>
                                        <p:tgtEl>
                                          <p:spTgt spid="5530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5299"/>
                                        </p:tgtEl>
                                        <p:attrNameLst>
                                          <p:attrName>style.visibility</p:attrName>
                                        </p:attrNameLst>
                                      </p:cBhvr>
                                      <p:to>
                                        <p:strVal val="visible"/>
                                      </p:to>
                                    </p:set>
                                    <p:animEffect transition="in" filter="dissolve">
                                      <p:cBhvr>
                                        <p:cTn id="19" dur="500"/>
                                        <p:tgtEl>
                                          <p:spTgt spid="5529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blinds(horizontal)">
                                      <p:cBhvr>
                                        <p:cTn id="2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nimBg="1"/>
      <p:bldP spid="55300" grpId="0" animBg="1"/>
      <p:bldP spid="55301" grpId="0" animBg="1"/>
      <p:bldP spid="5530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endParaRPr lang="zh-CN" altLang="en-US" smtClean="0">
              <a:ea typeface="宋体" pitchFamily="2" charset="-122"/>
            </a:endParaRPr>
          </a:p>
        </p:txBody>
      </p:sp>
      <p:pic>
        <p:nvPicPr>
          <p:cNvPr id="52227" name="Picture 2"/>
          <p:cNvPicPr>
            <a:picLocks noGrp="1" noChangeAspect="1" noChangeArrowheads="1"/>
          </p:cNvPicPr>
          <p:nvPr>
            <p:ph idx="1"/>
          </p:nvPr>
        </p:nvPicPr>
        <p:blipFill>
          <a:blip r:embed="rId1" cstate="print"/>
          <a:srcRect/>
          <a:stretch>
            <a:fillRect/>
          </a:stretch>
        </p:blipFill>
        <p:spPr>
          <a:xfrm>
            <a:off x="0" y="0"/>
            <a:ext cx="9144000" cy="6858000"/>
          </a:xfrm>
        </p:spPr>
      </p:pic>
      <p:sp>
        <p:nvSpPr>
          <p:cNvPr id="4" name="矩形 3"/>
          <p:cNvSpPr/>
          <p:nvPr/>
        </p:nvSpPr>
        <p:spPr>
          <a:xfrm>
            <a:off x="2857500" y="1857375"/>
            <a:ext cx="502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a:solidFill>
                  <a:srgbClr val="FF0000"/>
                </a:solidFill>
                <a:ea typeface="宋体" pitchFamily="2" charset="-122"/>
              </a:rPr>
              <a:t>http://www.gopubmed.com/</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a:xfrm>
            <a:off x="428624" y="1857375"/>
            <a:ext cx="8358217" cy="4389438"/>
          </a:xfrm>
          <a:prstGeom prst="rect">
            <a:avLst/>
          </a:prstGeom>
        </p:spPr>
        <p:txBody>
          <a:bodyPr>
            <a:normAutofit/>
          </a:bodyPr>
          <a:lstStyle/>
          <a:p>
            <a:pPr marL="342900" indent="-342900">
              <a:spcBef>
                <a:spcPct val="20000"/>
              </a:spcBef>
              <a:buClr>
                <a:schemeClr val="hlink"/>
              </a:buClr>
              <a:buFont typeface="Wingdings" panose="05000000000000000000" pitchFamily="2" charset="2"/>
              <a:buChar char="v"/>
            </a:pPr>
            <a:r>
              <a:rPr lang="en-US" altLang="zh-CN" sz="3000" dirty="0">
                <a:latin typeface="Times New Roman" panose="02020503050405090304" pitchFamily="18" charset="0"/>
                <a:cs typeface="Times New Roman" panose="02020503050405090304" pitchFamily="18" charset="0"/>
              </a:rPr>
              <a:t>H1N1</a:t>
            </a:r>
            <a:r>
              <a:rPr lang="zh-CN" altLang="en-US" sz="3000" dirty="0">
                <a:latin typeface="Times New Roman" panose="02020503050405090304" pitchFamily="18" charset="0"/>
                <a:cs typeface="Times New Roman" panose="02020503050405090304" pitchFamily="18" charset="0"/>
              </a:rPr>
              <a:t>流感的研究进展</a:t>
            </a:r>
            <a:endParaRPr lang="en-US" altLang="zh-CN" sz="3000" dirty="0">
              <a:latin typeface="Times New Roman" panose="02020503050405090304" pitchFamily="18" charset="0"/>
              <a:cs typeface="Times New Roman" panose="02020503050405090304" pitchFamily="18" charset="0"/>
            </a:endParaRPr>
          </a:p>
          <a:p>
            <a:pPr marL="742950" lvl="1" indent="-285750">
              <a:lnSpc>
                <a:spcPct val="150000"/>
              </a:lnSpc>
              <a:spcBef>
                <a:spcPct val="20000"/>
              </a:spcBef>
              <a:buClr>
                <a:schemeClr val="accent1"/>
              </a:buClr>
              <a:buFont typeface="Wingdings" panose="05000000000000000000" pitchFamily="2" charset="2"/>
              <a:buChar char="§"/>
            </a:pPr>
            <a:r>
              <a:rPr lang="zh-CN" altLang="en-US" sz="2800" dirty="0">
                <a:latin typeface="Times New Roman" panose="02020503050405090304" pitchFamily="18" charset="0"/>
                <a:cs typeface="Times New Roman" panose="02020503050405090304" pitchFamily="18" charset="0"/>
              </a:rPr>
              <a:t>利用</a:t>
            </a:r>
            <a:r>
              <a:rPr lang="en-US" altLang="zh-CN" sz="2800" dirty="0" err="1">
                <a:latin typeface="Times New Roman" panose="02020503050405090304" pitchFamily="18" charset="0"/>
                <a:cs typeface="Times New Roman" panose="02020503050405090304" pitchFamily="18" charset="0"/>
              </a:rPr>
              <a:t>GoPubMed</a:t>
            </a:r>
            <a:r>
              <a:rPr lang="zh-CN" altLang="en-US" sz="2800" dirty="0">
                <a:latin typeface="Times New Roman" panose="02020503050405090304" pitchFamily="18" charset="0"/>
                <a:cs typeface="Times New Roman" panose="02020503050405090304" pitchFamily="18" charset="0"/>
              </a:rPr>
              <a:t>查找相关文献，并了解以下四个“</a:t>
            </a:r>
            <a:r>
              <a:rPr lang="en-US" altLang="zh-CN" sz="2800" dirty="0">
                <a:latin typeface="Times New Roman" panose="02020503050405090304" pitchFamily="18" charset="0"/>
                <a:cs typeface="Times New Roman" panose="02020503050405090304" pitchFamily="18" charset="0"/>
              </a:rPr>
              <a:t>W</a:t>
            </a:r>
            <a:r>
              <a:rPr lang="zh-CN" altLang="en-US" sz="2800" dirty="0" smtClean="0">
                <a:latin typeface="Times New Roman" panose="02020503050405090304" pitchFamily="18" charset="0"/>
                <a:cs typeface="Times New Roman" panose="02020503050405090304" pitchFamily="18" charset="0"/>
              </a:rPr>
              <a:t>”的知识：</a:t>
            </a:r>
            <a:r>
              <a:rPr lang="en-US" altLang="zh-CN" sz="2800" dirty="0">
                <a:latin typeface="Times New Roman" panose="02020503050405090304" pitchFamily="18" charset="0"/>
                <a:cs typeface="Times New Roman" panose="02020503050405090304" pitchFamily="18" charset="0"/>
              </a:rPr>
              <a:t>What </a:t>
            </a:r>
            <a:r>
              <a:rPr lang="zh-CN" altLang="en-US" sz="2800" dirty="0">
                <a:latin typeface="Times New Roman" panose="02020503050405090304" pitchFamily="18" charset="0"/>
                <a:cs typeface="Times New Roman" panose="02020503050405090304" pitchFamily="18" charset="0"/>
              </a:rPr>
              <a:t>，</a:t>
            </a:r>
            <a:r>
              <a:rPr lang="en-US" altLang="zh-CN" sz="2800" dirty="0">
                <a:latin typeface="Times New Roman" panose="02020503050405090304" pitchFamily="18" charset="0"/>
                <a:cs typeface="Times New Roman" panose="02020503050405090304" pitchFamily="18" charset="0"/>
              </a:rPr>
              <a:t>Who</a:t>
            </a:r>
            <a:r>
              <a:rPr lang="zh-CN" altLang="en-US" sz="2800" dirty="0">
                <a:latin typeface="Times New Roman" panose="02020503050405090304" pitchFamily="18" charset="0"/>
                <a:cs typeface="Times New Roman" panose="02020503050405090304" pitchFamily="18" charset="0"/>
              </a:rPr>
              <a:t>，</a:t>
            </a:r>
            <a:r>
              <a:rPr lang="en-US" altLang="zh-CN" sz="2800" dirty="0">
                <a:latin typeface="Times New Roman" panose="02020503050405090304" pitchFamily="18" charset="0"/>
                <a:cs typeface="Times New Roman" panose="02020503050405090304" pitchFamily="18" charset="0"/>
              </a:rPr>
              <a:t>Where</a:t>
            </a:r>
            <a:r>
              <a:rPr lang="zh-CN" altLang="en-US" sz="2800" dirty="0">
                <a:latin typeface="Times New Roman" panose="02020503050405090304" pitchFamily="18" charset="0"/>
                <a:cs typeface="Times New Roman" panose="02020503050405090304" pitchFamily="18" charset="0"/>
              </a:rPr>
              <a:t>，</a:t>
            </a:r>
            <a:r>
              <a:rPr lang="en-US" altLang="zh-CN" sz="2800" dirty="0">
                <a:latin typeface="Times New Roman" panose="02020503050405090304" pitchFamily="18" charset="0"/>
                <a:cs typeface="Times New Roman" panose="02020503050405090304" pitchFamily="18" charset="0"/>
              </a:rPr>
              <a:t>When</a:t>
            </a:r>
            <a:r>
              <a:rPr lang="zh-CN" altLang="en-US" sz="2800" dirty="0">
                <a:latin typeface="Times New Roman" panose="02020503050405090304" pitchFamily="18" charset="0"/>
                <a:cs typeface="Times New Roman" panose="02020503050405090304" pitchFamily="18" charset="0"/>
              </a:rPr>
              <a:t>；</a:t>
            </a:r>
            <a:endParaRPr lang="en-US" altLang="zh-CN" sz="2800" dirty="0">
              <a:latin typeface="Times New Roman" panose="02020503050405090304" pitchFamily="18" charset="0"/>
              <a:cs typeface="Times New Roman" panose="02020503050405090304" pitchFamily="18" charset="0"/>
            </a:endParaRPr>
          </a:p>
          <a:p>
            <a:pPr marL="742950" lvl="1" indent="-285750">
              <a:lnSpc>
                <a:spcPct val="150000"/>
              </a:lnSpc>
              <a:spcBef>
                <a:spcPct val="20000"/>
              </a:spcBef>
              <a:buClr>
                <a:schemeClr val="accent1"/>
              </a:buClr>
            </a:pPr>
            <a:endParaRPr lang="en-US" altLang="zh-CN" sz="2800" dirty="0">
              <a:latin typeface="Times New Roman" panose="02020503050405090304" pitchFamily="18" charset="0"/>
              <a:cs typeface="Times New Roman" panose="02020503050405090304" pitchFamily="18" charset="0"/>
            </a:endParaRPr>
          </a:p>
          <a:p>
            <a:pPr marL="342900" indent="-342900">
              <a:spcBef>
                <a:spcPct val="20000"/>
              </a:spcBef>
              <a:buClr>
                <a:schemeClr val="hlink"/>
              </a:buClr>
              <a:buFont typeface="Wingdings" panose="05000000000000000000" pitchFamily="2" charset="2"/>
              <a:buChar char="v"/>
            </a:pPr>
            <a:endParaRPr lang="en-US" altLang="zh-CN" sz="3000" dirty="0">
              <a:latin typeface="Times New Roman" panose="02020503050405090304" pitchFamily="18" charset="0"/>
              <a:cs typeface="Times New Roman" panose="02020503050405090304" pitchFamily="18" charset="0"/>
            </a:endParaRPr>
          </a:p>
          <a:p>
            <a:pPr marL="342900" indent="-342900">
              <a:spcBef>
                <a:spcPct val="20000"/>
              </a:spcBef>
              <a:buClr>
                <a:schemeClr val="hlink"/>
              </a:buClr>
              <a:buFont typeface="Wingdings" panose="05000000000000000000" pitchFamily="2" charset="2"/>
              <a:buChar char="v"/>
            </a:pPr>
            <a:endParaRPr lang="zh-CN" altLang="en-US" sz="3000" dirty="0">
              <a:latin typeface="Times New Roman" panose="02020503050405090304" pitchFamily="18" charset="0"/>
              <a:cs typeface="Times New Roman" panose="02020503050405090304" pitchFamily="18" charset="0"/>
            </a:endParaRPr>
          </a:p>
        </p:txBody>
      </p:sp>
      <p:sp>
        <p:nvSpPr>
          <p:cNvPr id="4"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5" name="Rectangle 2"/>
          <p:cNvSpPr txBox="1">
            <a:spLocks noChangeArrowheads="1"/>
          </p:cNvSpPr>
          <p:nvPr/>
        </p:nvSpPr>
        <p:spPr>
          <a:xfrm>
            <a:off x="214282" y="785794"/>
            <a:ext cx="7391400" cy="5635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案例分析</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圆角矩形标注 2"/>
          <p:cNvSpPr/>
          <p:nvPr/>
        </p:nvSpPr>
        <p:spPr>
          <a:xfrm>
            <a:off x="357188" y="2000250"/>
            <a:ext cx="2643187" cy="2214563"/>
          </a:xfrm>
          <a:prstGeom prst="wedgeRoundRectCallout">
            <a:avLst>
              <a:gd name="adj1" fmla="val 60458"/>
              <a:gd name="adj2" fmla="val -50861"/>
              <a:gd name="adj3" fmla="val 16667"/>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400">
                <a:solidFill>
                  <a:schemeClr val="tx1"/>
                </a:solidFill>
                <a:ea typeface="宋体" pitchFamily="2" charset="-122"/>
              </a:rPr>
              <a:t>自动显示备选主题词</a:t>
            </a:r>
            <a:endParaRPr lang="en-US" altLang="zh-CN" sz="2400">
              <a:solidFill>
                <a:schemeClr val="tx1"/>
              </a:solidFill>
              <a:ea typeface="宋体" pitchFamily="2" charset="-122"/>
            </a:endParaRPr>
          </a:p>
          <a:p>
            <a:endParaRPr lang="en-US" altLang="zh-CN" sz="2400">
              <a:solidFill>
                <a:schemeClr val="tx1"/>
              </a:solidFill>
              <a:ea typeface="宋体" pitchFamily="2" charset="-122"/>
            </a:endParaRPr>
          </a:p>
          <a:p>
            <a:r>
              <a:rPr lang="zh-CN" altLang="en-US" sz="2400">
                <a:solidFill>
                  <a:schemeClr val="tx1"/>
                </a:solidFill>
                <a:ea typeface="宋体" pitchFamily="2" charset="-122"/>
              </a:rPr>
              <a:t>鼠标移动至主题词可显示注解</a:t>
            </a:r>
            <a:endParaRPr lang="zh-CN" altLang="en-US" sz="2400">
              <a:solidFill>
                <a:schemeClr val="tx1"/>
              </a:solidFill>
              <a:ea typeface="宋体" pitchFamily="2" charset="-122"/>
            </a:endParaRPr>
          </a:p>
        </p:txBody>
      </p:sp>
      <p:pic>
        <p:nvPicPr>
          <p:cNvPr id="54276" name="Picture 4"/>
          <p:cNvPicPr>
            <a:picLocks noChangeAspect="1" noChangeArrowheads="1"/>
          </p:cNvPicPr>
          <p:nvPr/>
        </p:nvPicPr>
        <p:blipFill>
          <a:blip r:embed="rId2" cstate="print"/>
          <a:srcRect/>
          <a:stretch>
            <a:fillRect/>
          </a:stretch>
        </p:blipFill>
        <p:spPr bwMode="auto">
          <a:xfrm>
            <a:off x="6286500" y="2000250"/>
            <a:ext cx="1000125" cy="1000125"/>
          </a:xfrm>
          <a:prstGeom prst="rect">
            <a:avLst/>
          </a:prstGeom>
          <a:noFill/>
          <a:ln w="9525">
            <a:noFill/>
            <a:miter lim="800000"/>
            <a:headEnd/>
            <a:tailEnd/>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7" name="矩形 6"/>
          <p:cNvSpPr/>
          <p:nvPr/>
        </p:nvSpPr>
        <p:spPr>
          <a:xfrm>
            <a:off x="0" y="1500188"/>
            <a:ext cx="2786063" cy="13573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8" name="矩形 7"/>
          <p:cNvSpPr/>
          <p:nvPr/>
        </p:nvSpPr>
        <p:spPr>
          <a:xfrm>
            <a:off x="571500" y="3286125"/>
            <a:ext cx="22098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最近检索历史</a:t>
            </a:r>
            <a:endParaRPr lang="zh-CN" altLang="en-US" sz="32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ln>
        </p:spPr>
        <p:txBody>
          <a:bodyPr wrap="none" anchor="ctr"/>
          <a:lstStyle/>
          <a:p>
            <a:pPr algn="ctr">
              <a:defRPr/>
            </a:pPr>
            <a:r>
              <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1</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486400"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基本概念</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 </a:t>
            </a:r>
            <a:r>
              <a:rPr lang="zh-CN" altLang="en-US" sz="2400" dirty="0" smtClean="0">
                <a:solidFill>
                  <a:schemeClr val="bg1"/>
                </a:solidFill>
                <a:latin typeface="黑体" pitchFamily="49" charset="-122"/>
                <a:ea typeface="黑体" pitchFamily="49" charset="-122"/>
              </a:rPr>
              <a:t>知识服务系统、知识、知识服务</a:t>
            </a:r>
            <a:endParaRPr lang="zh-CN" altLang="en-US" sz="24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2643188"/>
            <a:ext cx="2571750" cy="1371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矩形 3"/>
          <p:cNvSpPr/>
          <p:nvPr/>
        </p:nvSpPr>
        <p:spPr>
          <a:xfrm>
            <a:off x="228600" y="4243388"/>
            <a:ext cx="23304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四个“</a:t>
            </a:r>
            <a:r>
              <a:rPr lang="en-US" altLang="zh-CN" sz="3200" b="1">
                <a:solidFill>
                  <a:srgbClr val="FF0000"/>
                </a:solidFill>
                <a:ea typeface="宋体" pitchFamily="2" charset="-122"/>
              </a:rPr>
              <a:t>W</a:t>
            </a:r>
            <a:r>
              <a:rPr lang="zh-CN" altLang="en-US" sz="3200" b="1">
                <a:solidFill>
                  <a:srgbClr val="FF0000"/>
                </a:solidFill>
                <a:ea typeface="宋体" pitchFamily="2" charset="-122"/>
              </a:rPr>
              <a:t>”</a:t>
            </a:r>
            <a:endParaRPr lang="zh-CN" altLang="en-US" sz="3200" b="1">
              <a:solidFill>
                <a:srgbClr val="FF0000"/>
              </a:solidFill>
              <a:ea typeface="宋体" pitchFamily="2" charset="-122"/>
            </a:endParaRPr>
          </a:p>
        </p:txBody>
      </p:sp>
      <p:sp>
        <p:nvSpPr>
          <p:cNvPr id="5" name="矩形 4"/>
          <p:cNvSpPr/>
          <p:nvPr/>
        </p:nvSpPr>
        <p:spPr>
          <a:xfrm>
            <a:off x="2928938" y="2857500"/>
            <a:ext cx="1752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6" name="矩形 5"/>
          <p:cNvSpPr/>
          <p:nvPr/>
        </p:nvSpPr>
        <p:spPr>
          <a:xfrm>
            <a:off x="5214938" y="2705100"/>
            <a:ext cx="2714648" cy="6096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rgbClr val="FF0000"/>
                </a:solidFill>
                <a:ea typeface="宋体" pitchFamily="2" charset="-122"/>
              </a:rPr>
              <a:t>知识分析</a:t>
            </a:r>
            <a:r>
              <a:rPr lang="zh-CN" altLang="en-US" sz="3200" b="1" dirty="0">
                <a:solidFill>
                  <a:srgbClr val="FF0000"/>
                </a:solidFill>
                <a:ea typeface="宋体" pitchFamily="2" charset="-122"/>
              </a:rPr>
              <a:t>功能</a:t>
            </a:r>
            <a:endParaRPr lang="zh-CN" altLang="en-US" sz="3200" b="1" dirty="0">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143250" y="2357438"/>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时间分析</a:t>
            </a:r>
            <a:endParaRPr lang="zh-CN" altLang="en-US" sz="2800" b="1">
              <a:solidFill>
                <a:srgbClr val="FF0000"/>
              </a:solidFill>
              <a:ea typeface="宋体" pitchFamily="2" charset="-122"/>
            </a:endParaRPr>
          </a:p>
        </p:txBody>
      </p:sp>
      <p:sp>
        <p:nvSpPr>
          <p:cNvPr id="4" name="矩形 3"/>
          <p:cNvSpPr/>
          <p:nvPr/>
        </p:nvSpPr>
        <p:spPr>
          <a:xfrm>
            <a:off x="6419850" y="2357438"/>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国家分析</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143250" y="1714500"/>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城市分析</a:t>
            </a:r>
            <a:endParaRPr lang="zh-CN" altLang="en-US" sz="2800" b="1">
              <a:solidFill>
                <a:srgbClr val="FF0000"/>
              </a:solidFill>
              <a:ea typeface="宋体" pitchFamily="2" charset="-122"/>
            </a:endParaRPr>
          </a:p>
        </p:txBody>
      </p:sp>
      <p:sp>
        <p:nvSpPr>
          <p:cNvPr id="4" name="矩形 3"/>
          <p:cNvSpPr/>
          <p:nvPr/>
        </p:nvSpPr>
        <p:spPr>
          <a:xfrm>
            <a:off x="6419850" y="1714500"/>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刊物分析</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214438" y="5286375"/>
            <a:ext cx="2286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地区分布图</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42875" y="5429250"/>
            <a:ext cx="2143125"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主题分析</a:t>
            </a:r>
            <a:endParaRPr lang="zh-CN" altLang="en-US" sz="2800" b="1">
              <a:solidFill>
                <a:srgbClr val="FF0000"/>
              </a:solidFill>
              <a:ea typeface="宋体" pitchFamily="2" charset="-122"/>
            </a:endParaRPr>
          </a:p>
        </p:txBody>
      </p:sp>
      <p:pic>
        <p:nvPicPr>
          <p:cNvPr id="60420" name="Picture 3"/>
          <p:cNvPicPr>
            <a:picLocks noChangeAspect="1" noChangeArrowheads="1"/>
          </p:cNvPicPr>
          <p:nvPr/>
        </p:nvPicPr>
        <p:blipFill>
          <a:blip r:embed="rId2" cstate="print"/>
          <a:srcRect/>
          <a:stretch>
            <a:fillRect/>
          </a:stretch>
        </p:blipFill>
        <p:spPr bwMode="auto">
          <a:xfrm>
            <a:off x="5929313" y="2714625"/>
            <a:ext cx="3000375" cy="3500438"/>
          </a:xfrm>
          <a:prstGeom prst="rect">
            <a:avLst/>
          </a:prstGeom>
          <a:noFill/>
          <a:ln w="9525">
            <a:noFill/>
            <a:miter lim="800000"/>
            <a:headEnd/>
            <a:tailEnd/>
          </a:ln>
        </p:spPr>
      </p:pic>
      <p:sp>
        <p:nvSpPr>
          <p:cNvPr id="5" name="矩形 4"/>
          <p:cNvSpPr/>
          <p:nvPr/>
        </p:nvSpPr>
        <p:spPr>
          <a:xfrm>
            <a:off x="6215063" y="2000250"/>
            <a:ext cx="2286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作者分析</a:t>
            </a:r>
            <a:endParaRPr lang="zh-CN" altLang="en-US" sz="2800" b="1">
              <a:solidFill>
                <a:srgbClr val="FF0000"/>
              </a:solidFill>
              <a:ea typeface="宋体"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5" name="矩形 4"/>
          <p:cNvSpPr/>
          <p:nvPr/>
        </p:nvSpPr>
        <p:spPr>
          <a:xfrm>
            <a:off x="5715000" y="1643063"/>
            <a:ext cx="32004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研究人员关系网</a:t>
            </a:r>
            <a:endParaRPr lang="zh-CN" altLang="en-US" sz="2800" b="1">
              <a:solidFill>
                <a:srgbClr val="FF0000"/>
              </a:solidFill>
              <a:ea typeface="宋体" pitchFamily="2" charset="-122"/>
            </a:endParaRPr>
          </a:p>
        </p:txBody>
      </p:sp>
      <p:sp>
        <p:nvSpPr>
          <p:cNvPr id="6" name="流程图: 过程 5"/>
          <p:cNvSpPr/>
          <p:nvPr/>
        </p:nvSpPr>
        <p:spPr>
          <a:xfrm>
            <a:off x="357188" y="3357563"/>
            <a:ext cx="1928812" cy="1352550"/>
          </a:xfrm>
          <a:prstGeom prst="flowChartProcess">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a:solidFill>
                  <a:schemeClr val="tx1"/>
                </a:solidFill>
                <a:ea typeface="宋体" pitchFamily="2" charset="-122"/>
              </a:rPr>
              <a:t>线条越多，线形越多，地位越重要</a:t>
            </a:r>
            <a:endParaRPr lang="zh-CN" altLang="en-US" sz="2400">
              <a:solidFill>
                <a:schemeClr val="tx1"/>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071813" y="3071813"/>
            <a:ext cx="3048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课题发展趋势</a:t>
            </a:r>
            <a:endParaRPr lang="zh-CN" altLang="en-US" sz="2800" b="1">
              <a:solidFill>
                <a:srgbClr val="FF00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1905000"/>
            <a:ext cx="2590800" cy="22383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733800" y="1371600"/>
            <a:ext cx="2895600" cy="685800"/>
          </a:xfrm>
          <a:prstGeom prst="borderCallout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高频词列表</a:t>
            </a:r>
            <a:endParaRPr lang="zh-CN" altLang="en-US" sz="2800" b="1">
              <a:solidFill>
                <a:srgbClr val="FF0000"/>
              </a:solidFill>
              <a:ea typeface="宋体" pitchFamily="2" charset="-122"/>
            </a:endParaRPr>
          </a:p>
        </p:txBody>
      </p:sp>
      <p:sp>
        <p:nvSpPr>
          <p:cNvPr id="5" name="矩形 4"/>
          <p:cNvSpPr/>
          <p:nvPr/>
        </p:nvSpPr>
        <p:spPr>
          <a:xfrm>
            <a:off x="0" y="4143375"/>
            <a:ext cx="2590800" cy="2333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6" name="线形标注 1 5"/>
          <p:cNvSpPr/>
          <p:nvPr/>
        </p:nvSpPr>
        <p:spPr>
          <a:xfrm>
            <a:off x="3733800" y="3505200"/>
            <a:ext cx="3124200" cy="609600"/>
          </a:xfrm>
          <a:prstGeom prst="borderCallout1">
            <a:avLst>
              <a:gd name="adj1" fmla="val 23588"/>
              <a:gd name="adj2" fmla="val -1405"/>
              <a:gd name="adj3" fmla="val 165726"/>
              <a:gd name="adj4" fmla="val -3562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按研究领域分类</a:t>
            </a:r>
            <a:endParaRPr lang="zh-CN" altLang="en-US" sz="28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52400" y="2428875"/>
            <a:ext cx="2209800" cy="38957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581400" y="1914525"/>
            <a:ext cx="4062413" cy="752475"/>
          </a:xfrm>
          <a:prstGeom prst="borderCallout1">
            <a:avLst>
              <a:gd name="adj1" fmla="val 51570"/>
              <a:gd name="adj2" fmla="val -900"/>
              <a:gd name="adj3" fmla="val 116361"/>
              <a:gd name="adj4" fmla="val -2940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了解专家们的研究</a:t>
            </a:r>
            <a:endParaRPr lang="zh-CN" altLang="en-US" sz="32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214313" y="2357438"/>
            <a:ext cx="2209800" cy="3857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643313" y="2327275"/>
            <a:ext cx="3124200" cy="744538"/>
          </a:xfrm>
          <a:prstGeom prst="borderCallout1">
            <a:avLst>
              <a:gd name="adj1" fmla="val 51860"/>
              <a:gd name="adj2" fmla="val -1829"/>
              <a:gd name="adj3" fmla="val 112500"/>
              <a:gd name="adj4" fmla="val -38333"/>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了解研究的分布</a:t>
            </a:r>
            <a:endParaRPr lang="zh-CN" altLang="en-US" sz="32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4"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
        <p:nvSpPr>
          <p:cNvPr id="5" name="Cloud"/>
          <p:cNvSpPr>
            <a:spLocks noChangeAspect="1" noEditPoints="1" noChangeArrowheads="1"/>
          </p:cNvSpPr>
          <p:nvPr/>
        </p:nvSpPr>
        <p:spPr bwMode="auto">
          <a:xfrm>
            <a:off x="928662" y="2857496"/>
            <a:ext cx="2428891" cy="123296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chemeClr val="accent5">
                  <a:shade val="58000"/>
                  <a:satMod val="150000"/>
                </a:schemeClr>
              </a:gs>
              <a:gs pos="72000">
                <a:schemeClr val="accent5">
                  <a:tint val="90000"/>
                  <a:satMod val="135000"/>
                </a:schemeClr>
              </a:gs>
              <a:gs pos="100000">
                <a:schemeClr val="accent5">
                  <a:tint val="80000"/>
                  <a:satMod val="155000"/>
                </a:schemeClr>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pPr>
            <a:r>
              <a:rPr lang="zh-CN" altLang="en-US" sz="2400" dirty="0" smtClean="0">
                <a:solidFill>
                  <a:schemeClr val="tx1"/>
                </a:solidFill>
                <a:latin typeface="黑体" pitchFamily="49" charset="-122"/>
                <a:ea typeface="黑体" pitchFamily="49" charset="-122"/>
              </a:rPr>
              <a:t>数据库</a:t>
            </a:r>
            <a:r>
              <a:rPr lang="en-US" altLang="zh-CN" sz="2400" dirty="0" smtClean="0">
                <a:solidFill>
                  <a:schemeClr val="tx1"/>
                </a:solidFill>
                <a:latin typeface="黑体" pitchFamily="49" charset="-122"/>
                <a:ea typeface="黑体" pitchFamily="49" charset="-122"/>
              </a:rPr>
              <a:t>/</a:t>
            </a:r>
            <a:br>
              <a:rPr lang="en-US" altLang="zh-CN" sz="2400" dirty="0" smtClean="0">
                <a:solidFill>
                  <a:schemeClr val="tx1"/>
                </a:solidFill>
                <a:latin typeface="黑体" pitchFamily="49" charset="-122"/>
                <a:ea typeface="黑体" pitchFamily="49" charset="-122"/>
              </a:rPr>
            </a:br>
            <a:r>
              <a:rPr lang="zh-CN" altLang="en-US" sz="2400" dirty="0" smtClean="0">
                <a:solidFill>
                  <a:schemeClr val="tx1"/>
                </a:solidFill>
                <a:latin typeface="黑体" pitchFamily="49" charset="-122"/>
                <a:ea typeface="黑体" pitchFamily="49" charset="-122"/>
              </a:rPr>
              <a:t>数据中心</a:t>
            </a:r>
            <a:endParaRPr lang="en-US" sz="2400" dirty="0" smtClean="0">
              <a:solidFill>
                <a:schemeClr val="tx1"/>
              </a:solidFill>
              <a:latin typeface="黑体" pitchFamily="49" charset="-122"/>
              <a:ea typeface="黑体" pitchFamily="49" charset="-122"/>
            </a:endParaRPr>
          </a:p>
        </p:txBody>
      </p:sp>
      <p:pic>
        <p:nvPicPr>
          <p:cNvPr id="6" name="图片 5"/>
          <p:cNvPicPr>
            <a:picLocks noChangeAspect="1"/>
          </p:cNvPicPr>
          <p:nvPr/>
        </p:nvPicPr>
        <p:blipFill>
          <a:blip r:embed="rId1" cstate="email"/>
          <a:stretch>
            <a:fillRect/>
          </a:stretch>
        </p:blipFill>
        <p:spPr>
          <a:xfrm>
            <a:off x="3357554" y="2928934"/>
            <a:ext cx="1512168" cy="1330766"/>
          </a:xfrm>
          <a:prstGeom prst="ellipse">
            <a:avLst/>
          </a:prstGeom>
          <a:ln>
            <a:noFill/>
          </a:ln>
          <a:effectLst>
            <a:softEdge rad="112500"/>
          </a:effectLst>
        </p:spPr>
      </p:pic>
      <p:pic>
        <p:nvPicPr>
          <p:cNvPr id="7" name="图片 6"/>
          <p:cNvPicPr>
            <a:picLocks noChangeAspect="1"/>
          </p:cNvPicPr>
          <p:nvPr/>
        </p:nvPicPr>
        <p:blipFill>
          <a:blip r:embed="rId2" cstate="email"/>
          <a:stretch>
            <a:fillRect/>
          </a:stretch>
        </p:blipFill>
        <p:spPr>
          <a:xfrm>
            <a:off x="2928926" y="4261250"/>
            <a:ext cx="2558712" cy="2596750"/>
          </a:xfrm>
          <a:prstGeom prst="ellipse">
            <a:avLst/>
          </a:prstGeom>
          <a:ln>
            <a:noFill/>
          </a:ln>
          <a:effectLst>
            <a:softEdge rad="112500"/>
          </a:effectLst>
        </p:spPr>
      </p:pic>
      <p:sp>
        <p:nvSpPr>
          <p:cNvPr id="13" name="Cloud"/>
          <p:cNvSpPr>
            <a:spLocks noChangeAspect="1" noEditPoints="1" noChangeArrowheads="1"/>
          </p:cNvSpPr>
          <p:nvPr/>
        </p:nvSpPr>
        <p:spPr bwMode="auto">
          <a:xfrm>
            <a:off x="4857752" y="2857496"/>
            <a:ext cx="3143272" cy="121444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lumMod val="7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pPr>
            <a:r>
              <a:rPr lang="zh-CN" altLang="en-US" sz="2400" dirty="0" smtClean="0">
                <a:solidFill>
                  <a:schemeClr val="tx1"/>
                </a:solidFill>
                <a:latin typeface="黑体" pitchFamily="49" charset="-122"/>
                <a:ea typeface="黑体" pitchFamily="49" charset="-122"/>
              </a:rPr>
              <a:t>网页搜索系统</a:t>
            </a:r>
            <a:endParaRPr lang="en-US" altLang="zh-CN" sz="2400" dirty="0" smtClean="0">
              <a:solidFill>
                <a:schemeClr val="tx1"/>
              </a:solidFill>
              <a:latin typeface="黑体" pitchFamily="49" charset="-122"/>
              <a:ea typeface="黑体" pitchFamily="49" charset="-122"/>
            </a:endParaRPr>
          </a:p>
        </p:txBody>
      </p:sp>
      <p:sp>
        <p:nvSpPr>
          <p:cNvPr id="14" name="Cloud"/>
          <p:cNvSpPr>
            <a:spLocks noChangeAspect="1" noEditPoints="1" noChangeArrowheads="1"/>
          </p:cNvSpPr>
          <p:nvPr/>
        </p:nvSpPr>
        <p:spPr bwMode="auto">
          <a:xfrm>
            <a:off x="3071802" y="1500174"/>
            <a:ext cx="3089614" cy="106649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6">
              <a:lumMod val="40000"/>
              <a:lumOff val="6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pPr>
            <a:r>
              <a:rPr lang="zh-CN" altLang="en-US" sz="2400" dirty="0" smtClean="0">
                <a:solidFill>
                  <a:schemeClr val="tx1"/>
                </a:solidFill>
                <a:latin typeface="黑体" pitchFamily="49" charset="-122"/>
                <a:ea typeface="黑体" pitchFamily="49" charset="-122"/>
              </a:rPr>
              <a:t>专家系统</a:t>
            </a:r>
            <a:r>
              <a:rPr lang="en-US" altLang="zh-CN" sz="2400" dirty="0" smtClean="0">
                <a:solidFill>
                  <a:schemeClr val="tx1"/>
                </a:solidFill>
                <a:latin typeface="黑体" pitchFamily="49" charset="-122"/>
                <a:ea typeface="黑体" pitchFamily="49" charset="-122"/>
              </a:rPr>
              <a:t>/</a:t>
            </a:r>
            <a:br>
              <a:rPr lang="en-US" altLang="zh-CN" sz="2400" dirty="0" smtClean="0">
                <a:solidFill>
                  <a:schemeClr val="tx1"/>
                </a:solidFill>
                <a:latin typeface="黑体" pitchFamily="49" charset="-122"/>
                <a:ea typeface="黑体" pitchFamily="49" charset="-122"/>
              </a:rPr>
            </a:br>
            <a:r>
              <a:rPr lang="zh-CN" altLang="en-US" sz="2400" dirty="0" smtClean="0">
                <a:solidFill>
                  <a:schemeClr val="tx1"/>
                </a:solidFill>
                <a:latin typeface="黑体" pitchFamily="49" charset="-122"/>
                <a:ea typeface="黑体" pitchFamily="49" charset="-122"/>
              </a:rPr>
              <a:t>知识工程</a:t>
            </a:r>
            <a:endParaRPr lang="en-US" sz="2400" dirty="0" smtClean="0">
              <a:solidFill>
                <a:schemeClr val="tx1"/>
              </a:solidFill>
              <a:latin typeface="黑体" pitchFamily="49" charset="-122"/>
              <a:ea typeface="黑体" pitchFamily="49" charset="-122"/>
            </a:endParaRPr>
          </a:p>
        </p:txBody>
      </p:sp>
      <p:sp>
        <p:nvSpPr>
          <p:cNvPr id="15" name="内容占位符 2"/>
          <p:cNvSpPr txBox="1"/>
          <p:nvPr/>
        </p:nvSpPr>
        <p:spPr bwMode="auto">
          <a:xfrm>
            <a:off x="179295" y="764704"/>
            <a:ext cx="8209129" cy="64658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anose="05000000000000000000" pitchFamily="2" charset="2"/>
              <a:buChar char="p"/>
            </a:pPr>
            <a:r>
              <a:rPr lang="zh-CN" altLang="en-US" sz="2500" kern="0" dirty="0" smtClean="0">
                <a:solidFill>
                  <a:srgbClr val="C00000"/>
                </a:solidFill>
                <a:latin typeface="黑体" pitchFamily="49" charset="-122"/>
                <a:ea typeface="黑体" pitchFamily="49" charset="-122"/>
              </a:rPr>
              <a:t>知识服务系统</a:t>
            </a:r>
            <a:endParaRPr lang="en-US" altLang="zh-CN" sz="2500" kern="0" dirty="0" smtClean="0">
              <a:solidFill>
                <a:srgbClr val="C00000"/>
              </a:solidFill>
              <a:latin typeface="黑体" pitchFamily="49" charset="-122"/>
              <a:ea typeface="黑体" pitchFamily="49"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 fill="hold"/>
                                        <p:tgtEl>
                                          <p:spTgt spid="6"/>
                                        </p:tgtEl>
                                        <p:attrNameLst>
                                          <p:attrName>ppt_w</p:attrName>
                                        </p:attrNameLst>
                                      </p:cBhvr>
                                      <p:tavLst>
                                        <p:tav tm="0">
                                          <p:val>
                                            <p:fltVal val="0"/>
                                          </p:val>
                                        </p:tav>
                                        <p:tav tm="100000">
                                          <p:val>
                                            <p:strVal val="#ppt_w"/>
                                          </p:val>
                                        </p:tav>
                                      </p:tavLst>
                                    </p:anim>
                                    <p:anim calcmode="lin" valueType="num">
                                      <p:cBhvr>
                                        <p:cTn id="8" dur="1500" fill="hold"/>
                                        <p:tgtEl>
                                          <p:spTgt spid="6"/>
                                        </p:tgtEl>
                                        <p:attrNameLst>
                                          <p:attrName>ppt_h</p:attrName>
                                        </p:attrNameLst>
                                      </p:cBhvr>
                                      <p:tavLst>
                                        <p:tav tm="0">
                                          <p:val>
                                            <p:fltVal val="0"/>
                                          </p:val>
                                        </p:tav>
                                        <p:tav tm="100000">
                                          <p:val>
                                            <p:strVal val="#ppt_h"/>
                                          </p:val>
                                        </p:tav>
                                      </p:tavLst>
                                    </p:anim>
                                    <p:anim calcmode="lin" valueType="num">
                                      <p:cBhvr>
                                        <p:cTn id="9" dur="1500" fill="hold"/>
                                        <p:tgtEl>
                                          <p:spTgt spid="6"/>
                                        </p:tgtEl>
                                        <p:attrNameLst>
                                          <p:attrName>style.rotation</p:attrName>
                                        </p:attrNameLst>
                                      </p:cBhvr>
                                      <p:tavLst>
                                        <p:tav tm="0">
                                          <p:val>
                                            <p:fltVal val="90"/>
                                          </p:val>
                                        </p:tav>
                                        <p:tav tm="100000">
                                          <p:val>
                                            <p:fltVal val="0"/>
                                          </p:val>
                                        </p:tav>
                                      </p:tavLst>
                                    </p:anim>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0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20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52400" y="3429000"/>
            <a:ext cx="2209800" cy="2590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581400" y="2841625"/>
            <a:ext cx="3124200" cy="739775"/>
          </a:xfrm>
          <a:prstGeom prst="borderCallout1">
            <a:avLst>
              <a:gd name="adj1" fmla="val 54044"/>
              <a:gd name="adj2" fmla="val -1829"/>
              <a:gd name="adj3" fmla="val 187500"/>
              <a:gd name="adj4" fmla="val -3974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用稿期刊分析</a:t>
            </a:r>
            <a:endParaRPr lang="zh-CN" altLang="en-US" sz="3200" b="1">
              <a:solidFill>
                <a:srgbClr val="FF0000"/>
              </a:solidFill>
              <a:ea typeface="宋体" pitchFamily="2" charset="-122"/>
            </a:endParaRPr>
          </a:p>
        </p:txBody>
      </p:sp>
      <p:cxnSp>
        <p:nvCxnSpPr>
          <p:cNvPr id="5" name="直接连接符 4"/>
          <p:cNvCxnSpPr/>
          <p:nvPr/>
        </p:nvCxnSpPr>
        <p:spPr>
          <a:xfrm>
            <a:off x="571500" y="3929063"/>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1500" y="3786188"/>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28625" y="5786438"/>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1428750"/>
            <a:ext cx="2286000" cy="41433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4643438" y="2286000"/>
            <a:ext cx="2667000" cy="742950"/>
          </a:xfrm>
          <a:prstGeom prst="borderCallout1">
            <a:avLst>
              <a:gd name="adj1" fmla="val 49997"/>
              <a:gd name="adj2" fmla="val -1258"/>
              <a:gd name="adj3" fmla="val 112500"/>
              <a:gd name="adj4" fmla="val -87313"/>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按时间分析</a:t>
            </a:r>
            <a:endParaRPr lang="zh-CN" altLang="en-US" sz="32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1"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5105400"/>
            <a:ext cx="2438400" cy="1219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4357688" y="4357688"/>
            <a:ext cx="3276600" cy="990600"/>
          </a:xfrm>
          <a:prstGeom prst="borderCallout1">
            <a:avLst>
              <a:gd name="adj1" fmla="val 52450"/>
              <a:gd name="adj2" fmla="val -1246"/>
              <a:gd name="adj3" fmla="val 100778"/>
              <a:gd name="adj4" fmla="val -5738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找寻最新文献，了解研究进展</a:t>
            </a:r>
            <a:endParaRPr lang="zh-CN" altLang="en-US" sz="3200" b="1">
              <a:solidFill>
                <a:srgbClr val="FF0000"/>
              </a:solidFill>
              <a:ea typeface="宋体"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a:prstGeom prst="rect">
            <a:avLst/>
          </a:prstGeom>
        </p:spPr>
        <p:txBody>
          <a:bodyPr/>
          <a:lstStyle/>
          <a:p>
            <a:fld id="{BCCBA77F-076D-402D-9DC3-00A515977D10}" type="slidenum">
              <a:rPr lang="en-US" altLang="zh-CN" smtClean="0"/>
            </a:fld>
            <a:endParaRPr lang="en-US" altLang="zh-CN" dirty="0"/>
          </a:p>
        </p:txBody>
      </p:sp>
      <p:pic>
        <p:nvPicPr>
          <p:cNvPr id="6" name="Picture 2"/>
          <p:cNvPicPr>
            <a:picLocks noChangeAspect="1" noChangeArrowheads="1"/>
          </p:cNvPicPr>
          <p:nvPr/>
        </p:nvPicPr>
        <p:blipFill>
          <a:blip r:embed="rId1" cstate="print"/>
          <a:srcRect l="861" t="13179" r="996" b="3615"/>
          <a:stretch>
            <a:fillRect/>
          </a:stretch>
        </p:blipFill>
        <p:spPr bwMode="auto">
          <a:xfrm>
            <a:off x="714348" y="1142984"/>
            <a:ext cx="7751135" cy="5571461"/>
          </a:xfrm>
          <a:prstGeom prst="rect">
            <a:avLst/>
          </a:prstGeom>
          <a:noFill/>
          <a:ln w="9525">
            <a:noFill/>
            <a:miter lim="800000"/>
            <a:headEnd/>
            <a:tailEnd/>
          </a:ln>
        </p:spPr>
      </p:pic>
      <p:sp>
        <p:nvSpPr>
          <p:cNvPr id="7" name="Rectangle 2"/>
          <p:cNvSpPr>
            <a:spLocks noChangeArrowheads="1"/>
          </p:cNvSpPr>
          <p:nvPr/>
        </p:nvSpPr>
        <p:spPr bwMode="auto">
          <a:xfrm>
            <a:off x="0" y="214290"/>
            <a:ext cx="3857620"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4384749" y="1743670"/>
            <a:ext cx="4593265" cy="4815902"/>
          </a:xfrm>
          <a:prstGeom prst="roundRect">
            <a:avLst>
              <a:gd name="adj" fmla="val 3358"/>
            </a:avLst>
          </a:prstGeom>
          <a:ln>
            <a:solidFill>
              <a:srgbClr val="447EC4"/>
            </a:solidFill>
          </a:ln>
        </p:spPr>
        <p:txBody>
          <a:bodyPr/>
          <a:lstStyle/>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中药：</a:t>
            </a:r>
            <a:r>
              <a:rPr lang="en-US" altLang="zh-CN" sz="2400" dirty="0" smtClean="0">
                <a:latin typeface="Times New Roman" panose="02020503050405090304" pitchFamily="18" charset="0"/>
                <a:cs typeface="Times New Roman" panose="02020503050405090304" pitchFamily="18" charset="0"/>
              </a:rPr>
              <a:t> 8,067</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方剂：</a:t>
            </a:r>
            <a:r>
              <a:rPr lang="en-US" altLang="zh-CN" sz="2400" dirty="0" smtClean="0">
                <a:latin typeface="Times New Roman" panose="02020503050405090304" pitchFamily="18" charset="0"/>
                <a:cs typeface="Times New Roman" panose="02020503050405090304" pitchFamily="18" charset="0"/>
              </a:rPr>
              <a:t> 102,076</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疾病：</a:t>
            </a:r>
            <a:r>
              <a:rPr lang="en-US" altLang="zh-CN" sz="2400" dirty="0" smtClean="0">
                <a:latin typeface="Times New Roman" panose="02020503050405090304" pitchFamily="18" charset="0"/>
                <a:cs typeface="Times New Roman" panose="02020503050405090304" pitchFamily="18" charset="0"/>
              </a:rPr>
              <a:t> 978</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症候：</a:t>
            </a:r>
            <a:r>
              <a:rPr lang="en-US" altLang="zh-CN" sz="2400" dirty="0" smtClean="0">
                <a:latin typeface="Times New Roman" panose="02020503050405090304" pitchFamily="18" charset="0"/>
                <a:cs typeface="Times New Roman" panose="02020503050405090304" pitchFamily="18" charset="0"/>
              </a:rPr>
              <a:t> 383</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方剂</a:t>
            </a:r>
            <a:r>
              <a:rPr lang="en-US" altLang="zh-CN" sz="2400" dirty="0" smtClean="0">
                <a:latin typeface="Times New Roman" panose="02020503050405090304" pitchFamily="18" charset="0"/>
                <a:cs typeface="Times New Roman" panose="02020503050405090304" pitchFamily="18" charset="0"/>
              </a:rPr>
              <a:t>-</a:t>
            </a:r>
            <a:r>
              <a:rPr lang="zh-CN" altLang="en-US" sz="2400" dirty="0" smtClean="0">
                <a:latin typeface="Times New Roman" panose="02020503050405090304" pitchFamily="18" charset="0"/>
                <a:cs typeface="Times New Roman" panose="02020503050405090304" pitchFamily="18" charset="0"/>
              </a:rPr>
              <a:t>中药关联：</a:t>
            </a:r>
            <a:r>
              <a:rPr lang="en-US" altLang="zh-CN" sz="2400" dirty="0" smtClean="0">
                <a:latin typeface="Times New Roman" panose="02020503050405090304" pitchFamily="18" charset="0"/>
                <a:cs typeface="Times New Roman" panose="02020503050405090304" pitchFamily="18" charset="0"/>
              </a:rPr>
              <a:t>644,535</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症候</a:t>
            </a:r>
            <a:r>
              <a:rPr lang="en-US" altLang="zh-CN" sz="2400" dirty="0" smtClean="0">
                <a:latin typeface="Times New Roman" panose="02020503050405090304" pitchFamily="18" charset="0"/>
                <a:cs typeface="Times New Roman" panose="02020503050405090304" pitchFamily="18" charset="0"/>
              </a:rPr>
              <a:t>-</a:t>
            </a:r>
            <a:r>
              <a:rPr lang="zh-CN" altLang="en-US" sz="2400" dirty="0" smtClean="0">
                <a:latin typeface="Times New Roman" panose="02020503050405090304" pitchFamily="18" charset="0"/>
                <a:cs typeface="Times New Roman" panose="02020503050405090304" pitchFamily="18" charset="0"/>
              </a:rPr>
              <a:t>疾病关联：</a:t>
            </a:r>
            <a:r>
              <a:rPr lang="en-US" altLang="zh-CN" sz="2400" dirty="0" smtClean="0">
                <a:latin typeface="Times New Roman" panose="02020503050405090304" pitchFamily="18" charset="0"/>
                <a:cs typeface="Times New Roman" panose="02020503050405090304" pitchFamily="18" charset="0"/>
              </a:rPr>
              <a:t>1,980</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症候</a:t>
            </a:r>
            <a:r>
              <a:rPr lang="en-US" altLang="zh-CN" sz="2400" dirty="0" smtClean="0">
                <a:latin typeface="Times New Roman" panose="02020503050405090304" pitchFamily="18" charset="0"/>
                <a:cs typeface="Times New Roman" panose="02020503050405090304" pitchFamily="18" charset="0"/>
              </a:rPr>
              <a:t>-</a:t>
            </a:r>
            <a:r>
              <a:rPr lang="zh-CN" altLang="en-US" sz="2400" dirty="0" smtClean="0">
                <a:latin typeface="Times New Roman" panose="02020503050405090304" pitchFamily="18" charset="0"/>
                <a:cs typeface="Times New Roman" panose="02020503050405090304" pitchFamily="18" charset="0"/>
              </a:rPr>
              <a:t>方剂关联：</a:t>
            </a:r>
            <a:r>
              <a:rPr lang="en-US" altLang="zh-CN" sz="2400" dirty="0" smtClean="0">
                <a:latin typeface="Times New Roman" panose="02020503050405090304" pitchFamily="18" charset="0"/>
                <a:cs typeface="Times New Roman" panose="02020503050405090304" pitchFamily="18" charset="0"/>
              </a:rPr>
              <a:t>1,359</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中药</a:t>
            </a:r>
            <a:r>
              <a:rPr lang="en-US" altLang="zh-CN" sz="2400" dirty="0" smtClean="0">
                <a:latin typeface="Times New Roman" panose="02020503050405090304" pitchFamily="18" charset="0"/>
                <a:cs typeface="Times New Roman" panose="02020503050405090304" pitchFamily="18" charset="0"/>
              </a:rPr>
              <a:t>-</a:t>
            </a:r>
            <a:r>
              <a:rPr lang="zh-CN" altLang="en-US" sz="2400" dirty="0" smtClean="0">
                <a:latin typeface="Times New Roman" panose="02020503050405090304" pitchFamily="18" charset="0"/>
                <a:cs typeface="Times New Roman" panose="02020503050405090304" pitchFamily="18" charset="0"/>
              </a:rPr>
              <a:t>疾病关联：</a:t>
            </a:r>
            <a:r>
              <a:rPr lang="en-US" altLang="zh-CN" sz="2400" dirty="0" smtClean="0">
                <a:latin typeface="Times New Roman" panose="02020503050405090304" pitchFamily="18" charset="0"/>
                <a:cs typeface="Times New Roman" panose="02020503050405090304" pitchFamily="18" charset="0"/>
              </a:rPr>
              <a:t>46,715</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r>
              <a:rPr lang="zh-CN" altLang="en-US" sz="2400" dirty="0" smtClean="0">
                <a:latin typeface="Times New Roman" panose="02020503050405090304" pitchFamily="18" charset="0"/>
                <a:cs typeface="Times New Roman" panose="02020503050405090304" pitchFamily="18" charset="0"/>
              </a:rPr>
              <a:t>中药</a:t>
            </a:r>
            <a:r>
              <a:rPr lang="en-US" altLang="zh-CN" sz="2400" dirty="0" smtClean="0">
                <a:latin typeface="Times New Roman" panose="02020503050405090304" pitchFamily="18" charset="0"/>
                <a:cs typeface="Times New Roman" panose="02020503050405090304" pitchFamily="18" charset="0"/>
              </a:rPr>
              <a:t>-</a:t>
            </a:r>
            <a:r>
              <a:rPr lang="zh-CN" altLang="en-US" sz="2400" dirty="0" smtClean="0">
                <a:latin typeface="Times New Roman" panose="02020503050405090304" pitchFamily="18" charset="0"/>
                <a:cs typeface="Times New Roman" panose="02020503050405090304" pitchFamily="18" charset="0"/>
              </a:rPr>
              <a:t>化合物关联：</a:t>
            </a:r>
            <a:r>
              <a:rPr lang="en-US" altLang="zh-CN" sz="2400" dirty="0" smtClean="0">
                <a:latin typeface="Times New Roman" panose="02020503050405090304" pitchFamily="18" charset="0"/>
                <a:cs typeface="Times New Roman" panose="02020503050405090304" pitchFamily="18" charset="0"/>
              </a:rPr>
              <a:t>41,101</a:t>
            </a:r>
            <a:r>
              <a:rPr lang="zh-CN" altLang="en-US" sz="2400" dirty="0" smtClean="0">
                <a:latin typeface="Times New Roman" panose="02020503050405090304" pitchFamily="18" charset="0"/>
                <a:cs typeface="Times New Roman" panose="02020503050405090304" pitchFamily="18" charset="0"/>
              </a:rPr>
              <a:t>种</a:t>
            </a:r>
            <a:endParaRPr lang="en-US" altLang="zh-CN" sz="2400" dirty="0" smtClean="0">
              <a:latin typeface="Times New Roman" panose="02020503050405090304" pitchFamily="18" charset="0"/>
              <a:cs typeface="Times New Roman" panose="02020503050405090304" pitchFamily="18" charset="0"/>
            </a:endParaRPr>
          </a:p>
          <a:p>
            <a:pPr marL="457200" indent="-457200">
              <a:buFont typeface="+mj-lt"/>
              <a:buAutoNum type="arabicPeriod"/>
            </a:pPr>
            <a:endParaRPr lang="en-US" altLang="zh-CN" sz="2400" dirty="0" smtClean="0">
              <a:latin typeface="Times New Roman" panose="02020503050405090304" pitchFamily="18" charset="0"/>
              <a:cs typeface="Times New Roman" panose="02020503050405090304" pitchFamily="18" charset="0"/>
            </a:endParaRPr>
          </a:p>
        </p:txBody>
      </p:sp>
      <p:sp>
        <p:nvSpPr>
          <p:cNvPr id="11" name="灯片编号占位符 24"/>
          <p:cNvSpPr txBox="1"/>
          <p:nvPr/>
        </p:nvSpPr>
        <p:spPr bwMode="auto">
          <a:xfrm>
            <a:off x="0" y="6557990"/>
            <a:ext cx="466344" cy="310896"/>
          </a:xfrm>
          <a:prstGeom prst="rect">
            <a:avLst/>
          </a:prstGeom>
          <a:noFill/>
          <a:ln w="9525">
            <a:noFill/>
            <a:miter lim="800000"/>
          </a:ln>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pitchFamily="2" charset="-122"/>
                <a:cs typeface="+mn-cs"/>
              </a:rPr>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pitchFamily="2" charset="-122"/>
              <a:cs typeface="+mn-cs"/>
            </a:endParaRPr>
          </a:p>
        </p:txBody>
      </p:sp>
      <p:sp>
        <p:nvSpPr>
          <p:cNvPr id="10" name="内容占位符 8"/>
          <p:cNvSpPr txBox="1"/>
          <p:nvPr/>
        </p:nvSpPr>
        <p:spPr bwMode="auto">
          <a:xfrm>
            <a:off x="214282" y="928670"/>
            <a:ext cx="8516007" cy="629359"/>
          </a:xfrm>
          <a:prstGeom prst="rect">
            <a:avLst/>
          </a:prstGeom>
          <a:noFill/>
          <a:ln w="9525">
            <a:noFill/>
            <a:miter lim="800000"/>
          </a:ln>
          <a:effectLst/>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Tx/>
              <a:defRPr/>
            </a:pPr>
            <a:r>
              <a:rPr lang="en-US" altLang="zh-CN" sz="2400" kern="0" dirty="0" smtClean="0">
                <a:solidFill>
                  <a:srgbClr val="C00000"/>
                </a:solidFill>
                <a:latin typeface="Times New Roman" panose="02020503050405090304" pitchFamily="18" charset="0"/>
                <a:ea typeface="微软雅黑" pitchFamily="34" charset="-122"/>
                <a:cs typeface="Times New Roman" panose="02020503050405090304" pitchFamily="18" charset="0"/>
              </a:rPr>
              <a:t>1. </a:t>
            </a:r>
            <a:r>
              <a:rPr lang="zh-CN" altLang="en-US" sz="2400" kern="0" dirty="0" smtClean="0">
                <a:latin typeface="Times New Roman" panose="02020503050405090304" pitchFamily="18" charset="0"/>
                <a:ea typeface="微软雅黑" pitchFamily="34" charset="-122"/>
                <a:cs typeface="Times New Roman" panose="02020503050405090304" pitchFamily="18" charset="0"/>
              </a:rPr>
              <a:t>汇聚权威典籍、专业数据库、互联网资源，提炼中草药</a:t>
            </a:r>
            <a:r>
              <a:rPr kumimoji="0" lang="zh-CN" altLang="en-US" sz="2400" b="0" i="0" u="none" strike="noStrike" kern="0" cap="none" spc="0" normalizeH="0" baseline="0" noProof="0" dirty="0" smtClean="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rPr>
              <a:t>知识</a:t>
            </a:r>
            <a:endParaRPr kumimoji="0" lang="en-US" altLang="zh-CN" sz="2400" b="0" i="0" u="none" strike="noStrike" kern="0" cap="none" spc="0" normalizeH="0" baseline="0" noProof="0" dirty="0" smtClean="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endParaRPr>
          </a:p>
        </p:txBody>
      </p:sp>
      <p:sp>
        <p:nvSpPr>
          <p:cNvPr id="12" name="右箭头 11"/>
          <p:cNvSpPr/>
          <p:nvPr/>
        </p:nvSpPr>
        <p:spPr>
          <a:xfrm>
            <a:off x="3771500" y="3380927"/>
            <a:ext cx="562708" cy="914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9858" name="AutoShape 2" descr="data:image/jpeg;base64,/9j/4AAQSkZJRgABAQAAAQABAAD/2wCEAAkGBhISEA8UEBASDxQVEhAVDxQPEA8PEBUUFRAVFBcQFBQXHCYeFyUjGRQUHy8hIycpLCwsFR4xNjAqNSYrLCkBCQoKDgwOGg8PFSwfHx4pKSkpKS4qKSwqKSwpKSwpKSwpLCkpKSwpKSkpLCkpNSwpLDUpKSwpKSwzKSwsLCwpLP/AABEIAKAAcQMBIgACEQEDEQH/xAAbAAADAQEBAQEAAAAAAAAAAAABAgMABAYFB//EAEAQAAEEAAMDBgsGBAcAAAAAAAEAAgMRBBIhMUFRBRMiMnGxBhRhc5GhssHD0fAjQlNygbNDkqPhFSREUoKTov/EABkBAQEBAQEBAAAAAAAAAAAAAAEAAgQDBf/EAB4RAQACAQUBAQAAAAAAAAAAAAABERICEyExQQOh/9oADAMBAAIRAxEAPwBwTQ7Bw4La/VJ2DZ2DuWcF8V2kuvoLWa09yZY7AgoSSkFoy5i4mhbRVNvaUC9w/h/+4/knl68Xa/2VRx4rVsuYSPP8H+pH8kud/wCD/UjXM7wmwg/1MX8xPuS4Hwnw8rGHno2OI1Y94DgeBtbx1V0Lh1iV/wCCf+yJPBJmzW3IQaIJa77odoR+ZUima9ocxwe07HNNtOu4qeG60v5x+0xZkqZB9ALV9fQTaXSxCEUfWxB8N/QT0igpeJD6pZdFrKtCPl3BZY/LuS5kIaQWCJCijJ14v+fsKo2qMg6cXa/2FYhTLw0Hg9iWPmkGFwrs7nuAnObm269EM2A1R37QoRchYqTCwgYbCuYWxuDmkMxBb1tXbid69XifCLCAvY6djXDM1wp5IOoINN4lR5O5bwscUUfjLOgxjAXh8d0KvULs3NdXTyxh9TDQtaxgawRgNADG1TdOr6Sdd6TD9ab84/ajXRY01vYo4Y9KXznw2Llt6uN0p8aDabXNk3YzAXwvXWvWvoLnOHdz2exWWtB0r1O1dFLWqehDLWgE4WWlKWRtZFoK09HclyqgHu7kCEIgCyYhZBSk60fa/wBlO5TkHTj7X+yrWkPz/l3EMEmMIkhoTsPNulka572xNGZrY6zdInUkVS3IOIqYCTEwHIWuc52JxDg8O1IALshy7KPAXa9d/g+Fja93MRMaLc5z42mhtJJdahhOT8Liog/xVoaScueFsZIH32ltGjxtdu7FVUvHHnt9OGRrmhzHNcD1S0gtI8hGilhxrL5z4bFTDYRsTGsY3I1opoF0B+qGHGsvnD+3GuSXq5ng+MDV9ZDp9zf611lcZIGJ2DqaGzm2cLXaQmfFABE2sjazJVpZa1kIR8u4IWmcPd3JWhCYoIlC1FGQ9OLtf7Cq4fLht8qnMenF2v8AYVLSHjDg8FnMULHY+Yk2JJZCxvle/QADyWdybAciM55+HcSSGZjLhHzRc0fwpGlxbru38QvUQ4GKIHm2MizEAloayzrQ8pvYEMDycyFgYwEAG3E6uc47XuO8niund49eePJ8HhebjawOe8NG2Rxe863ZJQw+2bzp/bYugrnw22bzh/bjXPfrafMv54uNZMtD/cNOzjXoXRaUzdPLRvLmvdwpPSZUAE4KRAlBXtZC1lI73e7uU3XuTEe7uQQmC1IgLUgoSjpxdr/YVXOoE8NdBZ/Qb1OTrxdr/YVUh4HlXDmZ78sMkbebkld4/LLfRJ+0jaHHZeyuC7sfHi24WVgijbEYgZHPxEk0g1AdlcTrYo7KGYr7UvIDHHEufLI50sbmEvLaYwnqsAFCtPQl5V8HxiA0jEzRtLWghj80T20NcvlHpXXu6eHljL6rGBoa0DQNAbv0Arao4Y6y6fxT+2xXr69XuUcMdZfOfDjXM9EfFm8/n5w5stGOxlqtHVtXVmXE2E+MvcA2sjR97MDWg4cV2plQIKORLaOdZKmVZDOshHPy7kqN+7uQQmpZallFGXrw9r/YKqQpS9eLtf7BVH7DRrQ0RVjTaLSHmuWG4yNkzn4uNjTmbDGyAFzy7otjF62brS62ocgeNuijDcRCebqOWKSEh7CzomMlpvdod67eT/BOKOQSOdLPILLXTOzUT94N3f3ScseDT5JRNh53YaXZIWh2V4A0JA2kD0rqy01j+086nt9wqGG2zec+ExPCHhjQ92dwAzOoNzHjW7sSYbrTX+J8KNc1NqZRd0L3mtdlLUmKVRakMiIT5lIcqyZZCY/LuQAT17u5EBCJlQIVCEjlFCQ9OLtf7CqfJt3XsvcCpSjpxdrvYVvr1p6ZeAY4DENORtB7hK9mFxbg2QOADedc/NZO/SuBTCX/ADBp0R+0LtH8n5svbVF2ajt2DivTN8GYc2Zxlec5fTpXlmYuJPQFDUlVPIUJcbhiLObDMhjZQp5dY04b9q65+uh54u9kocAQQ4EbQQQfKK09CjhjrN5z4UapDA1jWtY0NaBTQBQHYFPDdabznwo1yvVUlBNSBCEyGVa09KRlkcqykb+3cgStXu7kpQmtc3KDgIpLc5gDSXOZ1wALOXgSLF7rK6FHFkhj6c1hqgXbAToCf1THEwnNydXN4bLmqnZQ+szRk6jiNpHHaV3nyriwt5cNbs5Icc1EXbLza7Ltdb2AggiwQQQdhBGo9Fp1djx4jwmxn2s2TF5mmNjsvjJY1jxIAWNa0HNoLqxW3XYp4DGtM1eOZGumIe5mMmNsZEKH2jRYcaAcdduxejPguwPaY3mFgr7OKOIWRQ65BdqlxvgzzkofzgyZml8T4Y3sIGha01bb1XXH00VTzxl9mOZrxbHNcOLXBw7NFLDDpTec+FGjhcGyNobGwMaLprRQ12lDDdabznwo1yTXj0WWRQWbLUlzFPaJCke1kKWVaN/buS0lcdn6dyLQpMo4xxEcmVnOnK7KzZmNHo35V00uPleMGCUOfzbS05nb2tGpI8v6pjuElhGuDcKHMEZykOY3RrSGVlHZS7V8/k5rQzDBj+daA8NeQASACNa8oK+jS1q7EFfsPYf002rh5BcTh47c6Q9LpPIc7rHS967y29OO39dFPD4VsbQyNoY0XQAoa2fes3xMJRQw3Wm858KNdFKGG603nPhRqhLLLFAILUtSNrIlKUitSykmd36dyYINadNNw48AqtYeCUQlJLEHNIc0OB2hwsHtG9dHi54H0IcydlH1os04i0B0QAAH2mgAA6vAK62IwjwYy1hdRdYvLtbW8IESfgH+di1MhwctTFrGkOydMAnNl0o6epQ5FxRc5/TLuiNC4urpbdq+o+N5HSw9jyujI9aSOJw6uGy/lMQ7lRPD2j6RhjSpUcKOlN534Uar9p+C7+eNHC4d4zlzcuZ5cBd6ZGt2j8pU8WIQpdBhUzEfKiylSakch4H0FOIjw9SENLK/NHgshP/Z"/>
          <p:cNvSpPr>
            <a:spLocks noChangeAspect="1" noChangeArrowheads="1"/>
          </p:cNvSpPr>
          <p:nvPr/>
        </p:nvSpPr>
        <p:spPr bwMode="auto">
          <a:xfrm>
            <a:off x="155575" y="-731838"/>
            <a:ext cx="1076325" cy="1524001"/>
          </a:xfrm>
          <a:prstGeom prst="rect">
            <a:avLst/>
          </a:prstGeom>
          <a:noFill/>
        </p:spPr>
        <p:txBody>
          <a:bodyPr vert="horz" wrap="square" lIns="91440" tIns="45720" rIns="91440" bIns="45720" numCol="1" anchor="t" anchorCtr="0" compatLnSpc="1"/>
          <a:lstStyle/>
          <a:p>
            <a:endParaRPr lang="zh-CN" altLang="en-US"/>
          </a:p>
        </p:txBody>
      </p:sp>
      <p:sp>
        <p:nvSpPr>
          <p:cNvPr id="249860" name="AutoShape 4" descr="data:image/jpeg;base64,/9j/4AAQSkZJRgABAQAAAQABAAD/2wCEAAkGBhISEA8UEBASDxQVEhAVDxQPEA8PEBUUFRAVFBcQFBQXHCYeFyUjGRQUHy8hIycpLCwsFR4xNjAqNSYrLCkBCQoKDgwOGg8PFSwfHx4pKSkpKS4qKSwqKSwpKSwpKSwpLCkpKSwpKSkpLCkpNSwpLDUpKSwpKSwzKSwsLCwpLP/AABEIAKAAcQMBIgACEQEDEQH/xAAbAAADAQEBAQEAAAAAAAAAAAABAgMABAYFB//EAEAQAAEEAAMDBgsGBAcAAAAAAAEAAgMRBBIhMUFRBRMiMnGxBhRhc5GhssHD0fAjQlNygbNDkqPhFSREUoKTov/EABkBAQEBAQEBAAAAAAAAAAAAAAEAAgQDBf/EAB4RAQACAQUBAQAAAAAAAAAAAAABERICEyExQQOh/9oADAMBAAIRAxEAPwBwTQ7Bw4La/VJ2DZ2DuWcF8V2kuvoLWa09yZY7AgoSSkFoy5i4mhbRVNvaUC9w/h/+4/knl68Xa/2VRx4rVsuYSPP8H+pH8kud/wCD/UjXM7wmwg/1MX8xPuS4Hwnw8rGHno2OI1Y94DgeBtbx1V0Lh1iV/wCCf+yJPBJmzW3IQaIJa77odoR+ZUima9ocxwe07HNNtOu4qeG60v5x+0xZkqZB9ALV9fQTaXSxCEUfWxB8N/QT0igpeJD6pZdFrKtCPl3BZY/LuS5kIaQWCJCijJ14v+fsKo2qMg6cXa/2FYhTLw0Hg9iWPmkGFwrs7nuAnObm269EM2A1R37QoRchYqTCwgYbCuYWxuDmkMxBb1tXbid69XifCLCAvY6djXDM1wp5IOoINN4lR5O5bwscUUfjLOgxjAXh8d0KvULs3NdXTyxh9TDQtaxgawRgNADG1TdOr6Sdd6TD9ab84/ajXRY01vYo4Y9KXznw2Llt6uN0p8aDabXNk3YzAXwvXWvWvoLnOHdz2exWWtB0r1O1dFLWqehDLWgE4WWlKWRtZFoK09HclyqgHu7kCEIgCyYhZBSk60fa/wBlO5TkHTj7X+yrWkPz/l3EMEmMIkhoTsPNulka572xNGZrY6zdInUkVS3IOIqYCTEwHIWuc52JxDg8O1IALshy7KPAXa9d/g+Fja93MRMaLc5z42mhtJJdahhOT8Liog/xVoaScueFsZIH32ltGjxtdu7FVUvHHnt9OGRrmhzHNcD1S0gtI8hGilhxrL5z4bFTDYRsTGsY3I1opoF0B+qGHGsvnD+3GuSXq5ng+MDV9ZDp9zf611lcZIGJ2DqaGzm2cLXaQmfFABE2sjazJVpZa1kIR8u4IWmcPd3JWhCYoIlC1FGQ9OLtf7Cq4fLht8qnMenF2v8AYVLSHjDg8FnMULHY+Yk2JJZCxvle/QADyWdybAciM55+HcSSGZjLhHzRc0fwpGlxbru38QvUQ4GKIHm2MizEAloayzrQ8pvYEMDycyFgYwEAG3E6uc47XuO8niund49eePJ8HhebjawOe8NG2Rxe863ZJQw+2bzp/bYugrnw22bzh/bjXPfrafMv54uNZMtD/cNOzjXoXRaUzdPLRvLmvdwpPSZUAE4KRAlBXtZC1lI73e7uU3XuTEe7uQQmC1IgLUgoSjpxdr/YVXOoE8NdBZ/Qb1OTrxdr/YVUh4HlXDmZ78sMkbebkld4/LLfRJ+0jaHHZeyuC7sfHi24WVgijbEYgZHPxEk0g1AdlcTrYo7KGYr7UvIDHHEufLI50sbmEvLaYwnqsAFCtPQl5V8HxiA0jEzRtLWghj80T20NcvlHpXXu6eHljL6rGBoa0DQNAbv0Arao4Y6y6fxT+2xXr69XuUcMdZfOfDjXM9EfFm8/n5w5stGOxlqtHVtXVmXE2E+MvcA2sjR97MDWg4cV2plQIKORLaOdZKmVZDOshHPy7kqN+7uQQmpZallFGXrw9r/YKqQpS9eLtf7BVH7DRrQ0RVjTaLSHmuWG4yNkzn4uNjTmbDGyAFzy7otjF62brS62ocgeNuijDcRCebqOWKSEh7CzomMlpvdod67eT/BOKOQSOdLPILLXTOzUT94N3f3ScseDT5JRNh53YaXZIWh2V4A0JA2kD0rqy01j+086nt9wqGG2zec+ExPCHhjQ92dwAzOoNzHjW7sSYbrTX+J8KNc1NqZRd0L3mtdlLUmKVRakMiIT5lIcqyZZCY/LuQAT17u5EBCJlQIVCEjlFCQ9OLtf7CqfJt3XsvcCpSjpxdrvYVvr1p6ZeAY4DENORtB7hK9mFxbg2QOADedc/NZO/SuBTCX/ADBp0R+0LtH8n5svbVF2ajt2DivTN8GYc2Zxlec5fTpXlmYuJPQFDUlVPIUJcbhiLObDMhjZQp5dY04b9q65+uh54u9kocAQQ4EbQQQfKK09CjhjrN5z4UapDA1jWtY0NaBTQBQHYFPDdabznwo1yvVUlBNSBCEyGVa09KRlkcqykb+3cgStXu7kpQmtc3KDgIpLc5gDSXOZ1wALOXgSLF7rK6FHFkhj6c1hqgXbAToCf1THEwnNydXN4bLmqnZQ+szRk6jiNpHHaV3nyriwt5cNbs5Icc1EXbLza7Ltdb2AggiwQQQdhBGo9Fp1djx4jwmxn2s2TF5mmNjsvjJY1jxIAWNa0HNoLqxW3XYp4DGtM1eOZGumIe5mMmNsZEKH2jRYcaAcdduxejPguwPaY3mFgr7OKOIWRQ65BdqlxvgzzkofzgyZml8T4Y3sIGha01bb1XXH00VTzxl9mOZrxbHNcOLXBw7NFLDDpTec+FGjhcGyNobGwMaLprRQ12lDDdabznwo1yTXj0WWRQWbLUlzFPaJCke1kKWVaN/buS0lcdn6dyLQpMo4xxEcmVnOnK7KzZmNHo35V00uPleMGCUOfzbS05nb2tGpI8v6pjuElhGuDcKHMEZykOY3RrSGVlHZS7V8/k5rQzDBj+daA8NeQASACNa8oK+jS1q7EFfsPYf002rh5BcTh47c6Q9LpPIc7rHS967y29OO39dFPD4VsbQyNoY0XQAoa2fes3xMJRQw3Wm858KNdFKGG603nPhRqhLLLFAILUtSNrIlKUitSykmd36dyYINadNNw48AqtYeCUQlJLEHNIc0OB2hwsHtG9dHi54H0IcydlH1os04i0B0QAAH2mgAA6vAK62IwjwYy1hdRdYvLtbW8IESfgH+di1MhwctTFrGkOydMAnNl0o6epQ5FxRc5/TLuiNC4urpbdq+o+N5HSw9jyujI9aSOJw6uGy/lMQ7lRPD2j6RhjSpUcKOlN534Uar9p+C7+eNHC4d4zlzcuZ5cBd6ZGt2j8pU8WIQpdBhUzEfKiylSakch4H0FOIjw9SENLK/NHgshP/Z"/>
          <p:cNvSpPr>
            <a:spLocks noChangeAspect="1" noChangeArrowheads="1"/>
          </p:cNvSpPr>
          <p:nvPr/>
        </p:nvSpPr>
        <p:spPr bwMode="auto">
          <a:xfrm>
            <a:off x="155575" y="-731838"/>
            <a:ext cx="1076325" cy="1524001"/>
          </a:xfrm>
          <a:prstGeom prst="rect">
            <a:avLst/>
          </a:prstGeom>
          <a:noFill/>
        </p:spPr>
        <p:txBody>
          <a:bodyPr vert="horz" wrap="square" lIns="91440" tIns="45720" rIns="91440" bIns="45720" numCol="1" anchor="t" anchorCtr="0" compatLnSpc="1"/>
          <a:lstStyle/>
          <a:p>
            <a:endParaRPr lang="zh-CN" altLang="en-US"/>
          </a:p>
        </p:txBody>
      </p:sp>
      <p:pic>
        <p:nvPicPr>
          <p:cNvPr id="13" name="图片 12" descr="化学成分简明手册.jpg"/>
          <p:cNvPicPr>
            <a:picLocks noChangeAspect="1"/>
          </p:cNvPicPr>
          <p:nvPr/>
        </p:nvPicPr>
        <p:blipFill>
          <a:blip r:embed="rId1" cstate="print"/>
          <a:stretch>
            <a:fillRect/>
          </a:stretch>
        </p:blipFill>
        <p:spPr>
          <a:xfrm>
            <a:off x="2397636" y="1770001"/>
            <a:ext cx="1260000" cy="1734969"/>
          </a:xfrm>
          <a:prstGeom prst="rect">
            <a:avLst/>
          </a:prstGeom>
        </p:spPr>
      </p:pic>
      <p:pic>
        <p:nvPicPr>
          <p:cNvPr id="14" name="图片 13" descr="全国中草药汇编.jpg"/>
          <p:cNvPicPr>
            <a:picLocks noChangeAspect="1"/>
          </p:cNvPicPr>
          <p:nvPr/>
        </p:nvPicPr>
        <p:blipFill>
          <a:blip r:embed="rId2" cstate="print"/>
          <a:stretch>
            <a:fillRect/>
          </a:stretch>
        </p:blipFill>
        <p:spPr>
          <a:xfrm>
            <a:off x="2468633" y="4612280"/>
            <a:ext cx="1332000" cy="1898810"/>
          </a:xfrm>
          <a:prstGeom prst="rect">
            <a:avLst/>
          </a:prstGeom>
        </p:spPr>
      </p:pic>
      <p:pic>
        <p:nvPicPr>
          <p:cNvPr id="15" name="图片 14" descr="中国方剂大辞典.jpg"/>
          <p:cNvPicPr>
            <a:picLocks noChangeAspect="1"/>
          </p:cNvPicPr>
          <p:nvPr/>
        </p:nvPicPr>
        <p:blipFill>
          <a:blip r:embed="rId3" cstate="print"/>
          <a:stretch>
            <a:fillRect/>
          </a:stretch>
        </p:blipFill>
        <p:spPr>
          <a:xfrm>
            <a:off x="1145181" y="3496893"/>
            <a:ext cx="1076325" cy="1524000"/>
          </a:xfrm>
          <a:prstGeom prst="rect">
            <a:avLst/>
          </a:prstGeom>
        </p:spPr>
      </p:pic>
      <p:pic>
        <p:nvPicPr>
          <p:cNvPr id="16" name="图片 15" descr="中国药典2010版对应高效液相色谱方法图谱库.jpg"/>
          <p:cNvPicPr>
            <a:picLocks noChangeAspect="1"/>
          </p:cNvPicPr>
          <p:nvPr/>
        </p:nvPicPr>
        <p:blipFill>
          <a:blip r:embed="rId4" cstate="print"/>
          <a:srcRect l="18217"/>
          <a:stretch>
            <a:fillRect/>
          </a:stretch>
        </p:blipFill>
        <p:spPr>
          <a:xfrm>
            <a:off x="31013" y="1750207"/>
            <a:ext cx="2384784" cy="2187000"/>
          </a:xfrm>
          <a:prstGeom prst="rect">
            <a:avLst/>
          </a:prstGeom>
        </p:spPr>
      </p:pic>
      <p:pic>
        <p:nvPicPr>
          <p:cNvPr id="17" name="图片 16" descr="中华人民共和国药典.jpg"/>
          <p:cNvPicPr>
            <a:picLocks noChangeAspect="1"/>
          </p:cNvPicPr>
          <p:nvPr/>
        </p:nvPicPr>
        <p:blipFill>
          <a:blip r:embed="rId5" cstate="print"/>
          <a:srcRect l="14348" t="8491" r="13447" b="8144"/>
          <a:stretch>
            <a:fillRect/>
          </a:stretch>
        </p:blipFill>
        <p:spPr>
          <a:xfrm>
            <a:off x="162645" y="3359652"/>
            <a:ext cx="1296000" cy="1496289"/>
          </a:xfrm>
          <a:prstGeom prst="rect">
            <a:avLst/>
          </a:prstGeom>
        </p:spPr>
      </p:pic>
      <p:pic>
        <p:nvPicPr>
          <p:cNvPr id="18" name="图片 17" descr="中药质量现代分析技术.jpg"/>
          <p:cNvPicPr>
            <a:picLocks noChangeAspect="1"/>
          </p:cNvPicPr>
          <p:nvPr/>
        </p:nvPicPr>
        <p:blipFill>
          <a:blip r:embed="rId6" cstate="print"/>
          <a:srcRect l="14408" r="16361"/>
          <a:stretch>
            <a:fillRect/>
          </a:stretch>
        </p:blipFill>
        <p:spPr>
          <a:xfrm>
            <a:off x="1190935" y="1716450"/>
            <a:ext cx="1477108" cy="2133600"/>
          </a:xfrm>
          <a:prstGeom prst="rect">
            <a:avLst/>
          </a:prstGeom>
        </p:spPr>
      </p:pic>
      <p:pic>
        <p:nvPicPr>
          <p:cNvPr id="19" name="图片 18" descr="中医诊断学.jpg"/>
          <p:cNvPicPr>
            <a:picLocks noChangeAspect="1"/>
          </p:cNvPicPr>
          <p:nvPr/>
        </p:nvPicPr>
        <p:blipFill>
          <a:blip r:embed="rId7" cstate="print"/>
          <a:stretch>
            <a:fillRect/>
          </a:stretch>
        </p:blipFill>
        <p:spPr>
          <a:xfrm>
            <a:off x="1906441" y="3109365"/>
            <a:ext cx="1332000" cy="1715450"/>
          </a:xfrm>
          <a:prstGeom prst="rect">
            <a:avLst/>
          </a:prstGeom>
        </p:spPr>
      </p:pic>
      <p:pic>
        <p:nvPicPr>
          <p:cNvPr id="20" name="图片 19" descr="中医征候鉴别诊断学.jpg"/>
          <p:cNvPicPr>
            <a:picLocks noChangeAspect="1"/>
          </p:cNvPicPr>
          <p:nvPr/>
        </p:nvPicPr>
        <p:blipFill>
          <a:blip r:embed="rId8" cstate="print"/>
          <a:srcRect l="13697" r="14098"/>
          <a:stretch>
            <a:fillRect/>
          </a:stretch>
        </p:blipFill>
        <p:spPr>
          <a:xfrm>
            <a:off x="1228253" y="4682764"/>
            <a:ext cx="1332000" cy="1844744"/>
          </a:xfrm>
          <a:prstGeom prst="rect">
            <a:avLst/>
          </a:prstGeom>
        </p:spPr>
      </p:pic>
      <p:pic>
        <p:nvPicPr>
          <p:cNvPr id="21" name="图片 20" descr="中医征候鉴别诊断学2.jpg"/>
          <p:cNvPicPr>
            <a:picLocks noChangeAspect="1"/>
          </p:cNvPicPr>
          <p:nvPr/>
        </p:nvPicPr>
        <p:blipFill>
          <a:blip r:embed="rId9" cstate="print"/>
          <a:srcRect l="13262" r="13220"/>
          <a:stretch>
            <a:fillRect/>
          </a:stretch>
        </p:blipFill>
        <p:spPr>
          <a:xfrm>
            <a:off x="443997" y="4692063"/>
            <a:ext cx="1332000" cy="1811801"/>
          </a:xfrm>
          <a:prstGeom prst="rect">
            <a:avLst/>
          </a:prstGeom>
        </p:spPr>
      </p:pic>
      <p:sp>
        <p:nvSpPr>
          <p:cNvPr id="22" name="Rectangle 2"/>
          <p:cNvSpPr>
            <a:spLocks noChangeArrowheads="1"/>
          </p:cNvSpPr>
          <p:nvPr/>
        </p:nvSpPr>
        <p:spPr bwMode="auto">
          <a:xfrm>
            <a:off x="0" y="214290"/>
            <a:ext cx="3857620"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fade">
                                      <p:cBhvr>
                                        <p:cTn id="11" dur="500"/>
                                        <p:tgtEl>
                                          <p:spTgt spid="9">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Effect transition="in" filter="fade">
                                      <p:cBhvr>
                                        <p:cTn id="38"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build="p"/>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318971" y="1074825"/>
            <a:ext cx="8229600" cy="5177411"/>
          </a:xfrm>
        </p:spPr>
        <p:txBody>
          <a:bodyPr/>
          <a:lstStyle/>
          <a:p>
            <a:pPr marL="457200" indent="-457200">
              <a:buClr>
                <a:srgbClr val="C00000"/>
              </a:buClr>
              <a:buNone/>
            </a:pPr>
            <a:r>
              <a:rPr lang="en-US" altLang="zh-CN" sz="2400" dirty="0" smtClean="0">
                <a:solidFill>
                  <a:srgbClr val="C00000"/>
                </a:solidFill>
                <a:latin typeface="Times New Roman" panose="02020503050405090304" pitchFamily="18" charset="0"/>
                <a:ea typeface="微软雅黑" pitchFamily="34" charset="-122"/>
                <a:cs typeface="Times New Roman" panose="02020503050405090304" pitchFamily="18" charset="0"/>
              </a:rPr>
              <a:t>2. </a:t>
            </a:r>
            <a:r>
              <a:rPr lang="zh-CN" altLang="en-US" sz="2400" dirty="0" smtClean="0">
                <a:solidFill>
                  <a:srgbClr val="004274"/>
                </a:solidFill>
              </a:rPr>
              <a:t>提供</a:t>
            </a:r>
            <a:r>
              <a:rPr lang="zh-CN" altLang="en-US" sz="2400" dirty="0" smtClean="0">
                <a:solidFill>
                  <a:srgbClr val="004274"/>
                </a:solidFill>
                <a:latin typeface="Times New Roman" panose="02020503050405090304" pitchFamily="18" charset="0"/>
                <a:cs typeface="Times New Roman" panose="02020503050405090304" pitchFamily="18" charset="0"/>
              </a:rPr>
              <a:t>可视分析服务，用于揭示隐性知识，辅助科学研究</a:t>
            </a:r>
            <a:endParaRPr lang="en-US" altLang="zh-CN" sz="2400" dirty="0" smtClean="0">
              <a:solidFill>
                <a:srgbClr val="004274"/>
              </a:solidFill>
              <a:latin typeface="Times New Roman" panose="02020503050405090304" pitchFamily="18" charset="0"/>
              <a:cs typeface="Times New Roman" panose="02020503050405090304" pitchFamily="18" charset="0"/>
            </a:endParaRPr>
          </a:p>
        </p:txBody>
      </p:sp>
      <p:pic>
        <p:nvPicPr>
          <p:cNvPr id="205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17201" y="3096914"/>
            <a:ext cx="4017517" cy="30344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0358" y="1773405"/>
            <a:ext cx="3709548" cy="12059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54" y="1773405"/>
            <a:ext cx="4201809" cy="38722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灯片编号占位符 3"/>
          <p:cNvSpPr>
            <a:spLocks noGrp="1"/>
          </p:cNvSpPr>
          <p:nvPr>
            <p:ph type="sldNum" sz="quarter" idx="4294967295"/>
          </p:nvPr>
        </p:nvSpPr>
        <p:spPr>
          <a:xfrm>
            <a:off x="0" y="6576291"/>
            <a:ext cx="464714" cy="281709"/>
          </a:xfrm>
          <a:prstGeom prst="rect">
            <a:avLst/>
          </a:prstGeom>
        </p:spPr>
        <p:txBody>
          <a:bodyPr/>
          <a:lstStyle/>
          <a:p>
            <a:fld id="{BCCBA77F-076D-402D-9DC3-00A515977D10}" type="slidenum">
              <a:rPr lang="en-US" altLang="zh-CN" smtClean="0"/>
            </a:fld>
            <a:endParaRPr lang="en-US" altLang="zh-CN" dirty="0"/>
          </a:p>
        </p:txBody>
      </p:sp>
      <p:sp>
        <p:nvSpPr>
          <p:cNvPr id="10" name="Rectangle 2"/>
          <p:cNvSpPr>
            <a:spLocks noChangeArrowheads="1"/>
          </p:cNvSpPr>
          <p:nvPr/>
        </p:nvSpPr>
        <p:spPr bwMode="auto">
          <a:xfrm>
            <a:off x="0" y="214290"/>
            <a:ext cx="3857620"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24"/>
          <p:cNvSpPr txBox="1"/>
          <p:nvPr/>
        </p:nvSpPr>
        <p:spPr bwMode="auto">
          <a:xfrm>
            <a:off x="0" y="6547104"/>
            <a:ext cx="466344" cy="310896"/>
          </a:xfrm>
          <a:prstGeom prst="rect">
            <a:avLst/>
          </a:prstGeom>
          <a:noFill/>
          <a:ln w="9525">
            <a:noFill/>
            <a:miter lim="800000"/>
          </a:ln>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pitchFamily="2" charset="-122"/>
                <a:cs typeface="+mn-cs"/>
              </a:rPr>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pitchFamily="2" charset="-122"/>
              <a:cs typeface="+mn-cs"/>
            </a:endParaRPr>
          </a:p>
        </p:txBody>
      </p:sp>
      <p:pic>
        <p:nvPicPr>
          <p:cNvPr id="192514" name="Picture 2"/>
          <p:cNvPicPr>
            <a:picLocks noChangeAspect="1" noChangeArrowheads="1"/>
          </p:cNvPicPr>
          <p:nvPr/>
        </p:nvPicPr>
        <p:blipFill>
          <a:blip r:embed="rId1" cstate="print"/>
          <a:stretch>
            <a:fillRect/>
          </a:stretch>
        </p:blipFill>
        <p:spPr bwMode="auto">
          <a:xfrm>
            <a:off x="390866" y="1071546"/>
            <a:ext cx="8424000" cy="5578172"/>
          </a:xfrm>
          <a:prstGeom prst="rect">
            <a:avLst/>
          </a:prstGeom>
          <a:noFill/>
          <a:ln>
            <a:noFill/>
          </a:ln>
        </p:spPr>
      </p:pic>
      <p:sp>
        <p:nvSpPr>
          <p:cNvPr id="5" name="Rectangle 2"/>
          <p:cNvSpPr>
            <a:spLocks noChangeArrowheads="1"/>
          </p:cNvSpPr>
          <p:nvPr/>
        </p:nvSpPr>
        <p:spPr bwMode="auto">
          <a:xfrm>
            <a:off x="0" y="214290"/>
            <a:ext cx="4214810"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工程科教图书知识服务系统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329604" y="1003399"/>
            <a:ext cx="8229600" cy="5177411"/>
          </a:xfrm>
        </p:spPr>
        <p:txBody>
          <a:bodyPr/>
          <a:lstStyle/>
          <a:p>
            <a:pPr>
              <a:buNone/>
            </a:pPr>
            <a:r>
              <a:rPr lang="en-US" altLang="zh-CN" sz="2400" dirty="0" smtClean="0">
                <a:solidFill>
                  <a:srgbClr val="C00000"/>
                </a:solidFill>
                <a:latin typeface="Times New Roman" panose="02020503050405090304" pitchFamily="18" charset="0"/>
                <a:cs typeface="Times New Roman" panose="02020503050405090304" pitchFamily="18" charset="0"/>
              </a:rPr>
              <a:t>1.</a:t>
            </a:r>
            <a:r>
              <a:rPr lang="en-US" altLang="zh-CN" sz="2400" dirty="0" smtClean="0">
                <a:latin typeface="Times New Roman" panose="02020503050405090304" pitchFamily="18" charset="0"/>
                <a:cs typeface="Times New Roman" panose="02020503050405090304" pitchFamily="18" charset="0"/>
              </a:rPr>
              <a:t>  </a:t>
            </a:r>
            <a:r>
              <a:rPr lang="zh-CN" altLang="en-US" sz="2400" dirty="0" smtClean="0"/>
              <a:t>抽取知识片段，支持知识片段检索和汇编</a:t>
            </a:r>
            <a:endParaRPr lang="en-US" altLang="zh-CN" sz="2400" dirty="0" smtClean="0">
              <a:latin typeface="Times New Roman" panose="02020503050405090304" pitchFamily="18" charset="0"/>
              <a:cs typeface="Times New Roman" panose="02020503050405090304" pitchFamily="18" charset="0"/>
            </a:endParaRPr>
          </a:p>
        </p:txBody>
      </p:sp>
      <p:sp>
        <p:nvSpPr>
          <p:cNvPr id="11" name="灯片编号占位符 24"/>
          <p:cNvSpPr txBox="1"/>
          <p:nvPr/>
        </p:nvSpPr>
        <p:spPr bwMode="auto">
          <a:xfrm>
            <a:off x="0" y="6547104"/>
            <a:ext cx="466344" cy="310896"/>
          </a:xfrm>
          <a:prstGeom prst="rect">
            <a:avLst/>
          </a:prstGeom>
          <a:noFill/>
          <a:ln w="9525">
            <a:noFill/>
            <a:miter lim="800000"/>
          </a:ln>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pitchFamily="2" charset="-122"/>
                <a:cs typeface="+mn-cs"/>
              </a:rPr>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pitchFamily="2" charset="-122"/>
              <a:cs typeface="+mn-cs"/>
            </a:endParaRPr>
          </a:p>
        </p:txBody>
      </p:sp>
      <p:sp>
        <p:nvSpPr>
          <p:cNvPr id="14" name="内容占位符 2"/>
          <p:cNvSpPr txBox="1"/>
          <p:nvPr/>
        </p:nvSpPr>
        <p:spPr bwMode="auto">
          <a:xfrm>
            <a:off x="5832000" y="1940688"/>
            <a:ext cx="3157621" cy="3955142"/>
          </a:xfrm>
          <a:prstGeom prst="rect">
            <a:avLst/>
          </a:prstGeom>
          <a:noFill/>
          <a:ln w="9525">
            <a:noFill/>
            <a:miter lim="800000"/>
          </a:ln>
          <a:effectLst/>
        </p:spPr>
        <p:txBody>
          <a:bodyPr vert="horz" wrap="square" lIns="91440" tIns="45720" rIns="91440" bIns="45720" numCol="1" anchor="t" anchorCtr="0" compatLnSpc="1"/>
          <a:lstStyle/>
          <a:p>
            <a:pPr marL="269875" indent="-269875" algn="l">
              <a:lnSpc>
                <a:spcPct val="120000"/>
              </a:lnSpc>
              <a:spcBef>
                <a:spcPct val="20000"/>
              </a:spcBef>
              <a:buClr>
                <a:schemeClr val="hlink"/>
              </a:buClr>
              <a:buFont typeface="Wingdings" panose="05000000000000000000" pitchFamily="2" charset="2"/>
              <a:buChar char="l"/>
            </a:pPr>
            <a:r>
              <a:rPr lang="zh-CN" altLang="en-US"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rPr>
              <a:t>通过图书版面分析、自然语言处理等，抽取图书中的图表、数据、词条解释等</a:t>
            </a:r>
            <a:endParaRPr lang="en-US" altLang="zh-CN"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endParaRPr>
          </a:p>
          <a:p>
            <a:pPr marL="269875" indent="-269875" algn="l">
              <a:lnSpc>
                <a:spcPct val="120000"/>
              </a:lnSpc>
              <a:spcBef>
                <a:spcPts val="1800"/>
              </a:spcBef>
              <a:buClr>
                <a:schemeClr val="hlink"/>
              </a:buClr>
              <a:buFont typeface="Wingdings" panose="05000000000000000000" pitchFamily="2" charset="2"/>
              <a:buChar char="l"/>
            </a:pPr>
            <a:r>
              <a:rPr lang="zh-CN" altLang="en-US"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rPr>
              <a:t>提供图表、数据、词条解释等知识片断的查询，支持咨询</a:t>
            </a:r>
            <a:endParaRPr lang="en-US" altLang="zh-CN"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endParaRPr>
          </a:p>
          <a:p>
            <a:pPr marL="269875" indent="-269875" algn="l">
              <a:lnSpc>
                <a:spcPct val="120000"/>
              </a:lnSpc>
              <a:spcBef>
                <a:spcPts val="1800"/>
              </a:spcBef>
              <a:buClr>
                <a:schemeClr val="hlink"/>
              </a:buClr>
              <a:buFont typeface="Wingdings" panose="05000000000000000000" pitchFamily="2" charset="2"/>
              <a:buChar char="l"/>
            </a:pPr>
            <a:r>
              <a:rPr lang="zh-CN" altLang="en-US"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rPr>
              <a:t>对知识片断进行主题分析，形成知识汇编</a:t>
            </a:r>
            <a:endParaRPr lang="zh-CN" altLang="en-US" sz="2000" kern="0" dirty="0" smtClean="0">
              <a:solidFill>
                <a:srgbClr val="004274"/>
              </a:solidFill>
              <a:latin typeface="Times New Roman" panose="02020503050405090304" pitchFamily="18" charset="0"/>
              <a:ea typeface="微软雅黑" pitchFamily="34" charset="-122"/>
              <a:cs typeface="Times New Roman" panose="02020503050405090304" pitchFamily="18" charset="0"/>
            </a:endParaRPr>
          </a:p>
          <a:p>
            <a:pPr marL="342900" lvl="0" indent="-342900" algn="l">
              <a:spcBef>
                <a:spcPct val="20000"/>
              </a:spcBef>
              <a:buClr>
                <a:schemeClr val="hlink"/>
              </a:buClr>
            </a:pPr>
            <a:endParaRPr lang="zh-CN" altLang="en-US" sz="2000" kern="0" dirty="0" smtClean="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pic>
        <p:nvPicPr>
          <p:cNvPr id="15" name="Picture 5"/>
          <p:cNvPicPr>
            <a:picLocks noChangeAspect="1" noChangeArrowheads="1"/>
          </p:cNvPicPr>
          <p:nvPr/>
        </p:nvPicPr>
        <p:blipFill>
          <a:blip r:embed="rId1" cstate="print"/>
          <a:srcRect/>
          <a:stretch>
            <a:fillRect/>
          </a:stretch>
        </p:blipFill>
        <p:spPr bwMode="auto">
          <a:xfrm>
            <a:off x="1928621" y="5644322"/>
            <a:ext cx="3672000" cy="402884"/>
          </a:xfrm>
          <a:prstGeom prst="rect">
            <a:avLst/>
          </a:prstGeom>
          <a:noFill/>
          <a:ln w="9525">
            <a:solidFill>
              <a:schemeClr val="tx1">
                <a:lumMod val="40000"/>
                <a:lumOff val="60000"/>
              </a:schemeClr>
            </a:solidFill>
            <a:miter lim="800000"/>
            <a:headEnd/>
            <a:tailEnd/>
          </a:ln>
          <a:effectLst/>
        </p:spPr>
      </p:pic>
      <p:pic>
        <p:nvPicPr>
          <p:cNvPr id="16" name="Picture 6"/>
          <p:cNvPicPr>
            <a:picLocks noChangeAspect="1" noChangeArrowheads="1"/>
          </p:cNvPicPr>
          <p:nvPr/>
        </p:nvPicPr>
        <p:blipFill>
          <a:blip r:embed="rId2" cstate="print"/>
          <a:srcRect/>
          <a:stretch>
            <a:fillRect/>
          </a:stretch>
        </p:blipFill>
        <p:spPr bwMode="auto">
          <a:xfrm>
            <a:off x="1928621" y="4454742"/>
            <a:ext cx="3672000" cy="370621"/>
          </a:xfrm>
          <a:prstGeom prst="rect">
            <a:avLst/>
          </a:prstGeom>
          <a:noFill/>
          <a:ln w="9525">
            <a:solidFill>
              <a:schemeClr val="tx1">
                <a:lumMod val="40000"/>
                <a:lumOff val="60000"/>
              </a:schemeClr>
            </a:solidFill>
            <a:miter lim="800000"/>
            <a:headEnd/>
            <a:tailEnd/>
          </a:ln>
          <a:effectLst/>
        </p:spPr>
      </p:pic>
      <p:pic>
        <p:nvPicPr>
          <p:cNvPr id="17" name="Picture 7"/>
          <p:cNvPicPr>
            <a:picLocks noChangeAspect="1" noChangeArrowheads="1"/>
          </p:cNvPicPr>
          <p:nvPr/>
        </p:nvPicPr>
        <p:blipFill>
          <a:blip r:embed="rId3" cstate="print"/>
          <a:srcRect/>
          <a:stretch>
            <a:fillRect/>
          </a:stretch>
        </p:blipFill>
        <p:spPr bwMode="auto">
          <a:xfrm>
            <a:off x="1928621" y="4914926"/>
            <a:ext cx="3672000" cy="528588"/>
          </a:xfrm>
          <a:prstGeom prst="rect">
            <a:avLst/>
          </a:prstGeom>
          <a:noFill/>
          <a:ln w="9525">
            <a:solidFill>
              <a:schemeClr val="tx1">
                <a:lumMod val="40000"/>
                <a:lumOff val="60000"/>
              </a:schemeClr>
            </a:solidFill>
            <a:miter lim="800000"/>
            <a:headEnd/>
            <a:tailEnd/>
          </a:ln>
          <a:effectLst/>
        </p:spPr>
      </p:pic>
      <p:pic>
        <p:nvPicPr>
          <p:cNvPr id="18" name="Picture 8"/>
          <p:cNvPicPr>
            <a:picLocks noChangeAspect="1" noChangeArrowheads="1"/>
          </p:cNvPicPr>
          <p:nvPr/>
        </p:nvPicPr>
        <p:blipFill>
          <a:blip r:embed="rId4" cstate="print"/>
          <a:srcRect/>
          <a:stretch>
            <a:fillRect/>
          </a:stretch>
        </p:blipFill>
        <p:spPr bwMode="auto">
          <a:xfrm>
            <a:off x="2041268" y="1900052"/>
            <a:ext cx="1536769" cy="1214422"/>
          </a:xfrm>
          <a:prstGeom prst="rect">
            <a:avLst/>
          </a:prstGeom>
          <a:noFill/>
          <a:ln w="9525">
            <a:solidFill>
              <a:schemeClr val="tx1">
                <a:lumMod val="40000"/>
                <a:lumOff val="60000"/>
              </a:schemeClr>
            </a:solidFill>
            <a:miter lim="800000"/>
            <a:headEnd/>
            <a:tailEnd/>
          </a:ln>
          <a:effectLst/>
        </p:spPr>
      </p:pic>
      <p:pic>
        <p:nvPicPr>
          <p:cNvPr id="19" name="Picture 9"/>
          <p:cNvPicPr>
            <a:picLocks noChangeAspect="1" noChangeArrowheads="1"/>
          </p:cNvPicPr>
          <p:nvPr/>
        </p:nvPicPr>
        <p:blipFill>
          <a:blip r:embed="rId5" cstate="print"/>
          <a:srcRect/>
          <a:stretch>
            <a:fillRect/>
          </a:stretch>
        </p:blipFill>
        <p:spPr bwMode="auto">
          <a:xfrm>
            <a:off x="3703714" y="3242308"/>
            <a:ext cx="1911703" cy="857232"/>
          </a:xfrm>
          <a:prstGeom prst="rect">
            <a:avLst/>
          </a:prstGeom>
          <a:noFill/>
          <a:ln w="9525">
            <a:solidFill>
              <a:schemeClr val="tx1">
                <a:lumMod val="40000"/>
                <a:lumOff val="60000"/>
              </a:schemeClr>
            </a:solidFill>
            <a:miter lim="800000"/>
            <a:headEnd/>
            <a:tailEnd/>
          </a:ln>
          <a:effectLst/>
        </p:spPr>
      </p:pic>
      <p:pic>
        <p:nvPicPr>
          <p:cNvPr id="20" name="Picture 10"/>
          <p:cNvPicPr>
            <a:picLocks noChangeAspect="1" noChangeArrowheads="1"/>
          </p:cNvPicPr>
          <p:nvPr/>
        </p:nvPicPr>
        <p:blipFill>
          <a:blip r:embed="rId6" cstate="print"/>
          <a:srcRect/>
          <a:stretch>
            <a:fillRect/>
          </a:stretch>
        </p:blipFill>
        <p:spPr bwMode="auto">
          <a:xfrm>
            <a:off x="3703695" y="2042555"/>
            <a:ext cx="1891860" cy="871355"/>
          </a:xfrm>
          <a:prstGeom prst="rect">
            <a:avLst/>
          </a:prstGeom>
          <a:noFill/>
          <a:ln w="9525">
            <a:solidFill>
              <a:schemeClr val="tx1">
                <a:lumMod val="40000"/>
                <a:lumOff val="60000"/>
              </a:schemeClr>
            </a:solidFill>
            <a:miter lim="800000"/>
            <a:headEnd/>
            <a:tailEnd/>
          </a:ln>
          <a:effectLst/>
        </p:spPr>
      </p:pic>
      <p:pic>
        <p:nvPicPr>
          <p:cNvPr id="21" name="Picture 11"/>
          <p:cNvPicPr>
            <a:picLocks noChangeAspect="1" noChangeArrowheads="1"/>
          </p:cNvPicPr>
          <p:nvPr/>
        </p:nvPicPr>
        <p:blipFill>
          <a:blip r:embed="rId7" cstate="print"/>
          <a:srcRect/>
          <a:stretch>
            <a:fillRect/>
          </a:stretch>
        </p:blipFill>
        <p:spPr bwMode="auto">
          <a:xfrm>
            <a:off x="2006415" y="3224142"/>
            <a:ext cx="1571604" cy="992211"/>
          </a:xfrm>
          <a:prstGeom prst="rect">
            <a:avLst/>
          </a:prstGeom>
          <a:noFill/>
          <a:ln w="9525">
            <a:solidFill>
              <a:schemeClr val="tx1">
                <a:lumMod val="40000"/>
                <a:lumOff val="60000"/>
              </a:schemeClr>
            </a:solidFill>
            <a:miter lim="800000"/>
            <a:headEnd/>
            <a:tailEnd/>
          </a:ln>
          <a:effectLst/>
        </p:spPr>
      </p:pic>
      <p:sp>
        <p:nvSpPr>
          <p:cNvPr id="22" name="矩形 21"/>
          <p:cNvSpPr/>
          <p:nvPr/>
        </p:nvSpPr>
        <p:spPr>
          <a:xfrm>
            <a:off x="1800265" y="1725468"/>
            <a:ext cx="3954483" cy="44769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7" descr="http://10.15.62.49/Engineering/coverShowAction.action?bookNo=07096747"/>
          <p:cNvPicPr>
            <a:picLocks noChangeAspect="1" noChangeArrowheads="1"/>
          </p:cNvPicPr>
          <p:nvPr/>
        </p:nvPicPr>
        <p:blipFill>
          <a:blip r:embed="rId8" cstate="print"/>
          <a:srcRect/>
          <a:stretch>
            <a:fillRect/>
          </a:stretch>
        </p:blipFill>
        <p:spPr bwMode="auto">
          <a:xfrm>
            <a:off x="467173" y="1661121"/>
            <a:ext cx="792000" cy="1056001"/>
          </a:xfrm>
          <a:prstGeom prst="rect">
            <a:avLst/>
          </a:prstGeom>
          <a:noFill/>
        </p:spPr>
      </p:pic>
      <p:pic>
        <p:nvPicPr>
          <p:cNvPr id="24" name="Picture 9" descr="http://10.15.62.49/Engineering/coverShowAction.action?bookNo=17200358"/>
          <p:cNvPicPr>
            <a:picLocks noChangeAspect="1" noChangeArrowheads="1"/>
          </p:cNvPicPr>
          <p:nvPr/>
        </p:nvPicPr>
        <p:blipFill>
          <a:blip r:embed="rId9" cstate="print"/>
          <a:srcRect/>
          <a:stretch>
            <a:fillRect/>
          </a:stretch>
        </p:blipFill>
        <p:spPr bwMode="auto">
          <a:xfrm>
            <a:off x="467173" y="2869910"/>
            <a:ext cx="792000" cy="1056001"/>
          </a:xfrm>
          <a:prstGeom prst="rect">
            <a:avLst/>
          </a:prstGeom>
          <a:noFill/>
        </p:spPr>
      </p:pic>
      <p:pic>
        <p:nvPicPr>
          <p:cNvPr id="25" name="Picture 11" descr="http://10.15.62.49/Engineering/coverShowAction.action?bookNo=07094882"/>
          <p:cNvPicPr>
            <a:picLocks noChangeAspect="1" noChangeArrowheads="1"/>
          </p:cNvPicPr>
          <p:nvPr/>
        </p:nvPicPr>
        <p:blipFill>
          <a:blip r:embed="rId10" cstate="print"/>
          <a:srcRect/>
          <a:stretch>
            <a:fillRect/>
          </a:stretch>
        </p:blipFill>
        <p:spPr bwMode="auto">
          <a:xfrm>
            <a:off x="443423" y="4078699"/>
            <a:ext cx="792000" cy="1056001"/>
          </a:xfrm>
          <a:prstGeom prst="rect">
            <a:avLst/>
          </a:prstGeom>
          <a:noFill/>
        </p:spPr>
      </p:pic>
      <p:pic>
        <p:nvPicPr>
          <p:cNvPr id="26" name="Picture 13" descr="http://10.15.62.49/Engineering/coverShowAction.action?bookNo=33133125"/>
          <p:cNvPicPr>
            <a:picLocks noChangeAspect="1" noChangeArrowheads="1"/>
          </p:cNvPicPr>
          <p:nvPr/>
        </p:nvPicPr>
        <p:blipFill>
          <a:blip r:embed="rId11" cstate="print"/>
          <a:srcRect/>
          <a:stretch>
            <a:fillRect/>
          </a:stretch>
        </p:blipFill>
        <p:spPr bwMode="auto">
          <a:xfrm>
            <a:off x="455299" y="5287488"/>
            <a:ext cx="792000" cy="1056001"/>
          </a:xfrm>
          <a:prstGeom prst="rect">
            <a:avLst/>
          </a:prstGeom>
          <a:noFill/>
        </p:spPr>
      </p:pic>
      <p:sp>
        <p:nvSpPr>
          <p:cNvPr id="27" name="右箭头 26"/>
          <p:cNvSpPr/>
          <p:nvPr/>
        </p:nvSpPr>
        <p:spPr>
          <a:xfrm>
            <a:off x="1334115" y="3621974"/>
            <a:ext cx="360000" cy="391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Rectangle 2"/>
          <p:cNvSpPr>
            <a:spLocks noChangeArrowheads="1"/>
          </p:cNvSpPr>
          <p:nvPr/>
        </p:nvSpPr>
        <p:spPr bwMode="auto">
          <a:xfrm>
            <a:off x="0" y="214290"/>
            <a:ext cx="4214810"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工程科教图书知识服务系统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Left)">
                                      <p:cBhvr>
                                        <p:cTn id="7" dur="500"/>
                                        <p:tgtEl>
                                          <p:spTgt spid="15"/>
                                        </p:tgtEl>
                                      </p:cBhvr>
                                    </p:animEffect>
                                  </p:childTnLst>
                                </p:cTn>
                              </p:par>
                              <p:par>
                                <p:cTn id="8" presetID="1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Left)">
                                      <p:cBhvr>
                                        <p:cTn id="10" dur="500"/>
                                        <p:tgtEl>
                                          <p:spTgt spid="16"/>
                                        </p:tgtEl>
                                      </p:cBhvr>
                                    </p:animEffect>
                                  </p:childTnLst>
                                </p:cTn>
                              </p:par>
                              <p:par>
                                <p:cTn id="11" presetID="1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Left)">
                                      <p:cBhvr>
                                        <p:cTn id="13" dur="500"/>
                                        <p:tgtEl>
                                          <p:spTgt spid="17"/>
                                        </p:tgtEl>
                                      </p:cBhvr>
                                    </p:animEffect>
                                  </p:childTnLst>
                                </p:cTn>
                              </p:par>
                              <p:par>
                                <p:cTn id="14" presetID="1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lide(fromLeft)">
                                      <p:cBhvr>
                                        <p:cTn id="16" dur="500"/>
                                        <p:tgtEl>
                                          <p:spTgt spid="18"/>
                                        </p:tgtEl>
                                      </p:cBhvr>
                                    </p:animEffect>
                                  </p:childTnLst>
                                </p:cTn>
                              </p:par>
                              <p:par>
                                <p:cTn id="17" presetID="1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Left)">
                                      <p:cBhvr>
                                        <p:cTn id="19" dur="500"/>
                                        <p:tgtEl>
                                          <p:spTgt spid="19"/>
                                        </p:tgtEl>
                                      </p:cBhvr>
                                    </p:animEffect>
                                  </p:childTnLst>
                                </p:cTn>
                              </p:par>
                              <p:par>
                                <p:cTn id="20" presetID="1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lide(fromLeft)">
                                      <p:cBhvr>
                                        <p:cTn id="22" dur="500"/>
                                        <p:tgtEl>
                                          <p:spTgt spid="20"/>
                                        </p:tgtEl>
                                      </p:cBhvr>
                                    </p:animEffect>
                                  </p:childTnLst>
                                </p:cTn>
                              </p:par>
                              <p:par>
                                <p:cTn id="23" presetID="1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lide(fromLeft)">
                                      <p:cBhvr>
                                        <p:cTn id="25" dur="500"/>
                                        <p:tgtEl>
                                          <p:spTgt spid="21"/>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lide(fromLeft)">
                                      <p:cBhvr>
                                        <p:cTn id="28" dur="500"/>
                                        <p:tgtEl>
                                          <p:spTgt spid="22"/>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slide(fromLeft)">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F00828B-51D8-409B-8586-856A1A03968D}" type="slidenum">
              <a:rPr lang="en-US" altLang="zh-CN" smtClean="0"/>
            </a:fld>
            <a:endParaRPr lang="en-US" altLang="zh-CN"/>
          </a:p>
        </p:txBody>
      </p:sp>
      <p:sp>
        <p:nvSpPr>
          <p:cNvPr id="6" name="内容占位符 2"/>
          <p:cNvSpPr txBox="1"/>
          <p:nvPr/>
        </p:nvSpPr>
        <p:spPr>
          <a:xfrm>
            <a:off x="147981" y="762000"/>
            <a:ext cx="8495985" cy="4953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anose="05000000000000000000" pitchFamily="2" charset="2"/>
              <a:buChar char="p"/>
            </a:pPr>
            <a:r>
              <a:rPr lang="zh-CN" altLang="en-US" sz="2400" dirty="0" smtClean="0">
                <a:solidFill>
                  <a:srgbClr val="C00000"/>
                </a:solidFill>
                <a:latin typeface="黑体" pitchFamily="49" charset="-122"/>
                <a:ea typeface="黑体" pitchFamily="49" charset="-122"/>
              </a:rPr>
              <a:t>案例分析</a:t>
            </a:r>
            <a:endParaRPr lang="en-US" altLang="zh-CN" sz="2400" dirty="0" smtClean="0">
              <a:solidFill>
                <a:srgbClr val="C00000"/>
              </a:solidFill>
              <a:latin typeface="黑体" pitchFamily="49" charset="-122"/>
              <a:ea typeface="黑体" pitchFamily="49" charset="-122"/>
            </a:endParaRPr>
          </a:p>
          <a:p>
            <a:pPr lvl="1">
              <a:lnSpc>
                <a:spcPct val="120000"/>
              </a:lnSpc>
              <a:spcBef>
                <a:spcPts val="1200"/>
              </a:spcBef>
              <a:spcAft>
                <a:spcPts val="600"/>
              </a:spcAft>
              <a:buClr>
                <a:srgbClr val="C00000"/>
              </a:buClr>
              <a:buFont typeface="Wingdings" panose="05000000000000000000" pitchFamily="2" charset="2"/>
              <a:buChar char="n"/>
            </a:pPr>
            <a:r>
              <a:rPr lang="zh-CN" altLang="en-US" sz="2000" dirty="0" smtClean="0">
                <a:latin typeface="黑体" pitchFamily="49" charset="-122"/>
                <a:ea typeface="黑体" pitchFamily="49" charset="-122"/>
              </a:rPr>
              <a:t>上述知识服务系统改变了过去以揭示图书、期刊、技术报告、网页等文档</a:t>
            </a:r>
            <a:r>
              <a:rPr lang="zh-CN" altLang="en-US" sz="2000" dirty="0" smtClean="0">
                <a:solidFill>
                  <a:srgbClr val="FF0000"/>
                </a:solidFill>
                <a:latin typeface="黑体" pitchFamily="49" charset="-122"/>
                <a:ea typeface="黑体" pitchFamily="49" charset="-122"/>
              </a:rPr>
              <a:t>外在特征</a:t>
            </a:r>
            <a:r>
              <a:rPr lang="zh-CN" altLang="en-US" sz="2000" dirty="0" smtClean="0">
                <a:latin typeface="黑体" pitchFamily="49" charset="-122"/>
                <a:ea typeface="黑体" pitchFamily="49" charset="-122"/>
              </a:rPr>
              <a:t>提供服务的传统模式，转移到以描述</a:t>
            </a:r>
            <a:r>
              <a:rPr lang="zh-CN" altLang="en-US" sz="2000" dirty="0" smtClean="0">
                <a:solidFill>
                  <a:srgbClr val="FF0000"/>
                </a:solidFill>
                <a:latin typeface="黑体" pitchFamily="49" charset="-122"/>
                <a:ea typeface="黑体" pitchFamily="49" charset="-122"/>
              </a:rPr>
              <a:t>文档内容</a:t>
            </a:r>
            <a:r>
              <a:rPr lang="zh-CN" altLang="en-US" sz="2000" dirty="0" smtClean="0">
                <a:latin typeface="黑体" pitchFamily="49" charset="-122"/>
                <a:ea typeface="黑体" pitchFamily="49" charset="-122"/>
              </a:rPr>
              <a:t>为对象的服务模式。</a:t>
            </a:r>
            <a:endParaRPr lang="en-US" altLang="zh-CN" sz="2000" dirty="0" smtClean="0">
              <a:latin typeface="黑体" pitchFamily="49" charset="-122"/>
              <a:ea typeface="黑体" pitchFamily="49" charset="-122"/>
            </a:endParaRPr>
          </a:p>
          <a:p>
            <a:pPr lvl="1">
              <a:lnSpc>
                <a:spcPct val="120000"/>
              </a:lnSpc>
              <a:spcBef>
                <a:spcPts val="600"/>
              </a:spcBef>
              <a:spcAft>
                <a:spcPts val="600"/>
              </a:spcAft>
              <a:buClr>
                <a:srgbClr val="C00000"/>
              </a:buClr>
              <a:buFont typeface="Wingdings" panose="05000000000000000000" pitchFamily="2" charset="2"/>
              <a:buChar char="n"/>
            </a:pPr>
            <a:r>
              <a:rPr lang="zh-CN" altLang="en-US" sz="2000" dirty="0" smtClean="0">
                <a:latin typeface="黑体" pitchFamily="49" charset="-122"/>
                <a:ea typeface="黑体" pitchFamily="49" charset="-122"/>
              </a:rPr>
              <a:t>知识的控制单位从文档深化到文档中的数据、公式、事实、结论、图表等最小的独立的“</a:t>
            </a:r>
            <a:r>
              <a:rPr lang="zh-CN" altLang="en-US" sz="2000" dirty="0" smtClean="0">
                <a:solidFill>
                  <a:srgbClr val="FF0000"/>
                </a:solidFill>
                <a:latin typeface="黑体" pitchFamily="49" charset="-122"/>
                <a:ea typeface="黑体" pitchFamily="49" charset="-122"/>
              </a:rPr>
              <a:t>知识元</a:t>
            </a:r>
            <a:r>
              <a:rPr lang="zh-CN" altLang="en-US" sz="2000" dirty="0" smtClean="0">
                <a:latin typeface="黑体" pitchFamily="49" charset="-122"/>
                <a:ea typeface="黑体" pitchFamily="49" charset="-122"/>
              </a:rPr>
              <a:t>” 。</a:t>
            </a:r>
            <a:endParaRPr lang="en-US" altLang="zh-CN" sz="2000" dirty="0" smtClean="0">
              <a:latin typeface="黑体" pitchFamily="49" charset="-122"/>
              <a:ea typeface="黑体" pitchFamily="49" charset="-122"/>
            </a:endParaRPr>
          </a:p>
          <a:p>
            <a:pPr lvl="1">
              <a:lnSpc>
                <a:spcPct val="120000"/>
              </a:lnSpc>
              <a:spcBef>
                <a:spcPts val="600"/>
              </a:spcBef>
              <a:spcAft>
                <a:spcPts val="600"/>
              </a:spcAft>
              <a:buClr>
                <a:srgbClr val="C00000"/>
              </a:buClr>
              <a:buFont typeface="Wingdings" panose="05000000000000000000" pitchFamily="2" charset="2"/>
              <a:buChar char="n"/>
            </a:pPr>
            <a:r>
              <a:rPr lang="zh-CN" altLang="en-US" sz="2000" dirty="0" smtClean="0">
                <a:latin typeface="黑体" pitchFamily="49" charset="-122"/>
                <a:ea typeface="黑体" pitchFamily="49" charset="-122"/>
              </a:rPr>
              <a:t>大量文档中所包含的“知识元”及相关信息间的</a:t>
            </a:r>
            <a:r>
              <a:rPr lang="zh-CN" altLang="en-US" sz="2000" dirty="0" smtClean="0">
                <a:solidFill>
                  <a:srgbClr val="FF0000"/>
                </a:solidFill>
                <a:latin typeface="黑体" pitchFamily="49" charset="-122"/>
                <a:ea typeface="黑体" pitchFamily="49" charset="-122"/>
              </a:rPr>
              <a:t>链接</a:t>
            </a:r>
            <a:r>
              <a:rPr lang="zh-CN" altLang="en-US" sz="2000" dirty="0" smtClean="0">
                <a:latin typeface="黑体" pitchFamily="49" charset="-122"/>
                <a:ea typeface="黑体" pitchFamily="49" charset="-122"/>
              </a:rPr>
              <a:t>将产生极大的</a:t>
            </a:r>
            <a:r>
              <a:rPr lang="zh-CN" altLang="en-US" sz="2000" dirty="0" smtClean="0">
                <a:solidFill>
                  <a:srgbClr val="FF0000"/>
                </a:solidFill>
                <a:latin typeface="黑体" pitchFamily="49" charset="-122"/>
                <a:ea typeface="黑体" pitchFamily="49" charset="-122"/>
              </a:rPr>
              <a:t>知识增值</a:t>
            </a:r>
            <a:r>
              <a:rPr lang="zh-CN" altLang="en-US" sz="2000" dirty="0" smtClean="0">
                <a:latin typeface="黑体" pitchFamily="49" charset="-122"/>
                <a:ea typeface="黑体" pitchFamily="49" charset="-122"/>
              </a:rPr>
              <a:t>，从而大大推进人类对知识的利用，促进新知识的创造。</a:t>
            </a:r>
            <a:endParaRPr lang="en-US" altLang="zh-CN" sz="2000" dirty="0" smtClean="0">
              <a:latin typeface="黑体" pitchFamily="49" charset="-122"/>
              <a:ea typeface="黑体" pitchFamily="49" charset="-122"/>
            </a:endParaRPr>
          </a:p>
          <a:p>
            <a:pPr>
              <a:lnSpc>
                <a:spcPct val="110000"/>
              </a:lnSpc>
              <a:spcBef>
                <a:spcPts val="600"/>
              </a:spcBef>
              <a:spcAft>
                <a:spcPts val="600"/>
              </a:spcAft>
              <a:buClr>
                <a:srgbClr val="C00000"/>
              </a:buClr>
              <a:buFont typeface="Wingdings" panose="05000000000000000000" pitchFamily="2" charset="2"/>
              <a:buChar char="Ø"/>
            </a:pPr>
            <a:endParaRPr lang="en-US" altLang="zh-CN" sz="2400" dirty="0" smtClean="0">
              <a:latin typeface="黑体" pitchFamily="49" charset="-122"/>
              <a:ea typeface="黑体" pitchFamily="49" charset="-122"/>
            </a:endParaRPr>
          </a:p>
          <a:p>
            <a:pPr>
              <a:lnSpc>
                <a:spcPct val="110000"/>
              </a:lnSpc>
              <a:spcBef>
                <a:spcPts val="600"/>
              </a:spcBef>
              <a:spcAft>
                <a:spcPts val="600"/>
              </a:spcAft>
              <a:buClr>
                <a:srgbClr val="C00000"/>
              </a:buClr>
              <a:buNone/>
            </a:pPr>
            <a:endParaRPr lang="en-US" altLang="zh-CN" sz="2400" dirty="0" smtClean="0">
              <a:latin typeface="黑体" pitchFamily="49" charset="-122"/>
              <a:ea typeface="黑体" pitchFamily="49" charset="-122"/>
            </a:endParaRPr>
          </a:p>
        </p:txBody>
      </p:sp>
      <p:sp>
        <p:nvSpPr>
          <p:cNvPr id="8"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案例分析</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ln>
        </p:spPr>
        <p:txBody>
          <a:bodyPr wrap="none" anchor="ctr"/>
          <a:lstStyle/>
          <a:p>
            <a:pPr algn="ctr">
              <a:defRPr/>
            </a:pPr>
            <a:r>
              <a:rPr lang="en-US" altLang="zh-CN" sz="9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3</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357422" y="2438400"/>
            <a:ext cx="6572296"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参考模型</a:t>
            </a:r>
            <a:br>
              <a:rPr lang="en-US" altLang="zh-CN" sz="4000" dirty="0" smtClean="0">
                <a:solidFill>
                  <a:schemeClr val="bg1"/>
                </a:solidFill>
                <a:latin typeface="黑体" pitchFamily="49" charset="-122"/>
                <a:ea typeface="黑体" pitchFamily="49" charset="-122"/>
              </a:rPr>
            </a:br>
            <a:r>
              <a:rPr lang="en-US" altLang="zh-CN" sz="2000" dirty="0" smtClean="0">
                <a:solidFill>
                  <a:schemeClr val="bg1"/>
                </a:solidFill>
                <a:latin typeface="黑体" pitchFamily="49" charset="-122"/>
                <a:ea typeface="黑体" pitchFamily="49" charset="-122"/>
              </a:rPr>
              <a:t>— </a:t>
            </a:r>
            <a:r>
              <a:rPr lang="zh-CN" altLang="en-US" sz="2000" dirty="0" smtClean="0">
                <a:solidFill>
                  <a:schemeClr val="bg1"/>
                </a:solidFill>
                <a:latin typeface="黑体" pitchFamily="49" charset="-122"/>
                <a:ea typeface="黑体" pitchFamily="49" charset="-122"/>
              </a:rPr>
              <a:t>知识结构、技术框架、建设流程、系统特征</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5" name="内容占位符 2"/>
          <p:cNvSpPr txBox="1"/>
          <p:nvPr/>
        </p:nvSpPr>
        <p:spPr bwMode="auto">
          <a:xfrm>
            <a:off x="179295" y="764704"/>
            <a:ext cx="8464671" cy="64658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anose="05000000000000000000" pitchFamily="2" charset="2"/>
              <a:buChar char="p"/>
            </a:pPr>
            <a:r>
              <a:rPr lang="zh-CN" altLang="en-US" sz="2500" kern="0" dirty="0" smtClean="0">
                <a:solidFill>
                  <a:srgbClr val="C00000"/>
                </a:solidFill>
                <a:latin typeface="黑体" pitchFamily="49" charset="-122"/>
                <a:ea typeface="黑体" pitchFamily="49" charset="-122"/>
              </a:rPr>
              <a:t>数据中心：</a:t>
            </a:r>
            <a:r>
              <a:rPr lang="zh-CN" altLang="en-US" sz="2500" kern="0" dirty="0" smtClean="0">
                <a:latin typeface="黑体" pitchFamily="49" charset="-122"/>
                <a:ea typeface="黑体" pitchFamily="49" charset="-122"/>
              </a:rPr>
              <a:t>公共卫生科学数据中心（数据查询服务）</a:t>
            </a:r>
            <a:endParaRPr lang="en-US" altLang="zh-CN" sz="2500" kern="0" dirty="0" smtClean="0">
              <a:latin typeface="黑体" pitchFamily="49" charset="-122"/>
              <a:ea typeface="黑体" pitchFamily="49" charset="-122"/>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4913" y="1467606"/>
            <a:ext cx="7853511" cy="488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12"/>
          </p:nvPr>
        </p:nvSpPr>
        <p:spPr>
          <a:xfrm>
            <a:off x="7010400" y="6414036"/>
            <a:ext cx="2133600" cy="476250"/>
          </a:xfrm>
        </p:spPr>
        <p:txBody>
          <a:bodyPr/>
          <a:lstStyle/>
          <a:p>
            <a:pPr>
              <a:defRPr/>
            </a:pPr>
            <a:fld id="{7A2AAD93-1CE4-4103-B772-B5D10326C9EC}" type="slidenum">
              <a:rPr lang="en-US" altLang="zh-CN" smtClean="0"/>
            </a:fld>
            <a:endParaRPr lang="en-US" altLang="zh-CN" dirty="0"/>
          </a:p>
        </p:txBody>
      </p:sp>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知识结构</a:t>
            </a:r>
            <a:endParaRPr lang="zh-CN" altLang="en-US" sz="2400" dirty="0">
              <a:solidFill>
                <a:schemeClr val="bg1"/>
              </a:solidFill>
              <a:latin typeface="黑体" pitchFamily="49" charset="-122"/>
              <a:ea typeface="黑体" pitchFamily="49" charset="-122"/>
            </a:endParaRPr>
          </a:p>
        </p:txBody>
      </p:sp>
      <p:sp>
        <p:nvSpPr>
          <p:cNvPr id="28" name="内容占位符 2"/>
          <p:cNvSpPr txBox="1"/>
          <p:nvPr/>
        </p:nvSpPr>
        <p:spPr>
          <a:xfrm>
            <a:off x="147981" y="762000"/>
            <a:ext cx="8581051" cy="4347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lvl="2" indent="-34290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dirty="0" smtClean="0">
                <a:solidFill>
                  <a:srgbClr val="C00000"/>
                </a:solidFill>
                <a:latin typeface="黑体" pitchFamily="49" charset="-122"/>
                <a:ea typeface="黑体" pitchFamily="49" charset="-122"/>
              </a:rPr>
              <a:t>知识组织之参考结构</a:t>
            </a:r>
            <a:endParaRPr lang="zh-CN" altLang="en-US" dirty="0">
              <a:solidFill>
                <a:srgbClr val="C0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6" name="矩形 5"/>
          <p:cNvSpPr/>
          <p:nvPr/>
        </p:nvSpPr>
        <p:spPr>
          <a:xfrm>
            <a:off x="307975" y="5589240"/>
            <a:ext cx="8656513" cy="1051329"/>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数</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据</a:t>
            </a:r>
            <a:endParaRPr lang="zh-CN" altLang="en-US" sz="2400" dirty="0">
              <a:solidFill>
                <a:srgbClr val="000099"/>
              </a:solidFill>
              <a:latin typeface="黑体" pitchFamily="49" charset="-122"/>
              <a:ea typeface="黑体" pitchFamily="49" charset="-122"/>
            </a:endParaRPr>
          </a:p>
        </p:txBody>
      </p:sp>
      <p:sp>
        <p:nvSpPr>
          <p:cNvPr id="25" name="矩形 24"/>
          <p:cNvSpPr/>
          <p:nvPr/>
        </p:nvSpPr>
        <p:spPr>
          <a:xfrm>
            <a:off x="307975" y="4509120"/>
            <a:ext cx="8656513" cy="1080120"/>
          </a:xfrm>
          <a:prstGeom prst="rect">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信</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息</a:t>
            </a:r>
            <a:endParaRPr lang="zh-CN" altLang="en-US" sz="2400" dirty="0">
              <a:solidFill>
                <a:srgbClr val="000099"/>
              </a:solidFill>
              <a:latin typeface="黑体" pitchFamily="49" charset="-122"/>
              <a:ea typeface="黑体" pitchFamily="49" charset="-122"/>
            </a:endParaRPr>
          </a:p>
        </p:txBody>
      </p:sp>
      <p:sp>
        <p:nvSpPr>
          <p:cNvPr id="27" name="矩形 26"/>
          <p:cNvSpPr/>
          <p:nvPr/>
        </p:nvSpPr>
        <p:spPr>
          <a:xfrm>
            <a:off x="307975" y="2348880"/>
            <a:ext cx="8656513" cy="2160240"/>
          </a:xfrm>
          <a:prstGeom prst="rect">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知</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识</a:t>
            </a:r>
            <a:endParaRPr lang="zh-CN" altLang="en-US" sz="2400" dirty="0">
              <a:solidFill>
                <a:srgbClr val="000099"/>
              </a:solidFill>
              <a:latin typeface="黑体" pitchFamily="49" charset="-122"/>
              <a:ea typeface="黑体" pitchFamily="49" charset="-122"/>
            </a:endParaRPr>
          </a:p>
        </p:txBody>
      </p:sp>
      <p:sp>
        <p:nvSpPr>
          <p:cNvPr id="30" name="矩形 29"/>
          <p:cNvSpPr/>
          <p:nvPr/>
        </p:nvSpPr>
        <p:spPr>
          <a:xfrm>
            <a:off x="307975" y="1268760"/>
            <a:ext cx="8656513" cy="1080120"/>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智</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慧</a:t>
            </a:r>
            <a:endParaRPr lang="en-US" altLang="zh-CN" sz="2400" dirty="0" smtClean="0">
              <a:solidFill>
                <a:srgbClr val="000099"/>
              </a:solidFill>
              <a:latin typeface="黑体" pitchFamily="49" charset="-122"/>
              <a:ea typeface="黑体" pitchFamily="49" charset="-122"/>
            </a:endParaRPr>
          </a:p>
        </p:txBody>
      </p:sp>
      <p:grpSp>
        <p:nvGrpSpPr>
          <p:cNvPr id="34" name="组合 33"/>
          <p:cNvGrpSpPr/>
          <p:nvPr/>
        </p:nvGrpSpPr>
        <p:grpSpPr>
          <a:xfrm>
            <a:off x="3183278" y="5764498"/>
            <a:ext cx="624967" cy="876144"/>
            <a:chOff x="1092977" y="2963418"/>
            <a:chExt cx="624967" cy="876144"/>
          </a:xfrm>
        </p:grpSpPr>
        <p:pic>
          <p:nvPicPr>
            <p:cNvPr id="35" name="图片 34" descr="png-0253.png"/>
            <p:cNvPicPr>
              <a:picLocks noChangeAspect="1"/>
            </p:cNvPicPr>
            <p:nvPr/>
          </p:nvPicPr>
          <p:blipFill>
            <a:blip r:embed="rId1" cstate="screen"/>
            <a:stretch>
              <a:fillRect/>
            </a:stretch>
          </p:blipFill>
          <p:spPr>
            <a:xfrm>
              <a:off x="1127631" y="2963418"/>
              <a:ext cx="590313" cy="517861"/>
            </a:xfrm>
            <a:prstGeom prst="rect">
              <a:avLst/>
            </a:prstGeom>
          </p:spPr>
        </p:pic>
        <p:sp>
          <p:nvSpPr>
            <p:cNvPr id="36" name="TextBox 35"/>
            <p:cNvSpPr txBox="1"/>
            <p:nvPr/>
          </p:nvSpPr>
          <p:spPr>
            <a:xfrm>
              <a:off x="1092977" y="3501008"/>
              <a:ext cx="624967"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图书</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grpSp>
        <p:nvGrpSpPr>
          <p:cNvPr id="37" name="组合 36"/>
          <p:cNvGrpSpPr/>
          <p:nvPr/>
        </p:nvGrpSpPr>
        <p:grpSpPr>
          <a:xfrm>
            <a:off x="4416576" y="5764498"/>
            <a:ext cx="803496" cy="876144"/>
            <a:chOff x="1344116" y="3827514"/>
            <a:chExt cx="803496" cy="876144"/>
          </a:xfrm>
        </p:grpSpPr>
        <p:pic>
          <p:nvPicPr>
            <p:cNvPr id="38" name="图片 37" descr="png-0027.png"/>
            <p:cNvPicPr>
              <a:picLocks noChangeAspect="1"/>
            </p:cNvPicPr>
            <p:nvPr/>
          </p:nvPicPr>
          <p:blipFill>
            <a:blip r:embed="rId2" cstate="screen"/>
            <a:stretch>
              <a:fillRect/>
            </a:stretch>
          </p:blipFill>
          <p:spPr>
            <a:xfrm>
              <a:off x="1436629" y="3827514"/>
              <a:ext cx="519978" cy="517861"/>
            </a:xfrm>
            <a:prstGeom prst="rect">
              <a:avLst/>
            </a:prstGeom>
          </p:spPr>
        </p:pic>
        <p:sp>
          <p:nvSpPr>
            <p:cNvPr id="39" name="TextBox 38"/>
            <p:cNvSpPr txBox="1"/>
            <p:nvPr/>
          </p:nvSpPr>
          <p:spPr>
            <a:xfrm>
              <a:off x="1344116" y="4365104"/>
              <a:ext cx="803496"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图像</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grpSp>
        <p:nvGrpSpPr>
          <p:cNvPr id="40" name="组合 39"/>
          <p:cNvGrpSpPr/>
          <p:nvPr/>
        </p:nvGrpSpPr>
        <p:grpSpPr>
          <a:xfrm>
            <a:off x="5054019" y="5867661"/>
            <a:ext cx="826753" cy="772981"/>
            <a:chOff x="1440991" y="4866781"/>
            <a:chExt cx="826753" cy="772981"/>
          </a:xfrm>
        </p:grpSpPr>
        <p:pic>
          <p:nvPicPr>
            <p:cNvPr id="41" name="图片 40" descr="png-0069.png"/>
            <p:cNvPicPr>
              <a:picLocks noChangeAspect="1"/>
            </p:cNvPicPr>
            <p:nvPr/>
          </p:nvPicPr>
          <p:blipFill>
            <a:blip r:embed="rId3" cstate="screen"/>
            <a:stretch>
              <a:fillRect/>
            </a:stretch>
          </p:blipFill>
          <p:spPr>
            <a:xfrm>
              <a:off x="1440991" y="4866781"/>
              <a:ext cx="603264" cy="448232"/>
            </a:xfrm>
            <a:prstGeom prst="rect">
              <a:avLst/>
            </a:prstGeom>
          </p:spPr>
        </p:pic>
        <p:sp>
          <p:nvSpPr>
            <p:cNvPr id="42" name="TextBox 41"/>
            <p:cNvSpPr txBox="1"/>
            <p:nvPr/>
          </p:nvSpPr>
          <p:spPr>
            <a:xfrm>
              <a:off x="1464248" y="5301208"/>
              <a:ext cx="803496"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影音</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grpSp>
        <p:nvGrpSpPr>
          <p:cNvPr id="46" name="组合 45"/>
          <p:cNvGrpSpPr/>
          <p:nvPr/>
        </p:nvGrpSpPr>
        <p:grpSpPr>
          <a:xfrm>
            <a:off x="6524235" y="5834127"/>
            <a:ext cx="623177" cy="806515"/>
            <a:chOff x="827584" y="5409311"/>
            <a:chExt cx="623177" cy="806515"/>
          </a:xfrm>
        </p:grpSpPr>
        <p:pic>
          <p:nvPicPr>
            <p:cNvPr id="47" name="Picture 13"/>
            <p:cNvPicPr>
              <a:picLocks noChangeAspect="1" noChangeArrowheads="1"/>
            </p:cNvPicPr>
            <p:nvPr/>
          </p:nvPicPr>
          <p:blipFill>
            <a:blip r:embed="rId4" cstate="screen"/>
            <a:srcRect/>
            <a:stretch>
              <a:fillRect/>
            </a:stretch>
          </p:blipFill>
          <p:spPr bwMode="auto">
            <a:xfrm>
              <a:off x="971600" y="5409311"/>
              <a:ext cx="432048" cy="444755"/>
            </a:xfrm>
            <a:prstGeom prst="rect">
              <a:avLst/>
            </a:prstGeom>
            <a:noFill/>
            <a:ln w="9525">
              <a:noFill/>
              <a:miter lim="800000"/>
              <a:headEnd/>
              <a:tailEnd/>
            </a:ln>
          </p:spPr>
        </p:pic>
        <p:sp>
          <p:nvSpPr>
            <p:cNvPr id="48" name="TextBox 47"/>
            <p:cNvSpPr txBox="1"/>
            <p:nvPr/>
          </p:nvSpPr>
          <p:spPr>
            <a:xfrm>
              <a:off x="827584" y="5877272"/>
              <a:ext cx="623177"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网页</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grpSp>
        <p:nvGrpSpPr>
          <p:cNvPr id="49" name="组合 48"/>
          <p:cNvGrpSpPr/>
          <p:nvPr/>
        </p:nvGrpSpPr>
        <p:grpSpPr>
          <a:xfrm>
            <a:off x="5795167" y="5818885"/>
            <a:ext cx="814672" cy="821757"/>
            <a:chOff x="7092280" y="3109542"/>
            <a:chExt cx="814672" cy="821757"/>
          </a:xfrm>
        </p:grpSpPr>
        <p:pic>
          <p:nvPicPr>
            <p:cNvPr id="50" name="图片 49" descr="png-0700.png"/>
            <p:cNvPicPr>
              <a:picLocks noChangeAspect="1"/>
            </p:cNvPicPr>
            <p:nvPr/>
          </p:nvPicPr>
          <p:blipFill>
            <a:blip r:embed="rId5" cstate="screen"/>
            <a:stretch>
              <a:fillRect/>
            </a:stretch>
          </p:blipFill>
          <p:spPr>
            <a:xfrm>
              <a:off x="7092280" y="3109542"/>
              <a:ext cx="642358" cy="477279"/>
            </a:xfrm>
            <a:prstGeom prst="rect">
              <a:avLst/>
            </a:prstGeom>
          </p:spPr>
        </p:pic>
        <p:sp>
          <p:nvSpPr>
            <p:cNvPr id="51" name="TextBox 50"/>
            <p:cNvSpPr txBox="1"/>
            <p:nvPr/>
          </p:nvSpPr>
          <p:spPr>
            <a:xfrm>
              <a:off x="7103456" y="3592745"/>
              <a:ext cx="803496"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地图</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grpSp>
        <p:nvGrpSpPr>
          <p:cNvPr id="7" name="组合 6"/>
          <p:cNvGrpSpPr/>
          <p:nvPr/>
        </p:nvGrpSpPr>
        <p:grpSpPr>
          <a:xfrm>
            <a:off x="3722640" y="5803376"/>
            <a:ext cx="699093" cy="837266"/>
            <a:chOff x="7864063" y="5815457"/>
            <a:chExt cx="699093" cy="837266"/>
          </a:xfrm>
        </p:grpSpPr>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100" y="5815457"/>
              <a:ext cx="489507" cy="38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51"/>
            <p:cNvSpPr txBox="1"/>
            <p:nvPr/>
          </p:nvSpPr>
          <p:spPr>
            <a:xfrm>
              <a:off x="7864063" y="6314169"/>
              <a:ext cx="699093" cy="338554"/>
            </a:xfrm>
            <a:prstGeom prst="rect">
              <a:avLst/>
            </a:prstGeom>
            <a:noFill/>
          </p:spPr>
          <p:txBody>
            <a:bodyPr wrap="square" rtlCol="0">
              <a:spAutoFit/>
            </a:bodyPr>
            <a:lstStyle/>
            <a:p>
              <a:pPr algn="ctr"/>
              <a:r>
                <a:rPr lang="zh-CN" altLang="en-US" sz="1600" dirty="0" smtClean="0">
                  <a:latin typeface="Times New Roman" panose="02020503050405090304" pitchFamily="18" charset="0"/>
                  <a:ea typeface="微软雅黑" pitchFamily="34" charset="-122"/>
                  <a:cs typeface="Times New Roman" panose="02020503050405090304" pitchFamily="18" charset="0"/>
                </a:rPr>
                <a:t>  图纸</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pic>
        <p:nvPicPr>
          <p:cNvPr id="409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1800" y="2348880"/>
            <a:ext cx="4282927" cy="321974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54" name="TextBox 53"/>
          <p:cNvSpPr txBox="1"/>
          <p:nvPr/>
        </p:nvSpPr>
        <p:spPr>
          <a:xfrm>
            <a:off x="1906001" y="1609812"/>
            <a:ext cx="1008112" cy="338554"/>
          </a:xfrm>
          <a:prstGeom prst="rect">
            <a:avLst/>
          </a:prstGeom>
          <a:noFill/>
        </p:spPr>
        <p:txBody>
          <a:bodyPr wrap="square" rtlCol="0">
            <a:spAutoFit/>
          </a:bodyPr>
          <a:lstStyle/>
          <a:p>
            <a:pPr algn="ctr"/>
            <a:r>
              <a:rPr lang="zh-CN" altLang="en-US" sz="1600" dirty="0" smtClean="0">
                <a:latin typeface="Times New Roman" panose="02020503050405090304" pitchFamily="18" charset="0"/>
                <a:ea typeface="微软雅黑" pitchFamily="34" charset="-122"/>
                <a:cs typeface="Times New Roman" panose="02020503050405090304" pitchFamily="18" charset="0"/>
              </a:rPr>
              <a:t>专家智慧</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sp>
        <p:nvSpPr>
          <p:cNvPr id="55" name="TextBox 54"/>
          <p:cNvSpPr txBox="1"/>
          <p:nvPr/>
        </p:nvSpPr>
        <p:spPr>
          <a:xfrm>
            <a:off x="5394831" y="1639543"/>
            <a:ext cx="1215008" cy="338554"/>
          </a:xfrm>
          <a:prstGeom prst="rect">
            <a:avLst/>
          </a:prstGeom>
          <a:noFill/>
        </p:spPr>
        <p:txBody>
          <a:bodyPr wrap="square" rtlCol="0">
            <a:spAutoFit/>
          </a:bodyPr>
          <a:lstStyle/>
          <a:p>
            <a:pPr algn="ctr"/>
            <a:r>
              <a:rPr lang="zh-CN" altLang="en-US" sz="1600" dirty="0" smtClean="0">
                <a:latin typeface="Times New Roman" panose="02020503050405090304" pitchFamily="18" charset="0"/>
                <a:ea typeface="微软雅黑" pitchFamily="34" charset="-122"/>
                <a:cs typeface="Times New Roman" panose="02020503050405090304" pitchFamily="18" charset="0"/>
              </a:rPr>
              <a:t>群体智慧</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cxnSp>
        <p:nvCxnSpPr>
          <p:cNvPr id="24" name="直接连接符 23"/>
          <p:cNvCxnSpPr/>
          <p:nvPr/>
        </p:nvCxnSpPr>
        <p:spPr>
          <a:xfrm flipH="1">
            <a:off x="827584" y="1268760"/>
            <a:ext cx="28843" cy="5319845"/>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58" name="直接连接符 57"/>
          <p:cNvCxnSpPr/>
          <p:nvPr/>
        </p:nvCxnSpPr>
        <p:spPr>
          <a:xfrm>
            <a:off x="7332721" y="1268760"/>
            <a:ext cx="0" cy="5319845"/>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56" name="圆角矩形 55"/>
          <p:cNvSpPr/>
          <p:nvPr/>
        </p:nvSpPr>
        <p:spPr>
          <a:xfrm>
            <a:off x="7489677" y="580526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数据管理</a:t>
            </a:r>
            <a:endParaRPr lang="zh-CN" altLang="en-US" sz="1800" dirty="0">
              <a:latin typeface="黑体" pitchFamily="49" charset="-122"/>
              <a:ea typeface="黑体" pitchFamily="49" charset="-122"/>
            </a:endParaRPr>
          </a:p>
        </p:txBody>
      </p:sp>
      <p:sp>
        <p:nvSpPr>
          <p:cNvPr id="61" name="圆角矩形 60"/>
          <p:cNvSpPr/>
          <p:nvPr/>
        </p:nvSpPr>
        <p:spPr>
          <a:xfrm>
            <a:off x="7489677" y="4737530"/>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实体识别</a:t>
            </a:r>
            <a:endParaRPr lang="zh-CN" altLang="en-US" sz="1800" dirty="0">
              <a:latin typeface="黑体" pitchFamily="49" charset="-122"/>
              <a:ea typeface="黑体" pitchFamily="49" charset="-122"/>
            </a:endParaRPr>
          </a:p>
        </p:txBody>
      </p:sp>
      <p:sp>
        <p:nvSpPr>
          <p:cNvPr id="62" name="圆角矩形 61"/>
          <p:cNvSpPr/>
          <p:nvPr/>
        </p:nvSpPr>
        <p:spPr>
          <a:xfrm>
            <a:off x="7489677" y="250030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模型设计</a:t>
            </a:r>
            <a:endParaRPr lang="zh-CN" altLang="en-US" sz="1800" dirty="0">
              <a:latin typeface="黑体" pitchFamily="49" charset="-122"/>
              <a:ea typeface="黑体" pitchFamily="49" charset="-122"/>
            </a:endParaRPr>
          </a:p>
        </p:txBody>
      </p:sp>
      <p:sp>
        <p:nvSpPr>
          <p:cNvPr id="63" name="圆角矩形 62"/>
          <p:cNvSpPr/>
          <p:nvPr/>
        </p:nvSpPr>
        <p:spPr>
          <a:xfrm>
            <a:off x="7489677" y="2884349"/>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词典构建</a:t>
            </a:r>
            <a:endParaRPr lang="zh-CN" altLang="en-US" sz="1800" dirty="0">
              <a:latin typeface="黑体" pitchFamily="49" charset="-122"/>
              <a:ea typeface="黑体" pitchFamily="49" charset="-122"/>
            </a:endParaRPr>
          </a:p>
        </p:txBody>
      </p:sp>
      <p:sp>
        <p:nvSpPr>
          <p:cNvPr id="64" name="圆角矩形 63"/>
          <p:cNvSpPr/>
          <p:nvPr/>
        </p:nvSpPr>
        <p:spPr>
          <a:xfrm>
            <a:off x="7489677" y="3268392"/>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知识重组</a:t>
            </a:r>
            <a:endParaRPr lang="zh-CN" altLang="en-US" sz="1800" dirty="0">
              <a:latin typeface="黑体" pitchFamily="49" charset="-122"/>
              <a:ea typeface="黑体" pitchFamily="49" charset="-122"/>
            </a:endParaRPr>
          </a:p>
        </p:txBody>
      </p:sp>
      <p:sp>
        <p:nvSpPr>
          <p:cNvPr id="65" name="圆角矩形 64"/>
          <p:cNvSpPr/>
          <p:nvPr/>
        </p:nvSpPr>
        <p:spPr>
          <a:xfrm>
            <a:off x="7489677" y="186531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协作众包</a:t>
            </a:r>
            <a:endParaRPr lang="zh-CN" altLang="en-US" sz="1800" dirty="0">
              <a:latin typeface="黑体" pitchFamily="49" charset="-122"/>
              <a:ea typeface="黑体" pitchFamily="49" charset="-122"/>
            </a:endParaRPr>
          </a:p>
        </p:txBody>
      </p:sp>
      <p:sp>
        <p:nvSpPr>
          <p:cNvPr id="66" name="圆角矩形 65"/>
          <p:cNvSpPr/>
          <p:nvPr/>
        </p:nvSpPr>
        <p:spPr>
          <a:xfrm>
            <a:off x="7489677" y="148478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可视分析</a:t>
            </a:r>
            <a:endParaRPr lang="zh-CN" altLang="en-US" sz="1800" dirty="0">
              <a:latin typeface="黑体" pitchFamily="49" charset="-122"/>
              <a:ea typeface="黑体" pitchFamily="49" charset="-122"/>
            </a:endParaRPr>
          </a:p>
        </p:txBody>
      </p:sp>
      <p:sp>
        <p:nvSpPr>
          <p:cNvPr id="67" name="圆角矩形 66"/>
          <p:cNvSpPr/>
          <p:nvPr/>
        </p:nvSpPr>
        <p:spPr>
          <a:xfrm>
            <a:off x="7489677" y="616530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数据汇聚</a:t>
            </a:r>
            <a:endParaRPr lang="zh-CN" altLang="en-US" sz="1800" dirty="0">
              <a:latin typeface="黑体" pitchFamily="49" charset="-122"/>
              <a:ea typeface="黑体" pitchFamily="49" charset="-122"/>
            </a:endParaRPr>
          </a:p>
        </p:txBody>
      </p:sp>
      <p:sp>
        <p:nvSpPr>
          <p:cNvPr id="68" name="圆角矩形 67"/>
          <p:cNvSpPr/>
          <p:nvPr/>
        </p:nvSpPr>
        <p:spPr>
          <a:xfrm>
            <a:off x="7489677" y="510567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结构分析</a:t>
            </a:r>
            <a:endParaRPr lang="zh-CN" altLang="en-US" sz="1800" dirty="0">
              <a:latin typeface="黑体" pitchFamily="49" charset="-122"/>
              <a:ea typeface="黑体" pitchFamily="49" charset="-122"/>
            </a:endParaRPr>
          </a:p>
        </p:txBody>
      </p:sp>
      <p:sp>
        <p:nvSpPr>
          <p:cNvPr id="57" name="AutoShape 7" descr="http://t1.baidu.com/it/u=1568582755,3852699858&amp;fm=23&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9" name="组合 58"/>
          <p:cNvGrpSpPr/>
          <p:nvPr/>
        </p:nvGrpSpPr>
        <p:grpSpPr>
          <a:xfrm>
            <a:off x="1691245" y="5847585"/>
            <a:ext cx="929131" cy="792984"/>
            <a:chOff x="1398825" y="5775577"/>
            <a:chExt cx="929131" cy="792984"/>
          </a:xfrm>
        </p:grpSpPr>
        <p:pic>
          <p:nvPicPr>
            <p:cNvPr id="410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5639" y="5775577"/>
              <a:ext cx="603936" cy="414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TextBox 70"/>
            <p:cNvSpPr txBox="1"/>
            <p:nvPr/>
          </p:nvSpPr>
          <p:spPr>
            <a:xfrm>
              <a:off x="1398825" y="6230007"/>
              <a:ext cx="929131" cy="338554"/>
            </a:xfrm>
            <a:prstGeom prst="rect">
              <a:avLst/>
            </a:prstGeom>
            <a:noFill/>
          </p:spPr>
          <p:txBody>
            <a:bodyPr wrap="square" rtlCol="0">
              <a:spAutoFit/>
            </a:bodyPr>
            <a:lstStyle/>
            <a:p>
              <a:pPr algn="ctr"/>
              <a:r>
                <a:rPr lang="zh-CN" altLang="en-US" sz="1600" dirty="0" smtClean="0">
                  <a:latin typeface="Times New Roman" panose="02020503050405090304" pitchFamily="18" charset="0"/>
                  <a:ea typeface="微软雅黑" pitchFamily="34" charset="-122"/>
                  <a:cs typeface="Times New Roman" panose="02020503050405090304" pitchFamily="18" charset="0"/>
                </a:rPr>
                <a:t>表格</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sp>
        <p:nvSpPr>
          <p:cNvPr id="75" name="TextBox 74"/>
          <p:cNvSpPr txBox="1"/>
          <p:nvPr/>
        </p:nvSpPr>
        <p:spPr>
          <a:xfrm>
            <a:off x="857224" y="3259226"/>
            <a:ext cx="1492033" cy="584775"/>
          </a:xfrm>
          <a:prstGeom prst="rect">
            <a:avLst/>
          </a:prstGeom>
          <a:noFill/>
        </p:spPr>
        <p:txBody>
          <a:bodyPr wrap="square" rtlCol="0">
            <a:spAutoFit/>
          </a:bodyPr>
          <a:lstStyle/>
          <a:p>
            <a:r>
              <a:rPr lang="zh-CN" altLang="en-US"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t>知识单元</a:t>
            </a:r>
            <a:endParaRPr lang="en-US" altLang="zh-CN" sz="1600" dirty="0" smtClean="0">
              <a:solidFill>
                <a:srgbClr val="C00000"/>
              </a:solidFill>
              <a:latin typeface="Times New Roman" panose="02020503050405090304" pitchFamily="18" charset="0"/>
              <a:ea typeface="微软雅黑" pitchFamily="34" charset="-122"/>
              <a:cs typeface="Times New Roman" panose="02020503050405090304" pitchFamily="18" charset="0"/>
            </a:endParaRPr>
          </a:p>
          <a:p>
            <a:r>
              <a:rPr lang="zh-CN" altLang="en-US"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t>及其关联关系</a:t>
            </a:r>
            <a:endParaRPr lang="zh-CN" altLang="en-US" sz="1600" dirty="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3955" y="1368142"/>
            <a:ext cx="786437" cy="91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2554" y="1378877"/>
            <a:ext cx="1303097" cy="92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圆角矩形 80"/>
          <p:cNvSpPr/>
          <p:nvPr/>
        </p:nvSpPr>
        <p:spPr>
          <a:xfrm>
            <a:off x="7489677" y="365243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知识链接</a:t>
            </a:r>
            <a:endParaRPr lang="zh-CN" altLang="en-US" sz="1800" dirty="0">
              <a:latin typeface="黑体" pitchFamily="49" charset="-122"/>
              <a:ea typeface="黑体" pitchFamily="49" charset="-122"/>
            </a:endParaRPr>
          </a:p>
        </p:txBody>
      </p:sp>
      <p:grpSp>
        <p:nvGrpSpPr>
          <p:cNvPr id="4102" name="组合 4101"/>
          <p:cNvGrpSpPr/>
          <p:nvPr/>
        </p:nvGrpSpPr>
        <p:grpSpPr>
          <a:xfrm>
            <a:off x="2339752" y="5829224"/>
            <a:ext cx="929131" cy="811418"/>
            <a:chOff x="1930441" y="5847585"/>
            <a:chExt cx="929131" cy="811418"/>
          </a:xfrm>
        </p:grpSpPr>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8423" y="5847585"/>
              <a:ext cx="493503" cy="48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TextBox 84"/>
            <p:cNvSpPr txBox="1"/>
            <p:nvPr/>
          </p:nvSpPr>
          <p:spPr>
            <a:xfrm>
              <a:off x="1930441" y="6320449"/>
              <a:ext cx="929131" cy="338554"/>
            </a:xfrm>
            <a:prstGeom prst="rect">
              <a:avLst/>
            </a:prstGeom>
            <a:noFill/>
          </p:spPr>
          <p:txBody>
            <a:bodyPr wrap="square" rtlCol="0">
              <a:spAutoFit/>
            </a:bodyPr>
            <a:lstStyle/>
            <a:p>
              <a:pPr algn="ctr"/>
              <a:r>
                <a:rPr lang="zh-CN" altLang="en-US" sz="1600" dirty="0">
                  <a:latin typeface="Times New Roman" panose="02020503050405090304" pitchFamily="18" charset="0"/>
                  <a:ea typeface="微软雅黑" pitchFamily="34" charset="-122"/>
                  <a:cs typeface="Times New Roman" panose="02020503050405090304" pitchFamily="18" charset="0"/>
                </a:rPr>
                <a:t>文档</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grpSp>
      <p:sp>
        <p:nvSpPr>
          <p:cNvPr id="90" name="TextBox 89"/>
          <p:cNvSpPr txBox="1"/>
          <p:nvPr/>
        </p:nvSpPr>
        <p:spPr>
          <a:xfrm>
            <a:off x="857224" y="4857760"/>
            <a:ext cx="1793228" cy="584775"/>
          </a:xfrm>
          <a:prstGeom prst="rect">
            <a:avLst/>
          </a:prstGeom>
          <a:noFill/>
        </p:spPr>
        <p:txBody>
          <a:bodyPr wrap="square" rtlCol="0">
            <a:spAutoFit/>
          </a:bodyPr>
          <a:lstStyle/>
          <a:p>
            <a:r>
              <a:rPr lang="zh-CN" altLang="en-US"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t>信息单元</a:t>
            </a:r>
            <a:br>
              <a:rPr lang="en-US" altLang="zh-CN"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br>
            <a:r>
              <a:rPr lang="zh-CN" altLang="en-US"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t>及其关联关系</a:t>
            </a:r>
            <a:endParaRPr lang="zh-CN" altLang="en-US" sz="1600" dirty="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cxnSp>
        <p:nvCxnSpPr>
          <p:cNvPr id="4108" name="直接箭头连接符 4107"/>
          <p:cNvCxnSpPr/>
          <p:nvPr/>
        </p:nvCxnSpPr>
        <p:spPr>
          <a:xfrm flipH="1">
            <a:off x="2431528" y="5373366"/>
            <a:ext cx="693340" cy="45585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5" name="直接箭头连接符 94"/>
          <p:cNvCxnSpPr/>
          <p:nvPr/>
        </p:nvCxnSpPr>
        <p:spPr>
          <a:xfrm flipH="1">
            <a:off x="2914113" y="5386312"/>
            <a:ext cx="197124" cy="4484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6" name="直接箭头连接符 95"/>
          <p:cNvCxnSpPr>
            <a:endCxn id="47" idx="0"/>
          </p:cNvCxnSpPr>
          <p:nvPr/>
        </p:nvCxnSpPr>
        <p:spPr>
          <a:xfrm>
            <a:off x="6524235" y="5386312"/>
            <a:ext cx="360040" cy="44781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a:off x="5657283" y="5386312"/>
            <a:ext cx="296384"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0" name="直接箭头连接符 99"/>
          <p:cNvCxnSpPr/>
          <p:nvPr/>
        </p:nvCxnSpPr>
        <p:spPr>
          <a:xfrm>
            <a:off x="5017879" y="5373366"/>
            <a:ext cx="296384"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1" name="直接箭头连接符 100"/>
          <p:cNvCxnSpPr/>
          <p:nvPr/>
        </p:nvCxnSpPr>
        <p:spPr>
          <a:xfrm flipH="1">
            <a:off x="4644008" y="5386312"/>
            <a:ext cx="373871"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a:off x="3995936" y="5386312"/>
            <a:ext cx="199082" cy="417064"/>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11" name="直接箭头连接符 110"/>
          <p:cNvCxnSpPr>
            <a:endCxn id="35" idx="0"/>
          </p:cNvCxnSpPr>
          <p:nvPr/>
        </p:nvCxnSpPr>
        <p:spPr>
          <a:xfrm flipH="1">
            <a:off x="3513089" y="5373366"/>
            <a:ext cx="461376" cy="391132"/>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857224" y="2571744"/>
            <a:ext cx="1492033"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领域知识模型</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sp>
        <p:nvSpPr>
          <p:cNvPr id="70" name="TextBox 69"/>
          <p:cNvSpPr txBox="1"/>
          <p:nvPr/>
        </p:nvSpPr>
        <p:spPr>
          <a:xfrm>
            <a:off x="857224" y="5857892"/>
            <a:ext cx="1793228" cy="338554"/>
          </a:xfrm>
          <a:prstGeom prst="rect">
            <a:avLst/>
          </a:prstGeom>
          <a:noFill/>
        </p:spPr>
        <p:txBody>
          <a:bodyPr wrap="square" rtlCol="0">
            <a:spAutoFit/>
          </a:bodyPr>
          <a:lstStyle/>
          <a:p>
            <a:r>
              <a:rPr lang="zh-CN" altLang="en-US" sz="1600" dirty="0" smtClean="0">
                <a:solidFill>
                  <a:srgbClr val="C00000"/>
                </a:solidFill>
                <a:latin typeface="Times New Roman" panose="02020503050405090304" pitchFamily="18" charset="0"/>
                <a:ea typeface="微软雅黑" pitchFamily="34" charset="-122"/>
                <a:cs typeface="Times New Roman" panose="02020503050405090304" pitchFamily="18" charset="0"/>
              </a:rPr>
              <a:t>数据单元</a:t>
            </a:r>
            <a:endParaRPr lang="zh-CN" altLang="en-US" sz="1600" dirty="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sp>
        <p:nvSpPr>
          <p:cNvPr id="72" name="TextBox 71"/>
          <p:cNvSpPr txBox="1"/>
          <p:nvPr/>
        </p:nvSpPr>
        <p:spPr>
          <a:xfrm>
            <a:off x="857224" y="2857496"/>
            <a:ext cx="1492033" cy="338554"/>
          </a:xfrm>
          <a:prstGeom prst="rect">
            <a:avLst/>
          </a:prstGeom>
          <a:noFill/>
        </p:spPr>
        <p:txBody>
          <a:bodyPr wrap="square" rtlCol="0">
            <a:spAutoFit/>
          </a:bodyPr>
          <a:lstStyle/>
          <a:p>
            <a:r>
              <a:rPr lang="zh-CN" altLang="en-US" sz="1600" dirty="0" smtClean="0">
                <a:latin typeface="Times New Roman" panose="02020503050405090304" pitchFamily="18" charset="0"/>
                <a:ea typeface="微软雅黑" pitchFamily="34" charset="-122"/>
                <a:cs typeface="Times New Roman" panose="02020503050405090304" pitchFamily="18" charset="0"/>
              </a:rPr>
              <a:t>领域概念词典</a:t>
            </a:r>
            <a:endParaRPr lang="zh-CN" altLang="en-US" sz="1600" dirty="0">
              <a:latin typeface="Times New Roman" panose="02020503050405090304" pitchFamily="18" charset="0"/>
              <a:ea typeface="微软雅黑" pitchFamily="34" charset="-122"/>
              <a:cs typeface="Times New Roman" panose="02020503050405090304" pitchFamily="18" charset="0"/>
            </a:endParaRPr>
          </a:p>
        </p:txBody>
      </p:sp>
      <p:sp>
        <p:nvSpPr>
          <p:cNvPr id="73" name="圆角矩形 72"/>
          <p:cNvSpPr/>
          <p:nvPr/>
        </p:nvSpPr>
        <p:spPr>
          <a:xfrm>
            <a:off x="7500958" y="401730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概念识别</a:t>
            </a:r>
            <a:endParaRPr lang="zh-CN" altLang="en-US" sz="18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4" name="Rectangle 2"/>
          <p:cNvSpPr>
            <a:spLocks noChangeArrowheads="1"/>
          </p:cNvSpPr>
          <p:nvPr/>
        </p:nvSpPr>
        <p:spPr bwMode="auto">
          <a:xfrm>
            <a:off x="0" y="214290"/>
            <a:ext cx="233975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技术框架</a:t>
            </a:r>
            <a:endParaRPr lang="zh-CN" altLang="en-US" sz="2400" dirty="0">
              <a:solidFill>
                <a:schemeClr val="bg1"/>
              </a:solidFill>
              <a:latin typeface="黑体" pitchFamily="49" charset="-122"/>
              <a:ea typeface="黑体" pitchFamily="49" charset="-122"/>
            </a:endParaRPr>
          </a:p>
        </p:txBody>
      </p:sp>
      <p:sp>
        <p:nvSpPr>
          <p:cNvPr id="5" name="内容占位符 2"/>
          <p:cNvSpPr txBox="1"/>
          <p:nvPr/>
        </p:nvSpPr>
        <p:spPr>
          <a:xfrm>
            <a:off x="147981" y="762000"/>
            <a:ext cx="8168435"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技术实现之参考框架</a:t>
            </a:r>
            <a:endParaRPr lang="en-US" altLang="zh-CN" sz="2400" dirty="0" smtClean="0"/>
          </a:p>
        </p:txBody>
      </p:sp>
      <p:sp>
        <p:nvSpPr>
          <p:cNvPr id="6" name="Rectangle 6"/>
          <p:cNvSpPr>
            <a:spLocks noChangeArrowheads="1"/>
          </p:cNvSpPr>
          <p:nvPr/>
        </p:nvSpPr>
        <p:spPr bwMode="auto">
          <a:xfrm>
            <a:off x="1714480" y="4908966"/>
            <a:ext cx="6715172" cy="1617190"/>
          </a:xfrm>
          <a:prstGeom prst="rect">
            <a:avLst/>
          </a:prstGeom>
          <a:solidFill>
            <a:srgbClr val="0070C0"/>
          </a:solidFill>
          <a:ln w="9525">
            <a:noFill/>
            <a:round/>
          </a:ln>
          <a:effectLst>
            <a:outerShdw blurRad="63500" sx="102000" sy="102000" algn="ctr" rotWithShape="0">
              <a:prstClr val="black">
                <a:alpha val="40000"/>
              </a:prstClr>
            </a:outerShdw>
          </a:effectLst>
        </p:spPr>
        <p:txBody>
          <a:bodyPr wrap="none" anchor="t"/>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lang="zh-CN" altLang="en-US" sz="1800" b="1" kern="0" dirty="0" smtClean="0">
                <a:solidFill>
                  <a:srgbClr val="FFFFFF"/>
                </a:solidFill>
                <a:latin typeface="微软雅黑" pitchFamily="34" charset="-122"/>
                <a:ea typeface="微软雅黑" pitchFamily="34" charset="-122"/>
              </a:rPr>
              <a:t>数据</a:t>
            </a:r>
            <a:r>
              <a:rPr kumimoji="0" lang="zh-CN" altLang="en-US"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汇聚</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7" name="Rectangle 26"/>
          <p:cNvSpPr>
            <a:spLocks noChangeArrowheads="1"/>
          </p:cNvSpPr>
          <p:nvPr/>
        </p:nvSpPr>
        <p:spPr bwMode="auto">
          <a:xfrm>
            <a:off x="500034" y="1500174"/>
            <a:ext cx="1089025" cy="5072098"/>
          </a:xfrm>
          <a:prstGeom prst="rect">
            <a:avLst/>
          </a:prstGeom>
          <a:solidFill>
            <a:schemeClr val="tx1">
              <a:lumMod val="65000"/>
              <a:lumOff val="35000"/>
            </a:schemeClr>
          </a:solidFill>
          <a:ln w="9525">
            <a:noFill/>
            <a:round/>
          </a:ln>
          <a:effectLst>
            <a:innerShdw blurRad="114300">
              <a:prstClr val="black"/>
            </a:inn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域</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知</a:t>
            </a:r>
            <a:br>
              <a:rPr lang="en-US" altLang="zh-CN" b="1" kern="0" dirty="0" smtClean="0">
                <a:solidFill>
                  <a:schemeClr val="bg1"/>
                </a:solidFill>
                <a:latin typeface="微软雅黑" pitchFamily="34" charset="-122"/>
                <a:ea typeface="微软雅黑" pitchFamily="34" charset="-122"/>
              </a:rPr>
            </a:br>
            <a:r>
              <a:rPr lang="zh-CN" altLang="en-US" b="1" kern="0" dirty="0" smtClean="0">
                <a:solidFill>
                  <a:schemeClr val="bg1"/>
                </a:solidFill>
                <a:latin typeface="微软雅黑" pitchFamily="34" charset="-122"/>
                <a:ea typeface="微软雅黑" pitchFamily="34" charset="-122"/>
              </a:rPr>
              <a:t>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模</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型</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en-US" altLang="zh-CN" b="1" kern="0" dirty="0" smtClean="0">
                <a:solidFill>
                  <a:schemeClr val="bg1"/>
                </a:solidFill>
                <a:latin typeface="微软雅黑" pitchFamily="34" charset="-122"/>
                <a:ea typeface="微软雅黑" pitchFamily="34" charset="-122"/>
              </a:rPr>
              <a:t>/</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域</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概</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smtClean="0">
                <a:solidFill>
                  <a:schemeClr val="bg1"/>
                </a:solidFill>
                <a:latin typeface="微软雅黑" pitchFamily="34" charset="-122"/>
                <a:ea typeface="微软雅黑" pitchFamily="34" charset="-122"/>
              </a:rPr>
              <a:t>念</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词</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典</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p:txBody>
      </p:sp>
      <p:sp>
        <p:nvSpPr>
          <p:cNvPr id="39" name="矩形 38"/>
          <p:cNvSpPr/>
          <p:nvPr/>
        </p:nvSpPr>
        <p:spPr>
          <a:xfrm>
            <a:off x="1928794" y="5909098"/>
            <a:ext cx="2286016" cy="500066"/>
          </a:xfrm>
          <a:prstGeom prst="rect">
            <a:avLst/>
          </a:prstGeom>
          <a:solidFill>
            <a:srgbClr val="000099"/>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数据源管理</a:t>
            </a:r>
            <a:endParaRPr lang="zh-CN" altLang="en-US" sz="1800" kern="0" dirty="0">
              <a:solidFill>
                <a:srgbClr val="FFFFFF"/>
              </a:solidFill>
              <a:latin typeface="微软雅黑" pitchFamily="34" charset="-122"/>
              <a:ea typeface="微软雅黑" pitchFamily="34" charset="-122"/>
            </a:endParaRPr>
          </a:p>
        </p:txBody>
      </p:sp>
      <p:sp>
        <p:nvSpPr>
          <p:cNvPr id="40" name="矩形 39"/>
          <p:cNvSpPr/>
          <p:nvPr/>
        </p:nvSpPr>
        <p:spPr>
          <a:xfrm>
            <a:off x="1928794" y="5337594"/>
            <a:ext cx="2286016" cy="500066"/>
          </a:xfrm>
          <a:prstGeom prst="rect">
            <a:avLst/>
          </a:prstGeom>
          <a:solidFill>
            <a:srgbClr val="000099"/>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数据集成</a:t>
            </a:r>
            <a:endParaRPr lang="zh-CN" altLang="en-US" sz="1800" kern="0" dirty="0">
              <a:solidFill>
                <a:srgbClr val="FFFFFF"/>
              </a:solidFill>
              <a:latin typeface="微软雅黑" pitchFamily="34" charset="-122"/>
              <a:ea typeface="微软雅黑" pitchFamily="34" charset="-122"/>
            </a:endParaRPr>
          </a:p>
        </p:txBody>
      </p:sp>
      <p:sp>
        <p:nvSpPr>
          <p:cNvPr id="41" name="矩形 40"/>
          <p:cNvSpPr/>
          <p:nvPr/>
        </p:nvSpPr>
        <p:spPr>
          <a:xfrm>
            <a:off x="5643570" y="5337594"/>
            <a:ext cx="2286016" cy="500066"/>
          </a:xfrm>
          <a:prstGeom prst="rect">
            <a:avLst/>
          </a:prstGeom>
          <a:solidFill>
            <a:srgbClr val="000099"/>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数据服务</a:t>
            </a:r>
            <a:endParaRPr lang="zh-CN" altLang="en-US" sz="1800" kern="0" dirty="0">
              <a:solidFill>
                <a:srgbClr val="FFFFFF"/>
              </a:solidFill>
              <a:latin typeface="微软雅黑" pitchFamily="34" charset="-122"/>
              <a:ea typeface="微软雅黑" pitchFamily="34" charset="-122"/>
            </a:endParaRPr>
          </a:p>
        </p:txBody>
      </p:sp>
      <p:sp>
        <p:nvSpPr>
          <p:cNvPr id="42" name="矩形 41"/>
          <p:cNvSpPr/>
          <p:nvPr/>
        </p:nvSpPr>
        <p:spPr>
          <a:xfrm>
            <a:off x="5643570" y="5909098"/>
            <a:ext cx="2286016" cy="500066"/>
          </a:xfrm>
          <a:prstGeom prst="rect">
            <a:avLst/>
          </a:prstGeom>
          <a:solidFill>
            <a:srgbClr val="000099"/>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数据采集</a:t>
            </a:r>
            <a:endParaRPr lang="zh-CN" altLang="en-US" sz="1800" kern="0" dirty="0">
              <a:solidFill>
                <a:srgbClr val="FFFFFF"/>
              </a:solidFill>
              <a:latin typeface="微软雅黑" pitchFamily="34" charset="-122"/>
              <a:ea typeface="微软雅黑" pitchFamily="34" charset="-122"/>
            </a:endParaRPr>
          </a:p>
        </p:txBody>
      </p:sp>
      <p:sp>
        <p:nvSpPr>
          <p:cNvPr id="43" name="Rectangle 6"/>
          <p:cNvSpPr>
            <a:spLocks noChangeArrowheads="1"/>
          </p:cNvSpPr>
          <p:nvPr/>
        </p:nvSpPr>
        <p:spPr bwMode="auto">
          <a:xfrm>
            <a:off x="1714480" y="3194454"/>
            <a:ext cx="6715172" cy="1617190"/>
          </a:xfrm>
          <a:prstGeom prst="rect">
            <a:avLst/>
          </a:prstGeom>
          <a:solidFill>
            <a:srgbClr val="00B050"/>
          </a:solidFill>
          <a:ln w="9525">
            <a:noFill/>
            <a:round/>
          </a:ln>
          <a:effectLst>
            <a:outerShdw blurRad="63500" sx="102000" sy="102000" algn="ctr" rotWithShape="0">
              <a:prstClr val="black">
                <a:alpha val="40000"/>
              </a:prstClr>
            </a:outerShdw>
          </a:effectLst>
        </p:spPr>
        <p:txBody>
          <a:bodyPr wrap="none" anchor="t"/>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知识</a:t>
            </a:r>
            <a:r>
              <a:rPr lang="zh-CN" altLang="en-US" sz="1800" b="1" kern="0" dirty="0" smtClean="0">
                <a:solidFill>
                  <a:srgbClr val="FFFFFF"/>
                </a:solidFill>
                <a:latin typeface="微软雅黑" pitchFamily="34" charset="-122"/>
                <a:ea typeface="微软雅黑" pitchFamily="34" charset="-122"/>
              </a:rPr>
              <a:t>处理</a:t>
            </a:r>
            <a:endParaRPr kumimoji="0" lang="en-US" altLang="zh-CN"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4" name="Rectangle 6"/>
          <p:cNvSpPr>
            <a:spLocks noChangeArrowheads="1"/>
          </p:cNvSpPr>
          <p:nvPr/>
        </p:nvSpPr>
        <p:spPr bwMode="auto">
          <a:xfrm>
            <a:off x="1714480" y="1500174"/>
            <a:ext cx="6715172" cy="1617190"/>
          </a:xfrm>
          <a:prstGeom prst="rect">
            <a:avLst/>
          </a:prstGeom>
          <a:solidFill>
            <a:srgbClr val="FF9900"/>
          </a:solidFill>
          <a:ln w="9525">
            <a:noFill/>
            <a:round/>
          </a:ln>
          <a:effectLst>
            <a:outerShdw blurRad="63500" sx="102000" sy="102000" algn="ctr" rotWithShape="0">
              <a:prstClr val="black">
                <a:alpha val="40000"/>
              </a:prstClr>
            </a:outerShdw>
          </a:effectLst>
        </p:spPr>
        <p:txBody>
          <a:bodyPr wrap="none" anchor="t"/>
          <a:ls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lang="zh-CN" altLang="en-US" b="1" kern="0" dirty="0" smtClean="0">
                <a:solidFill>
                  <a:srgbClr val="FFFFFF"/>
                </a:solidFill>
                <a:latin typeface="微软雅黑" pitchFamily="34" charset="-122"/>
                <a:ea typeface="微软雅黑" pitchFamily="34" charset="-122"/>
              </a:rPr>
              <a:t>知识服务</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5" name="矩形 44"/>
          <p:cNvSpPr/>
          <p:nvPr/>
        </p:nvSpPr>
        <p:spPr>
          <a:xfrm>
            <a:off x="1928794" y="3643314"/>
            <a:ext cx="2286016" cy="500066"/>
          </a:xfrm>
          <a:prstGeom prst="rect">
            <a:avLst/>
          </a:prstGeom>
          <a:solidFill>
            <a:srgbClr val="00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知识链接</a:t>
            </a:r>
            <a:endParaRPr lang="zh-CN" altLang="en-US" sz="1800" kern="0" dirty="0">
              <a:solidFill>
                <a:srgbClr val="FFFFFF"/>
              </a:solidFill>
              <a:latin typeface="微软雅黑" pitchFamily="34" charset="-122"/>
              <a:ea typeface="微软雅黑" pitchFamily="34" charset="-122"/>
            </a:endParaRPr>
          </a:p>
        </p:txBody>
      </p:sp>
      <p:sp>
        <p:nvSpPr>
          <p:cNvPr id="46" name="矩形 45"/>
          <p:cNvSpPr/>
          <p:nvPr/>
        </p:nvSpPr>
        <p:spPr>
          <a:xfrm>
            <a:off x="1928794" y="4214818"/>
            <a:ext cx="2286016" cy="500066"/>
          </a:xfrm>
          <a:prstGeom prst="rect">
            <a:avLst/>
          </a:prstGeom>
          <a:solidFill>
            <a:srgbClr val="00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信息抽取</a:t>
            </a:r>
            <a:endParaRPr lang="zh-CN" altLang="en-US" sz="1800" kern="0" dirty="0">
              <a:solidFill>
                <a:srgbClr val="FFFFFF"/>
              </a:solidFill>
              <a:latin typeface="微软雅黑" pitchFamily="34" charset="-122"/>
              <a:ea typeface="微软雅黑" pitchFamily="34" charset="-122"/>
            </a:endParaRPr>
          </a:p>
        </p:txBody>
      </p:sp>
      <p:sp>
        <p:nvSpPr>
          <p:cNvPr id="47" name="矩形 46"/>
          <p:cNvSpPr/>
          <p:nvPr/>
        </p:nvSpPr>
        <p:spPr>
          <a:xfrm>
            <a:off x="5643570" y="3643314"/>
            <a:ext cx="2286016" cy="500066"/>
          </a:xfrm>
          <a:prstGeom prst="rect">
            <a:avLst/>
          </a:prstGeom>
          <a:solidFill>
            <a:srgbClr val="003300"/>
          </a:solidFill>
          <a:ln w="9525">
            <a:noFill/>
            <a:round/>
          </a:ln>
          <a:effectLst>
            <a:innerShdw blurRad="114300">
              <a:prstClr val="black"/>
            </a:innerShdw>
          </a:effectLst>
        </p:spPr>
        <p:txBody>
          <a:bodyPr wrap="none" anchor="ctr"/>
          <a:ls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知识重组</a:t>
            </a:r>
            <a:endParaRPr lang="zh-CN" altLang="en-US" sz="1800" kern="0" dirty="0">
              <a:solidFill>
                <a:srgbClr val="FFFFFF"/>
              </a:solidFill>
              <a:latin typeface="微软雅黑" pitchFamily="34" charset="-122"/>
              <a:ea typeface="微软雅黑" pitchFamily="34" charset="-122"/>
            </a:endParaRPr>
          </a:p>
        </p:txBody>
      </p:sp>
      <p:sp>
        <p:nvSpPr>
          <p:cNvPr id="48" name="矩形 47"/>
          <p:cNvSpPr/>
          <p:nvPr/>
        </p:nvSpPr>
        <p:spPr>
          <a:xfrm>
            <a:off x="5643570" y="4214818"/>
            <a:ext cx="2286016" cy="500066"/>
          </a:xfrm>
          <a:prstGeom prst="rect">
            <a:avLst/>
          </a:prstGeom>
          <a:solidFill>
            <a:srgbClr val="003300"/>
          </a:solidFill>
          <a:ln w="9525">
            <a:noFill/>
            <a:round/>
          </a:ln>
          <a:effectLst>
            <a:innerShdw blurRad="114300">
              <a:prstClr val="black"/>
            </a:innerShdw>
          </a:effectLst>
        </p:spPr>
        <p:txBody>
          <a:bodyPr wrap="none" anchor="ctr"/>
          <a:ls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概念识别</a:t>
            </a:r>
            <a:endParaRPr lang="zh-CN" altLang="en-US" sz="1800" kern="0" dirty="0">
              <a:solidFill>
                <a:srgbClr val="FFFFFF"/>
              </a:solidFill>
              <a:latin typeface="微软雅黑" pitchFamily="34" charset="-122"/>
              <a:ea typeface="微软雅黑" pitchFamily="34" charset="-122"/>
            </a:endParaRPr>
          </a:p>
        </p:txBody>
      </p:sp>
      <p:sp>
        <p:nvSpPr>
          <p:cNvPr id="49" name="矩形 48"/>
          <p:cNvSpPr/>
          <p:nvPr/>
        </p:nvSpPr>
        <p:spPr>
          <a:xfrm>
            <a:off x="1928794" y="1928802"/>
            <a:ext cx="2286016" cy="500066"/>
          </a:xfrm>
          <a:prstGeom prst="rect">
            <a:avLst/>
          </a:prstGeom>
          <a:solidFill>
            <a:srgbClr val="66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知识计算</a:t>
            </a:r>
            <a:endParaRPr lang="zh-CN" altLang="en-US" sz="1800" kern="0" dirty="0">
              <a:solidFill>
                <a:srgbClr val="FFFFFF"/>
              </a:solidFill>
              <a:latin typeface="微软雅黑" pitchFamily="34" charset="-122"/>
              <a:ea typeface="微软雅黑" pitchFamily="34" charset="-122"/>
            </a:endParaRPr>
          </a:p>
        </p:txBody>
      </p:sp>
      <p:sp>
        <p:nvSpPr>
          <p:cNvPr id="50" name="矩形 49"/>
          <p:cNvSpPr/>
          <p:nvPr/>
        </p:nvSpPr>
        <p:spPr>
          <a:xfrm>
            <a:off x="5572132" y="1928802"/>
            <a:ext cx="2286016" cy="500066"/>
          </a:xfrm>
          <a:prstGeom prst="rect">
            <a:avLst/>
          </a:prstGeom>
          <a:solidFill>
            <a:srgbClr val="66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知识综合</a:t>
            </a:r>
            <a:endParaRPr lang="zh-CN" altLang="en-US" sz="1800" kern="0" dirty="0">
              <a:solidFill>
                <a:srgbClr val="FFFFFF"/>
              </a:solidFill>
              <a:latin typeface="微软雅黑" pitchFamily="34" charset="-122"/>
              <a:ea typeface="微软雅黑" pitchFamily="34" charset="-122"/>
            </a:endParaRPr>
          </a:p>
        </p:txBody>
      </p:sp>
      <p:sp>
        <p:nvSpPr>
          <p:cNvPr id="51" name="矩形 50"/>
          <p:cNvSpPr/>
          <p:nvPr/>
        </p:nvSpPr>
        <p:spPr>
          <a:xfrm>
            <a:off x="1928794" y="2500306"/>
            <a:ext cx="2286016" cy="500066"/>
          </a:xfrm>
          <a:prstGeom prst="rect">
            <a:avLst/>
          </a:prstGeom>
          <a:solidFill>
            <a:srgbClr val="66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深度搜索</a:t>
            </a:r>
            <a:endParaRPr lang="zh-CN" altLang="en-US" sz="1800" kern="0" dirty="0">
              <a:solidFill>
                <a:srgbClr val="FFFFFF"/>
              </a:solidFill>
              <a:latin typeface="微软雅黑" pitchFamily="34" charset="-122"/>
              <a:ea typeface="微软雅黑" pitchFamily="34" charset="-122"/>
            </a:endParaRPr>
          </a:p>
        </p:txBody>
      </p:sp>
      <p:sp>
        <p:nvSpPr>
          <p:cNvPr id="52" name="矩形 51"/>
          <p:cNvSpPr/>
          <p:nvPr/>
        </p:nvSpPr>
        <p:spPr>
          <a:xfrm>
            <a:off x="5572132" y="2571744"/>
            <a:ext cx="2286016" cy="500066"/>
          </a:xfrm>
          <a:prstGeom prst="rect">
            <a:avLst/>
          </a:prstGeom>
          <a:solidFill>
            <a:srgbClr val="663300"/>
          </a:solidFill>
          <a:ln w="9525">
            <a:noFill/>
            <a:rou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可视分析</a:t>
            </a:r>
            <a:endParaRPr lang="zh-CN" altLang="en-US" sz="1800" kern="0"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48747" y="6619621"/>
            <a:ext cx="488281" cy="238379"/>
          </a:xfrm>
          <a:prstGeom prst="rect">
            <a:avLst/>
          </a:prstGeom>
        </p:spPr>
        <p:txBody>
          <a:bodyPr/>
          <a:lstStyle/>
          <a:p>
            <a:fld id="{BCCBA77F-076D-402D-9DC3-00A515977D10}" type="slidenum">
              <a:rPr lang="en-US" altLang="zh-CN" smtClean="0"/>
            </a:fld>
            <a:endParaRPr lang="en-US" altLang="zh-CN" dirty="0"/>
          </a:p>
        </p:txBody>
      </p:sp>
      <p:sp>
        <p:nvSpPr>
          <p:cNvPr id="155" name="AutoShape 48"/>
          <p:cNvSpPr>
            <a:spLocks noChangeArrowheads="1"/>
          </p:cNvSpPr>
          <p:nvPr/>
        </p:nvSpPr>
        <p:spPr bwMode="gray">
          <a:xfrm>
            <a:off x="8458200" y="0"/>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endParaRPr lang="zh-CN" altLang="en-US"/>
          </a:p>
        </p:txBody>
      </p:sp>
      <p:sp>
        <p:nvSpPr>
          <p:cNvPr id="156" name="Text Box 50"/>
          <p:cNvSpPr txBox="1">
            <a:spLocks noChangeArrowheads="1"/>
          </p:cNvSpPr>
          <p:nvPr/>
        </p:nvSpPr>
        <p:spPr bwMode="gray">
          <a:xfrm>
            <a:off x="8542973" y="98425"/>
            <a:ext cx="492443" cy="461665"/>
          </a:xfrm>
          <a:prstGeom prst="rect">
            <a:avLst/>
          </a:prstGeom>
          <a:noFill/>
          <a:ln w="9525" algn="ctr">
            <a:noFill/>
            <a:miter lim="800000"/>
          </a:ln>
          <a:effectLst/>
        </p:spPr>
        <p:txBody>
          <a:bodyPr wrap="none">
            <a:spAutoFit/>
          </a:bodyPr>
          <a:lstStyle/>
          <a:p>
            <a:pPr algn="ctr" eaLnBrk="0" hangingPunct="0"/>
            <a:r>
              <a:rPr lang="zh-CN" altLang="en-US" sz="2400" dirty="0" smtClean="0">
                <a:solidFill>
                  <a:schemeClr val="bg1"/>
                </a:solidFill>
                <a:ea typeface="宋体" pitchFamily="2" charset="-122"/>
              </a:rPr>
              <a:t>二</a:t>
            </a:r>
            <a:endParaRPr lang="en-US" altLang="zh-CN" sz="2400" dirty="0">
              <a:solidFill>
                <a:schemeClr val="bg1"/>
              </a:solidFill>
              <a:ea typeface="宋体" pitchFamily="2" charset="-122"/>
            </a:endParaRPr>
          </a:p>
        </p:txBody>
      </p:sp>
      <p:sp>
        <p:nvSpPr>
          <p:cNvPr id="5" name="AutoShape 2"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63500" y="-1125538"/>
            <a:ext cx="1971675" cy="2324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4"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215900" y="-973138"/>
            <a:ext cx="1971675" cy="2324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内容占位符 2"/>
          <p:cNvSpPr>
            <a:spLocks noGrp="1"/>
          </p:cNvSpPr>
          <p:nvPr/>
        </p:nvSpPr>
        <p:spPr>
          <a:xfrm>
            <a:off x="197260" y="785794"/>
            <a:ext cx="8661020" cy="5236484"/>
          </a:xfrm>
          <a:prstGeom prst="rect">
            <a:avLst/>
          </a:prstGeom>
        </p:spPr>
        <p:txBody>
          <a:bodyPr>
            <a:normAutofit/>
          </a:bodyPr>
          <a:lst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a:lstStyle>
          <a:p>
            <a:pPr marL="0" indent="-342900">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系统建设之参考流程</a:t>
            </a:r>
            <a:endParaRPr lang="en-US" altLang="zh-CN" sz="2400" dirty="0">
              <a:solidFill>
                <a:srgbClr val="C00000"/>
              </a:solidFill>
              <a:latin typeface="黑体" pitchFamily="49" charset="-122"/>
              <a:ea typeface="黑体" pitchFamily="49" charset="-122"/>
            </a:endParaRPr>
          </a:p>
          <a:p>
            <a:pPr marL="539750"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需求分析：</a:t>
            </a:r>
            <a:r>
              <a:rPr lang="zh-CN" altLang="en-US" sz="2200" dirty="0" smtClean="0">
                <a:latin typeface="黑体" pitchFamily="49" charset="-122"/>
                <a:ea typeface="黑体" pitchFamily="49" charset="-122"/>
                <a:cs typeface="Times New Roman" panose="02020503050405090304" pitchFamily="18" charset="0"/>
              </a:rPr>
              <a:t>需求与资源调研</a:t>
            </a:r>
            <a:endParaRPr lang="en-US" altLang="zh-CN" sz="2200" dirty="0" smtClean="0">
              <a:latin typeface="黑体" pitchFamily="49" charset="-122"/>
              <a:ea typeface="黑体" pitchFamily="49" charset="-122"/>
              <a:cs typeface="Times New Roman" panose="02020503050405090304" pitchFamily="18" charset="0"/>
            </a:endParaRPr>
          </a:p>
          <a:p>
            <a:pPr marL="539750"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模型设计：</a:t>
            </a:r>
            <a:r>
              <a:rPr lang="zh-CN" altLang="en-US" sz="2200" dirty="0" smtClean="0">
                <a:latin typeface="黑体" pitchFamily="49" charset="-122"/>
                <a:ea typeface="黑体" pitchFamily="49" charset="-122"/>
                <a:cs typeface="Times New Roman" panose="02020503050405090304" pitchFamily="18" charset="0"/>
              </a:rPr>
              <a:t>利用专家智慧，设计领域知识模型；</a:t>
            </a:r>
            <a:endParaRPr lang="en-US" altLang="zh-CN" sz="2200" dirty="0" smtClean="0">
              <a:latin typeface="黑体" pitchFamily="49" charset="-122"/>
              <a:ea typeface="黑体" pitchFamily="49" charset="-122"/>
              <a:cs typeface="Times New Roman" panose="02020503050405090304" pitchFamily="18" charset="0"/>
            </a:endParaRPr>
          </a:p>
          <a:p>
            <a:pPr marL="539750"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词典构建：</a:t>
            </a:r>
            <a:r>
              <a:rPr lang="zh-CN" altLang="en-US" sz="2200" dirty="0" smtClean="0">
                <a:latin typeface="黑体" pitchFamily="49" charset="-122"/>
                <a:ea typeface="黑体" pitchFamily="49" charset="-122"/>
                <a:cs typeface="Times New Roman" panose="02020503050405090304" pitchFamily="18" charset="0"/>
              </a:rPr>
              <a:t>利用群体智慧，按照领域知识模型构建领域概念词典；</a:t>
            </a:r>
            <a:endParaRPr lang="en-US" altLang="zh-CN" sz="2200" dirty="0" smtClean="0">
              <a:latin typeface="黑体" pitchFamily="49" charset="-122"/>
              <a:ea typeface="黑体" pitchFamily="49" charset="-122"/>
              <a:cs typeface="Times New Roman" panose="02020503050405090304" pitchFamily="18" charset="0"/>
            </a:endParaRPr>
          </a:p>
          <a:p>
            <a:pPr marL="539750"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数据汇聚：</a:t>
            </a:r>
            <a:r>
              <a:rPr lang="zh-CN" altLang="en-US" sz="2200" dirty="0" smtClean="0">
                <a:latin typeface="黑体" pitchFamily="49" charset="-122"/>
                <a:ea typeface="黑体" pitchFamily="49" charset="-122"/>
                <a:cs typeface="Times New Roman" panose="02020503050405090304" pitchFamily="18" charset="0"/>
              </a:rPr>
              <a:t>基于概念词典，汇聚多源数据形成大数据</a:t>
            </a:r>
            <a:endParaRPr lang="en-US" altLang="zh-CN" sz="2200" dirty="0" smtClean="0">
              <a:latin typeface="黑体" pitchFamily="49" charset="-122"/>
              <a:ea typeface="黑体" pitchFamily="49" charset="-122"/>
              <a:cs typeface="Times New Roman" panose="02020503050405090304" pitchFamily="18" charset="0"/>
            </a:endParaRPr>
          </a:p>
          <a:p>
            <a:pPr marL="539750"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知识发现：</a:t>
            </a:r>
            <a:r>
              <a:rPr lang="zh-CN" altLang="en-US" sz="2200" dirty="0" smtClean="0">
                <a:latin typeface="黑体" pitchFamily="49" charset="-122"/>
                <a:ea typeface="黑体" pitchFamily="49" charset="-122"/>
                <a:cs typeface="Times New Roman" panose="02020503050405090304" pitchFamily="18" charset="0"/>
              </a:rPr>
              <a:t>对汇聚数据进行信息抽取与知识发现，形成知识网络</a:t>
            </a:r>
            <a:endParaRPr lang="en-US" altLang="zh-CN" sz="2200" dirty="0" smtClean="0">
              <a:latin typeface="黑体" pitchFamily="49" charset="-122"/>
              <a:ea typeface="黑体" pitchFamily="49" charset="-122"/>
              <a:cs typeface="Times New Roman" panose="02020503050405090304"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知识服务：</a:t>
            </a:r>
            <a:r>
              <a:rPr lang="zh-CN" altLang="en-US" sz="2200" dirty="0" smtClean="0">
                <a:latin typeface="黑体" pitchFamily="49" charset="-122"/>
                <a:ea typeface="黑体" pitchFamily="49" charset="-122"/>
                <a:cs typeface="Times New Roman" panose="02020503050405090304" pitchFamily="18" charset="0"/>
              </a:rPr>
              <a:t>用户通过知识网络提供的深度搜索与可视分析等服务。</a:t>
            </a:r>
            <a:endParaRPr lang="en-US" altLang="zh-CN" sz="2200" dirty="0" smtClean="0">
              <a:latin typeface="黑体" pitchFamily="49" charset="-122"/>
              <a:ea typeface="黑体" pitchFamily="49" charset="-122"/>
              <a:cs typeface="Times New Roman" panose="02020503050405090304"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集成测试</a:t>
            </a:r>
            <a:endParaRPr lang="en-US" altLang="zh-CN" sz="2200" dirty="0" smtClean="0">
              <a:solidFill>
                <a:srgbClr val="C00000"/>
              </a:solidFill>
              <a:latin typeface="黑体" pitchFamily="49" charset="-122"/>
              <a:ea typeface="黑体" pitchFamily="49" charset="-122"/>
              <a:cs typeface="Times New Roman" panose="02020503050405090304"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anose="02020503050405090304" pitchFamily="18" charset="0"/>
              </a:rPr>
              <a:t>运行维护</a:t>
            </a:r>
            <a:endParaRPr lang="zh-CN" altLang="en-US" sz="2200" dirty="0">
              <a:solidFill>
                <a:srgbClr val="C00000"/>
              </a:solidFill>
              <a:latin typeface="黑体" pitchFamily="49" charset="-122"/>
              <a:ea typeface="黑体" pitchFamily="49" charset="-122"/>
              <a:cs typeface="Times New Roman" panose="02020503050405090304" pitchFamily="18" charset="0"/>
            </a:endParaRPr>
          </a:p>
        </p:txBody>
      </p:sp>
      <p:sp>
        <p:nvSpPr>
          <p:cNvPr id="16" name="Rectangle 2"/>
          <p:cNvSpPr>
            <a:spLocks noChangeArrowheads="1"/>
          </p:cNvSpPr>
          <p:nvPr/>
        </p:nvSpPr>
        <p:spPr bwMode="auto">
          <a:xfrm>
            <a:off x="0" y="214290"/>
            <a:ext cx="233975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建设流程</a:t>
            </a:r>
            <a:endParaRPr lang="zh-CN" altLang="en-US" sz="2400" dirty="0">
              <a:solidFill>
                <a:schemeClr val="bg1"/>
              </a:solidFill>
              <a:latin typeface="黑体" pitchFamily="49" charset="-122"/>
              <a:ea typeface="黑体" pitchFamily="49" charset="-122"/>
            </a:endParaRPr>
          </a:p>
        </p:txBody>
      </p:sp>
      <p:pic>
        <p:nvPicPr>
          <p:cNvPr id="1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7488" y="3849759"/>
            <a:ext cx="3571900" cy="300824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系统特征</a:t>
            </a:r>
            <a:endParaRPr lang="zh-CN" altLang="en-US" sz="2400" dirty="0">
              <a:solidFill>
                <a:schemeClr val="bg1"/>
              </a:solidFill>
              <a:latin typeface="黑体" pitchFamily="49" charset="-122"/>
              <a:ea typeface="黑体" pitchFamily="49" charset="-122"/>
            </a:endParaRPr>
          </a:p>
        </p:txBody>
      </p:sp>
      <p:sp>
        <p:nvSpPr>
          <p:cNvPr id="28" name="内容占位符 2"/>
          <p:cNvSpPr txBox="1"/>
          <p:nvPr/>
        </p:nvSpPr>
        <p:spPr>
          <a:xfrm>
            <a:off x="147981" y="762000"/>
            <a:ext cx="8168435"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知识服务系统的特征</a:t>
            </a:r>
            <a:endParaRPr lang="en-US" altLang="zh-CN" sz="2400" dirty="0" smtClean="0"/>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graphicFrame>
        <p:nvGraphicFramePr>
          <p:cNvPr id="5" name="图示 4"/>
          <p:cNvGraphicFramePr/>
          <p:nvPr/>
        </p:nvGraphicFramePr>
        <p:xfrm>
          <a:off x="1061864" y="1412776"/>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
        <p:nvSpPr>
          <p:cNvPr id="28" name="内容占位符 2"/>
          <p:cNvSpPr txBox="1"/>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a:solidFill>
                  <a:srgbClr val="C00000"/>
                </a:solidFill>
                <a:latin typeface="黑体" pitchFamily="49" charset="-122"/>
                <a:ea typeface="黑体" pitchFamily="49" charset="-122"/>
              </a:rPr>
              <a:t>一个</a:t>
            </a:r>
            <a:r>
              <a:rPr lang="zh-CN" altLang="en-US" sz="2400" dirty="0" smtClean="0">
                <a:solidFill>
                  <a:srgbClr val="C00000"/>
                </a:solidFill>
                <a:latin typeface="黑体" pitchFamily="49" charset="-122"/>
                <a:ea typeface="黑体" pitchFamily="49" charset="-122"/>
              </a:rPr>
              <a:t>知识服务系统必须具备以下四大特征：</a:t>
            </a:r>
            <a:endParaRPr lang="en-US" altLang="zh-CN" sz="2400" dirty="0" smtClean="0"/>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拥有</a:t>
            </a:r>
            <a:r>
              <a:rPr lang="zh-CN" altLang="en-US" sz="1800" dirty="0">
                <a:solidFill>
                  <a:srgbClr val="FF0000"/>
                </a:solidFill>
                <a:latin typeface="黑体" pitchFamily="49" charset="-122"/>
                <a:ea typeface="黑体" pitchFamily="49" charset="-122"/>
              </a:rPr>
              <a:t>可持续增长</a:t>
            </a:r>
            <a:r>
              <a:rPr lang="zh-CN" altLang="en-US" sz="1800" dirty="0">
                <a:latin typeface="黑体" pitchFamily="49" charset="-122"/>
                <a:ea typeface="黑体" pitchFamily="49" charset="-122"/>
              </a:rPr>
              <a:t>的</a:t>
            </a:r>
            <a:r>
              <a:rPr lang="zh-CN" altLang="en-US" sz="1800" dirty="0">
                <a:solidFill>
                  <a:srgbClr val="FF0000"/>
                </a:solidFill>
                <a:latin typeface="黑体" pitchFamily="49" charset="-122"/>
                <a:ea typeface="黑体" pitchFamily="49" charset="-122"/>
              </a:rPr>
              <a:t>多类型</a:t>
            </a:r>
            <a:r>
              <a:rPr lang="zh-CN" altLang="en-US" sz="1800" dirty="0" smtClean="0">
                <a:latin typeface="黑体" pitchFamily="49" charset="-122"/>
                <a:ea typeface="黑体" pitchFamily="49" charset="-122"/>
              </a:rPr>
              <a:t>数据</a:t>
            </a:r>
            <a:r>
              <a:rPr lang="zh-CN" altLang="en-US" sz="1800" dirty="0" smtClean="0">
                <a:solidFill>
                  <a:srgbClr val="0070C0"/>
                </a:solidFill>
                <a:latin typeface="黑体" pitchFamily="49" charset="-122"/>
                <a:ea typeface="黑体" pitchFamily="49" charset="-122"/>
              </a:rPr>
              <a:t>（知识来源）</a:t>
            </a:r>
            <a:r>
              <a:rPr lang="zh-CN" altLang="en-US" sz="1800" dirty="0" smtClean="0">
                <a:latin typeface="黑体" pitchFamily="49" charset="-122"/>
                <a:ea typeface="黑体" pitchFamily="49" charset="-122"/>
              </a:rPr>
              <a:t>；</a:t>
            </a:r>
            <a:endParaRPr lang="en-US" altLang="zh-CN"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支持</a:t>
            </a:r>
            <a:r>
              <a:rPr lang="zh-CN" altLang="en-US" sz="1800" dirty="0">
                <a:latin typeface="黑体" pitchFamily="49" charset="-122"/>
                <a:ea typeface="黑体" pitchFamily="49" charset="-122"/>
              </a:rPr>
              <a:t>从文本、图像、视频等非结构化数据中自动或半自动</a:t>
            </a:r>
            <a:r>
              <a:rPr lang="zh-CN" altLang="en-US" sz="1800" dirty="0" smtClean="0">
                <a:latin typeface="黑体" pitchFamily="49" charset="-122"/>
                <a:ea typeface="黑体" pitchFamily="49" charset="-122"/>
              </a:rPr>
              <a:t>抽取</a:t>
            </a:r>
            <a:r>
              <a:rPr lang="zh-CN" altLang="en-US" sz="1800" dirty="0" smtClean="0">
                <a:solidFill>
                  <a:srgbClr val="FF0000"/>
                </a:solidFill>
                <a:latin typeface="黑体" pitchFamily="49" charset="-122"/>
                <a:ea typeface="黑体" pitchFamily="49" charset="-122"/>
              </a:rPr>
              <a:t>知识单元</a:t>
            </a:r>
            <a:r>
              <a:rPr lang="zh-CN" altLang="en-US" sz="1800" dirty="0" smtClean="0">
                <a:solidFill>
                  <a:srgbClr val="0070C0"/>
                </a:solidFill>
                <a:latin typeface="黑体" pitchFamily="49" charset="-122"/>
                <a:ea typeface="黑体" pitchFamily="49" charset="-122"/>
              </a:rPr>
              <a:t>（知识加工）</a:t>
            </a:r>
            <a:r>
              <a:rPr lang="zh-CN" altLang="en-US" sz="1800" dirty="0" smtClean="0">
                <a:latin typeface="黑体" pitchFamily="49" charset="-122"/>
                <a:ea typeface="黑体" pitchFamily="49" charset="-122"/>
              </a:rPr>
              <a:t>；</a:t>
            </a:r>
            <a:endParaRPr lang="zh-CN" altLang="en-US"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建立知识单元</a:t>
            </a:r>
            <a:r>
              <a:rPr lang="zh-CN" altLang="en-US" sz="1800" dirty="0">
                <a:latin typeface="黑体" pitchFamily="49" charset="-122"/>
                <a:ea typeface="黑体" pitchFamily="49" charset="-122"/>
              </a:rPr>
              <a:t>之间</a:t>
            </a:r>
            <a:r>
              <a:rPr lang="zh-CN" altLang="en-US" sz="1800" dirty="0" smtClean="0">
                <a:latin typeface="黑体" pitchFamily="49" charset="-122"/>
                <a:ea typeface="黑体" pitchFamily="49" charset="-122"/>
              </a:rPr>
              <a:t>的</a:t>
            </a:r>
            <a:r>
              <a:rPr lang="zh-CN" altLang="en-US" sz="1800" dirty="0" smtClean="0">
                <a:solidFill>
                  <a:srgbClr val="FF0000"/>
                </a:solidFill>
                <a:latin typeface="黑体" pitchFamily="49" charset="-122"/>
                <a:ea typeface="黑体" pitchFamily="49" charset="-122"/>
              </a:rPr>
              <a:t>链接</a:t>
            </a:r>
            <a:r>
              <a:rPr lang="zh-CN" altLang="en-US" sz="1800" dirty="0" smtClean="0">
                <a:latin typeface="黑体" pitchFamily="49" charset="-122"/>
                <a:ea typeface="黑体" pitchFamily="49" charset="-122"/>
              </a:rPr>
              <a:t>，</a:t>
            </a:r>
            <a:r>
              <a:rPr lang="zh-CN" altLang="en-US" sz="1800" dirty="0">
                <a:latin typeface="黑体" pitchFamily="49" charset="-122"/>
                <a:ea typeface="黑体" pitchFamily="49" charset="-122"/>
              </a:rPr>
              <a:t>形成</a:t>
            </a:r>
            <a:r>
              <a:rPr lang="zh-CN" altLang="en-US" sz="1800" dirty="0">
                <a:solidFill>
                  <a:srgbClr val="FF0000"/>
                </a:solidFill>
                <a:latin typeface="黑体" pitchFamily="49" charset="-122"/>
                <a:ea typeface="黑体" pitchFamily="49" charset="-122"/>
              </a:rPr>
              <a:t>知识</a:t>
            </a:r>
            <a:r>
              <a:rPr lang="zh-CN" altLang="en-US" sz="1800" dirty="0" smtClean="0">
                <a:solidFill>
                  <a:srgbClr val="FF0000"/>
                </a:solidFill>
                <a:latin typeface="黑体" pitchFamily="49" charset="-122"/>
                <a:ea typeface="黑体" pitchFamily="49" charset="-122"/>
              </a:rPr>
              <a:t>网络，</a:t>
            </a:r>
            <a:r>
              <a:rPr lang="zh-CN" altLang="en-US" sz="1800" dirty="0" smtClean="0">
                <a:latin typeface="黑体" pitchFamily="49" charset="-122"/>
                <a:ea typeface="黑体" pitchFamily="49" charset="-122"/>
              </a:rPr>
              <a:t>支持</a:t>
            </a:r>
            <a:r>
              <a:rPr lang="zh-CN" altLang="en-US" sz="1800" dirty="0">
                <a:latin typeface="黑体" pitchFamily="49" charset="-122"/>
                <a:ea typeface="黑体" pitchFamily="49" charset="-122"/>
              </a:rPr>
              <a:t>知识网络的</a:t>
            </a:r>
            <a:r>
              <a:rPr lang="zh-CN" altLang="en-US" sz="1800" dirty="0" smtClean="0">
                <a:latin typeface="黑体" pitchFamily="49" charset="-122"/>
                <a:ea typeface="黑体" pitchFamily="49" charset="-122"/>
              </a:rPr>
              <a:t>有效</a:t>
            </a:r>
            <a:r>
              <a:rPr lang="zh-CN" altLang="en-US" sz="1800" dirty="0" smtClean="0">
                <a:solidFill>
                  <a:srgbClr val="FF0000"/>
                </a:solidFill>
                <a:latin typeface="黑体" pitchFamily="49" charset="-122"/>
                <a:ea typeface="黑体" pitchFamily="49" charset="-122"/>
              </a:rPr>
              <a:t>表示</a:t>
            </a:r>
            <a:r>
              <a:rPr lang="zh-CN" altLang="en-US" sz="1800" dirty="0" smtClean="0">
                <a:latin typeface="黑体" pitchFamily="49" charset="-122"/>
                <a:ea typeface="黑体" pitchFamily="49" charset="-122"/>
              </a:rPr>
              <a:t>与</a:t>
            </a:r>
            <a:r>
              <a:rPr lang="zh-CN" altLang="en-US" sz="1800" dirty="0" smtClean="0">
                <a:solidFill>
                  <a:srgbClr val="FF0000"/>
                </a:solidFill>
                <a:latin typeface="黑体" pitchFamily="49" charset="-122"/>
                <a:ea typeface="黑体" pitchFamily="49" charset="-122"/>
              </a:rPr>
              <a:t>使用</a:t>
            </a:r>
            <a:r>
              <a:rPr lang="zh-CN" altLang="en-US" sz="1800" dirty="0" smtClean="0">
                <a:solidFill>
                  <a:srgbClr val="0070C0"/>
                </a:solidFill>
                <a:latin typeface="黑体" pitchFamily="49" charset="-122"/>
                <a:ea typeface="黑体" pitchFamily="49" charset="-122"/>
              </a:rPr>
              <a:t>（知识表示）</a:t>
            </a:r>
            <a:r>
              <a:rPr lang="zh-CN" altLang="en-US" sz="1800" dirty="0" smtClean="0">
                <a:latin typeface="黑体" pitchFamily="49" charset="-122"/>
                <a:ea typeface="黑体" pitchFamily="49" charset="-122"/>
              </a:rPr>
              <a:t>；</a:t>
            </a:r>
            <a:endParaRPr lang="zh-CN" altLang="en-US"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为</a:t>
            </a:r>
            <a:r>
              <a:rPr lang="zh-CN" altLang="en-US" sz="1800" dirty="0">
                <a:solidFill>
                  <a:srgbClr val="FF0000"/>
                </a:solidFill>
                <a:latin typeface="黑体" pitchFamily="49" charset="-122"/>
                <a:ea typeface="黑体" pitchFamily="49" charset="-122"/>
              </a:rPr>
              <a:t>专业用户</a:t>
            </a:r>
            <a:r>
              <a:rPr lang="zh-CN" altLang="en-US" sz="1800" dirty="0">
                <a:latin typeface="黑体" pitchFamily="49" charset="-122"/>
                <a:ea typeface="黑体" pitchFamily="49" charset="-122"/>
              </a:rPr>
              <a:t>提供</a:t>
            </a:r>
            <a:r>
              <a:rPr lang="zh-CN" altLang="en-US" sz="1800" dirty="0">
                <a:solidFill>
                  <a:srgbClr val="FF0000"/>
                </a:solidFill>
                <a:latin typeface="黑体" pitchFamily="49" charset="-122"/>
                <a:ea typeface="黑体" pitchFamily="49" charset="-122"/>
              </a:rPr>
              <a:t>知识</a:t>
            </a:r>
            <a:r>
              <a:rPr lang="zh-CN" altLang="en-US" sz="1800" dirty="0" smtClean="0">
                <a:solidFill>
                  <a:srgbClr val="FF0000"/>
                </a:solidFill>
                <a:latin typeface="黑体" pitchFamily="49" charset="-122"/>
                <a:ea typeface="黑体" pitchFamily="49" charset="-122"/>
              </a:rPr>
              <a:t>服务</a:t>
            </a:r>
            <a:r>
              <a:rPr lang="zh-CN" altLang="en-US" sz="1800" dirty="0" smtClean="0">
                <a:latin typeface="黑体" pitchFamily="49" charset="-122"/>
                <a:ea typeface="黑体" pitchFamily="49" charset="-122"/>
              </a:rPr>
              <a:t>（</a:t>
            </a:r>
            <a:r>
              <a:rPr lang="zh-CN" altLang="en-US" sz="1800" dirty="0" smtClean="0">
                <a:solidFill>
                  <a:srgbClr val="0070C0"/>
                </a:solidFill>
                <a:latin typeface="黑体" pitchFamily="49" charset="-122"/>
                <a:ea typeface="黑体" pitchFamily="49" charset="-122"/>
              </a:rPr>
              <a:t>知识服务）</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pic>
        <p:nvPicPr>
          <p:cNvPr id="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14546" y="3977680"/>
            <a:ext cx="3831418" cy="288032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6" descr="http://www.shcee.cn/uploadfile/2012/0321/20120321034549342.jpg"/>
          <p:cNvPicPr>
            <a:picLocks noChangeAspect="1" noChangeArrowheads="1"/>
          </p:cNvPicPr>
          <p:nvPr/>
        </p:nvPicPr>
        <p:blipFill>
          <a:blip r:embed="rId1" cstate="print"/>
          <a:srcRect/>
          <a:stretch>
            <a:fillRect/>
          </a:stretch>
        </p:blipFill>
        <p:spPr bwMode="auto">
          <a:xfrm>
            <a:off x="6117071" y="1214422"/>
            <a:ext cx="2598333" cy="2148484"/>
          </a:xfrm>
          <a:prstGeom prst="rect">
            <a:avLst/>
          </a:prstGeom>
          <a:noFill/>
        </p:spPr>
      </p:pic>
      <p:graphicFrame>
        <p:nvGraphicFramePr>
          <p:cNvPr id="36" name="图示 35"/>
          <p:cNvGraphicFramePr/>
          <p:nvPr/>
        </p:nvGraphicFramePr>
        <p:xfrm>
          <a:off x="142876" y="4286256"/>
          <a:ext cx="7858148" cy="2643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上箭头 37"/>
          <p:cNvSpPr/>
          <p:nvPr/>
        </p:nvSpPr>
        <p:spPr>
          <a:xfrm rot="5400000" flipH="1">
            <a:off x="4000496" y="3071810"/>
            <a:ext cx="285752" cy="6858048"/>
          </a:xfrm>
          <a:prstGeom prst="upArrow">
            <a:avLst/>
          </a:prstGeom>
          <a:gradFill>
            <a:gsLst>
              <a:gs pos="0">
                <a:schemeClr val="accent6"/>
              </a:gs>
              <a:gs pos="50000">
                <a:schemeClr val="accent1">
                  <a:shade val="67500"/>
                  <a:satMod val="115000"/>
                </a:schemeClr>
              </a:gs>
              <a:gs pos="100000">
                <a:schemeClr val="accent1">
                  <a:shade val="100000"/>
                  <a:satMod val="1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4" name="内容占位符 2"/>
          <p:cNvSpPr txBox="1"/>
          <p:nvPr/>
        </p:nvSpPr>
        <p:spPr bwMode="auto">
          <a:xfrm>
            <a:off x="35279" y="838200"/>
            <a:ext cx="5751167" cy="1590668"/>
          </a:xfrm>
          <a:prstGeom prst="rect">
            <a:avLst/>
          </a:prstGeom>
          <a:noFill/>
          <a:ln w="9525">
            <a:noFill/>
            <a:miter lim="800000"/>
          </a:ln>
        </p:spPr>
        <p:txBody>
          <a:bodyPr vert="horz" wrap="square" lIns="91440" tIns="45720" rIns="91440" bIns="45720" numCol="1" anchor="t" anchorCtr="0" compatLnSpc="1"/>
          <a:lstStyle/>
          <a:p>
            <a:pPr marL="342900" lvl="0" indent="-342900">
              <a:lnSpc>
                <a:spcPct val="125000"/>
              </a:lnSpc>
              <a:spcBef>
                <a:spcPct val="20000"/>
              </a:spcBef>
              <a:spcAft>
                <a:spcPts val="600"/>
              </a:spcAft>
              <a:buClr>
                <a:srgbClr val="C00000"/>
              </a:buClr>
            </a:pPr>
            <a:r>
              <a:rPr lang="en-US" altLang="zh-CN" sz="2500" kern="0" dirty="0" smtClean="0">
                <a:solidFill>
                  <a:srgbClr val="C00000"/>
                </a:solidFill>
                <a:latin typeface="黑体" pitchFamily="49" charset="-122"/>
                <a:ea typeface="黑体" pitchFamily="49" charset="-122"/>
              </a:rPr>
              <a:t> 1. </a:t>
            </a:r>
            <a:r>
              <a:rPr lang="zh-CN" altLang="en-US" sz="2500" kern="0" dirty="0" smtClean="0">
                <a:solidFill>
                  <a:srgbClr val="C00000"/>
                </a:solidFill>
                <a:latin typeface="黑体" pitchFamily="49" charset="-122"/>
                <a:ea typeface="黑体" pitchFamily="49" charset="-122"/>
              </a:rPr>
              <a:t>知识来源</a:t>
            </a:r>
            <a:endParaRPr kumimoji="0" lang="en-US" altLang="zh-CN" sz="2800" b="0" i="0" u="none" strike="noStrike" kern="0" cap="none" spc="0" normalizeH="0" baseline="0" noProof="0" dirty="0" smtClean="0">
              <a:ln>
                <a:noFill/>
              </a:ln>
              <a:effectLst/>
              <a:uLnTx/>
              <a:uFillTx/>
              <a:latin typeface="黑体" pitchFamily="49" charset="-122"/>
              <a:ea typeface="黑体" pitchFamily="49" charset="-122"/>
              <a:cs typeface="+mn-cs"/>
            </a:endParaRPr>
          </a:p>
          <a:p>
            <a:pPr marL="800100" lvl="1" indent="-342900">
              <a:lnSpc>
                <a:spcPct val="125000"/>
              </a:lnSpc>
              <a:spcBef>
                <a:spcPct val="20000"/>
              </a:spcBef>
              <a:spcAft>
                <a:spcPts val="600"/>
              </a:spcAft>
              <a:buClr>
                <a:srgbClr val="C00000"/>
              </a:buClr>
              <a:buFont typeface="Wingdings" panose="05000000000000000000" pitchFamily="2" charset="2"/>
              <a:buChar char="n"/>
            </a:pPr>
            <a:r>
              <a:rPr lang="zh-CN" altLang="en-US" kern="0" dirty="0" smtClean="0">
                <a:latin typeface="黑体" pitchFamily="49" charset="-122"/>
                <a:ea typeface="黑体" pitchFamily="49" charset="-122"/>
              </a:rPr>
              <a:t>人类知识积累始于语言阶段，之后经历了文字、印刷、数字三个里程碑的阶段。</a:t>
            </a:r>
            <a:endParaRPr lang="en-US" altLang="zh-CN" sz="1800" kern="0" dirty="0" smtClean="0">
              <a:latin typeface="黑体" pitchFamily="49" charset="-122"/>
              <a:ea typeface="黑体" pitchFamily="49" charset="-122"/>
            </a:endParaRPr>
          </a:p>
          <a:p>
            <a:pPr marL="342900" marR="0" lvl="0" indent="-342900" algn="l" defTabSz="914400" rtl="0" eaLnBrk="1" fontAlgn="base" latinLnBrk="0" hangingPunct="1">
              <a:lnSpc>
                <a:spcPct val="125000"/>
              </a:lnSpc>
              <a:spcBef>
                <a:spcPct val="20000"/>
              </a:spcBef>
              <a:spcAft>
                <a:spcPts val="600"/>
              </a:spcAft>
              <a:buClr>
                <a:srgbClr val="C00000"/>
              </a:buClr>
              <a:buSzTx/>
              <a:defRPr/>
            </a:pPr>
            <a:endParaRPr kumimoji="0" lang="en-US" altLang="zh-CN" sz="25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39" name="TextBox 38"/>
          <p:cNvSpPr txBox="1"/>
          <p:nvPr/>
        </p:nvSpPr>
        <p:spPr>
          <a:xfrm>
            <a:off x="5429256" y="6000768"/>
            <a:ext cx="2236510" cy="400110"/>
          </a:xfrm>
          <a:prstGeom prst="rect">
            <a:avLst/>
          </a:prstGeom>
          <a:noFill/>
        </p:spPr>
        <p:txBody>
          <a:bodyPr wrap="square" rtlCol="0">
            <a:spAutoFit/>
          </a:bodyPr>
          <a:lstStyle/>
          <a:p>
            <a:r>
              <a:rPr lang="zh-CN" altLang="en-US" dirty="0" smtClean="0">
                <a:solidFill>
                  <a:srgbClr val="002060"/>
                </a:solidFill>
                <a:latin typeface="黑体" pitchFamily="49" charset="-122"/>
                <a:ea typeface="黑体" pitchFamily="49" charset="-122"/>
              </a:rPr>
              <a:t>人类文明发展阶段</a:t>
            </a:r>
            <a:endParaRPr lang="zh-CN" altLang="en-US" dirty="0">
              <a:solidFill>
                <a:srgbClr val="002060"/>
              </a:solidFill>
              <a:latin typeface="黑体" pitchFamily="49" charset="-122"/>
              <a:ea typeface="黑体" pitchFamily="49" charset="-122"/>
            </a:endParaRPr>
          </a:p>
        </p:txBody>
      </p:sp>
      <p:sp>
        <p:nvSpPr>
          <p:cNvPr id="42" name="TextBox 41"/>
          <p:cNvSpPr txBox="1"/>
          <p:nvPr/>
        </p:nvSpPr>
        <p:spPr>
          <a:xfrm>
            <a:off x="646768" y="4810589"/>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知识言传身教</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代代相传</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3" name="TextBox 42"/>
          <p:cNvSpPr txBox="1"/>
          <p:nvPr/>
        </p:nvSpPr>
        <p:spPr>
          <a:xfrm>
            <a:off x="2361280" y="4357694"/>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人脑知识外化</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隔代相传</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4" name="TextBox 43"/>
          <p:cNvSpPr txBox="1"/>
          <p:nvPr/>
        </p:nvSpPr>
        <p:spPr>
          <a:xfrm>
            <a:off x="3929058" y="3953333"/>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脑外知识复制</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专门化系统化</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5" name="TextBox 44"/>
          <p:cNvSpPr txBox="1"/>
          <p:nvPr/>
        </p:nvSpPr>
        <p:spPr>
          <a:xfrm>
            <a:off x="5786446" y="3500438"/>
            <a:ext cx="1710654" cy="646331"/>
          </a:xfrm>
          <a:prstGeom prst="rect">
            <a:avLst/>
          </a:prstGeom>
          <a:noFill/>
        </p:spPr>
        <p:txBody>
          <a:bodyPr wrap="square" rtlCol="0">
            <a:spAutoFit/>
          </a:bodyPr>
          <a:lstStyle/>
          <a:p>
            <a:r>
              <a:rPr lang="zh-CN" altLang="en-US" sz="1800" b="1" dirty="0" smtClean="0">
                <a:solidFill>
                  <a:srgbClr val="002060"/>
                </a:solidFill>
                <a:latin typeface="黑体" pitchFamily="49" charset="-122"/>
                <a:ea typeface="黑体" pitchFamily="49" charset="-122"/>
              </a:rPr>
              <a:t>全体知识汇聚</a:t>
            </a:r>
            <a:endParaRPr lang="en-US" altLang="zh-CN" sz="1800" b="1" dirty="0" smtClean="0">
              <a:solidFill>
                <a:srgbClr val="002060"/>
              </a:solidFill>
              <a:latin typeface="黑体" pitchFamily="49" charset="-122"/>
              <a:ea typeface="黑体" pitchFamily="49" charset="-122"/>
            </a:endParaRPr>
          </a:p>
          <a:p>
            <a:r>
              <a:rPr lang="zh-CN" altLang="en-US" sz="1800" b="1" dirty="0" smtClean="0">
                <a:solidFill>
                  <a:srgbClr val="002060"/>
                </a:solidFill>
                <a:latin typeface="黑体" pitchFamily="49" charset="-122"/>
                <a:ea typeface="黑体" pitchFamily="49" charset="-122"/>
              </a:rPr>
              <a:t>跨领域大融合</a:t>
            </a:r>
            <a:endParaRPr lang="zh-CN" altLang="en-US" sz="1800" b="1" dirty="0">
              <a:solidFill>
                <a:srgbClr val="002060"/>
              </a:solidFill>
              <a:latin typeface="黑体" pitchFamily="49" charset="-122"/>
              <a:ea typeface="黑体" pitchFamily="49" charset="-122"/>
            </a:endParaRPr>
          </a:p>
        </p:txBody>
      </p:sp>
      <p:sp>
        <p:nvSpPr>
          <p:cNvPr id="24578" name="AutoShape 2" descr="http://t3.baidu.com/it/u=3075973558,43852259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4580" name="AutoShape 4" descr="http://t3.baidu.com/it/u=3075973558,43852259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 name="TextBox 14"/>
          <p:cNvSpPr txBox="1"/>
          <p:nvPr/>
        </p:nvSpPr>
        <p:spPr>
          <a:xfrm>
            <a:off x="6617137" y="642918"/>
            <a:ext cx="1415772" cy="461665"/>
          </a:xfrm>
          <a:prstGeom prst="rect">
            <a:avLst/>
          </a:prstGeom>
          <a:noFill/>
        </p:spPr>
        <p:txBody>
          <a:bodyPr wrap="none" rtlCol="0">
            <a:spAutoFit/>
          </a:bodyPr>
          <a:lstStyle/>
          <a:p>
            <a:r>
              <a:rPr lang="zh-CN" altLang="en-US" sz="2400" dirty="0" smtClean="0">
                <a:latin typeface="黑体" pitchFamily="49" charset="-122"/>
                <a:ea typeface="黑体" pitchFamily="49" charset="-122"/>
              </a:rPr>
              <a:t>知识森林</a:t>
            </a:r>
            <a:endParaRPr lang="zh-CN" altLang="en-US" sz="2400" dirty="0">
              <a:latin typeface="黑体" pitchFamily="49" charset="-122"/>
              <a:ea typeface="黑体" pitchFamily="49" charset="-122"/>
            </a:endParaRPr>
          </a:p>
        </p:txBody>
      </p:sp>
      <p:sp>
        <p:nvSpPr>
          <p:cNvPr id="16"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
          <p:cNvSpPr>
            <a:spLocks noChangeArrowheads="1"/>
          </p:cNvSpPr>
          <p:nvPr/>
        </p:nvSpPr>
        <p:spPr bwMode="gray">
          <a:xfrm>
            <a:off x="212649" y="1639148"/>
            <a:ext cx="3434316" cy="5076000"/>
          </a:xfrm>
          <a:prstGeom prst="rightArrow">
            <a:avLst>
              <a:gd name="adj1" fmla="val 79306"/>
              <a:gd name="adj2" fmla="val 13528"/>
            </a:avLst>
          </a:prstGeom>
          <a:gradFill rotWithShape="1">
            <a:gsLst>
              <a:gs pos="0">
                <a:schemeClr val="bg2">
                  <a:gamma/>
                  <a:tint val="0"/>
                  <a:invGamma/>
                </a:schemeClr>
              </a:gs>
              <a:gs pos="100000">
                <a:srgbClr val="00B0F0">
                  <a:alpha val="43000"/>
                </a:srgbClr>
              </a:gs>
            </a:gsLst>
            <a:lin ang="0" scaled="1"/>
          </a:gradFill>
          <a:ln w="9525">
            <a:noFill/>
            <a:miter lim="800000"/>
          </a:ln>
          <a:effectLst/>
        </p:spPr>
        <p:txBody>
          <a:bodyPr wrap="none" anchor="ctr"/>
          <a:lstStyle/>
          <a:p>
            <a:endParaRPr lang="zh-CN" altLang="en-US"/>
          </a:p>
        </p:txBody>
      </p:sp>
      <p:sp>
        <p:nvSpPr>
          <p:cNvPr id="39" name="圆角矩形 38"/>
          <p:cNvSpPr/>
          <p:nvPr/>
        </p:nvSpPr>
        <p:spPr>
          <a:xfrm>
            <a:off x="4199797" y="2904446"/>
            <a:ext cx="2448000" cy="2448000"/>
          </a:xfrm>
          <a:prstGeom prst="roundRect">
            <a:avLst>
              <a:gd name="adj" fmla="val 1988"/>
            </a:avLst>
          </a:prstGeom>
          <a:solidFill>
            <a:srgbClr val="00B050"/>
          </a:solidFill>
          <a:ln w="19050">
            <a:noFill/>
            <a:prstDash val="sysDash"/>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内容占位符 2"/>
          <p:cNvSpPr>
            <a:spLocks noGrp="1"/>
          </p:cNvSpPr>
          <p:nvPr>
            <p:ph idx="1"/>
          </p:nvPr>
        </p:nvSpPr>
        <p:spPr>
          <a:xfrm>
            <a:off x="4199780" y="3186282"/>
            <a:ext cx="2424305" cy="2014791"/>
          </a:xfrm>
        </p:spPr>
        <p:txBody>
          <a:bodyPr/>
          <a:lstStyle/>
          <a:p>
            <a:pPr marL="361950" lvl="2" indent="-361950">
              <a:spcBef>
                <a:spcPts val="2400"/>
              </a:spcBef>
              <a:buClr>
                <a:schemeClr val="bg1"/>
              </a:buClr>
              <a:buFont typeface="Wingdings" panose="05000000000000000000" pitchFamily="2" charset="2"/>
              <a:buChar char="Ø"/>
            </a:pPr>
            <a:r>
              <a:rPr lang="zh-CN" altLang="en-US" dirty="0" smtClean="0">
                <a:solidFill>
                  <a:schemeClr val="bg1"/>
                </a:solidFill>
              </a:rPr>
              <a:t>文献资源</a:t>
            </a:r>
            <a:endParaRPr lang="en-US" altLang="zh-CN" dirty="0" smtClean="0">
              <a:solidFill>
                <a:schemeClr val="bg1"/>
              </a:solidFill>
            </a:endParaRPr>
          </a:p>
          <a:p>
            <a:pPr marL="361950" lvl="2" indent="-361950">
              <a:spcBef>
                <a:spcPts val="2400"/>
              </a:spcBef>
              <a:buClr>
                <a:schemeClr val="bg1"/>
              </a:buClr>
              <a:buFont typeface="Wingdings" panose="05000000000000000000" pitchFamily="2" charset="2"/>
              <a:buChar char="Ø"/>
            </a:pPr>
            <a:r>
              <a:rPr lang="zh-CN" altLang="en-US" dirty="0" smtClean="0">
                <a:solidFill>
                  <a:schemeClr val="bg1"/>
                </a:solidFill>
              </a:rPr>
              <a:t>数据库资源</a:t>
            </a:r>
            <a:endParaRPr lang="en-US" altLang="zh-CN" dirty="0" smtClean="0">
              <a:solidFill>
                <a:schemeClr val="bg1"/>
              </a:solidFill>
            </a:endParaRPr>
          </a:p>
          <a:p>
            <a:pPr marL="361950" lvl="2" indent="-361950">
              <a:spcBef>
                <a:spcPts val="2400"/>
              </a:spcBef>
              <a:buClr>
                <a:schemeClr val="bg1"/>
              </a:buClr>
              <a:buFont typeface="Wingdings" panose="05000000000000000000" pitchFamily="2" charset="2"/>
              <a:buChar char="Ø"/>
            </a:pPr>
            <a:r>
              <a:rPr lang="zh-CN" altLang="en-US" dirty="0" smtClean="0">
                <a:solidFill>
                  <a:schemeClr val="bg1"/>
                </a:solidFill>
              </a:rPr>
              <a:t>网络资源</a:t>
            </a:r>
            <a:endParaRPr lang="en-US" altLang="zh-CN" dirty="0" smtClean="0">
              <a:solidFill>
                <a:schemeClr val="bg1"/>
              </a:solidFill>
            </a:endParaRPr>
          </a:p>
        </p:txBody>
      </p:sp>
      <p:sp>
        <p:nvSpPr>
          <p:cNvPr id="4" name="灯片编号占位符 3"/>
          <p:cNvSpPr>
            <a:spLocks noGrp="1"/>
          </p:cNvSpPr>
          <p:nvPr>
            <p:ph type="sldNum" sz="quarter" idx="4294967295"/>
          </p:nvPr>
        </p:nvSpPr>
        <p:spPr>
          <a:xfrm>
            <a:off x="0" y="6576291"/>
            <a:ext cx="464714" cy="281709"/>
          </a:xfrm>
          <a:prstGeom prst="rect">
            <a:avLst/>
          </a:prstGeom>
        </p:spPr>
        <p:txBody>
          <a:bodyPr/>
          <a:lstStyle/>
          <a:p>
            <a:fld id="{BCCBA77F-076D-402D-9DC3-00A515977D10}" type="slidenum">
              <a:rPr lang="en-US" altLang="zh-CN" smtClean="0"/>
            </a:fld>
            <a:endParaRPr lang="en-US" altLang="zh-CN" dirty="0"/>
          </a:p>
        </p:txBody>
      </p:sp>
      <p:sp>
        <p:nvSpPr>
          <p:cNvPr id="8" name="内容占位符 2"/>
          <p:cNvSpPr txBox="1"/>
          <p:nvPr/>
        </p:nvSpPr>
        <p:spPr bwMode="auto">
          <a:xfrm>
            <a:off x="386301" y="1382140"/>
            <a:ext cx="3079913" cy="5333008"/>
          </a:xfrm>
          <a:prstGeom prst="rect">
            <a:avLst/>
          </a:prstGeom>
          <a:noFill/>
          <a:ln w="9525">
            <a:noFill/>
            <a:miter lim="800000"/>
          </a:ln>
          <a:effectLst/>
        </p:spPr>
        <p:txBody>
          <a:bodyPr vert="horz" wrap="square" lIns="91440" tIns="45720" rIns="91440" bIns="45720" numCol="1" anchor="t" anchorCtr="0" compatLnSpc="1"/>
          <a:lstStyle/>
          <a:p>
            <a:pPr marL="342900" indent="-342900">
              <a:spcBef>
                <a:spcPts val="1800"/>
              </a:spcBef>
              <a:buClr>
                <a:schemeClr val="hlink"/>
              </a:buClr>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国家数字图书馆</a:t>
            </a:r>
            <a:endParaRPr lang="en-US" altLang="zh-CN" sz="2000" kern="0" dirty="0" smtClean="0">
              <a:latin typeface="Times New Roman" panose="02020503050405090304" pitchFamily="18" charset="0"/>
              <a:ea typeface="微软雅黑" pitchFamily="34" charset="-122"/>
              <a:cs typeface="Times New Roman" panose="02020503050405090304"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大学</a:t>
            </a:r>
            <a:r>
              <a:rPr kumimoji="0" lang="zh-CN" altLang="en-US" sz="2000" b="0" i="0" u="none" strike="noStrike" kern="0" cap="none" spc="0" normalizeH="0" baseline="0" noProof="0" dirty="0" smtClean="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rPr>
              <a:t>数字图书馆国际合作计划</a:t>
            </a:r>
            <a:r>
              <a:rPr kumimoji="0" lang="en-US" altLang="zh-CN" sz="2000" b="0" i="0" u="none" strike="noStrike" kern="0" cap="none" spc="0" normalizeH="0" baseline="0" noProof="0" dirty="0" smtClean="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rPr>
              <a:t>(</a:t>
            </a:r>
            <a:r>
              <a:rPr lang="en-US" altLang="zh-CN" sz="2000" kern="0" dirty="0" smtClean="0">
                <a:latin typeface="Times New Roman" panose="02020503050405090304" pitchFamily="18" charset="0"/>
                <a:ea typeface="微软雅黑" pitchFamily="34" charset="-122"/>
                <a:cs typeface="Times New Roman" panose="02020503050405090304" pitchFamily="18" charset="0"/>
              </a:rPr>
              <a:t>CADAL)</a:t>
            </a:r>
            <a:endParaRPr lang="en-US" altLang="zh-CN" sz="2000" kern="0" dirty="0" smtClean="0">
              <a:latin typeface="Times New Roman" panose="02020503050405090304" pitchFamily="18" charset="0"/>
              <a:ea typeface="微软雅黑" pitchFamily="34" charset="-122"/>
              <a:cs typeface="Times New Roman" panose="02020503050405090304" pitchFamily="18" charset="0"/>
            </a:endParaRPr>
          </a:p>
          <a:p>
            <a:pPr marL="342900" indent="-342900">
              <a:spcBef>
                <a:spcPts val="1800"/>
              </a:spcBef>
              <a:buClr>
                <a:schemeClr val="hlink"/>
              </a:buClr>
              <a:buFont typeface="Wingdings" panose="05000000000000000000" pitchFamily="2" charset="2"/>
              <a:buChar char="l"/>
              <a:defRPr/>
            </a:pPr>
            <a:r>
              <a:rPr lang="zh-CN" altLang="en-US" kern="0" dirty="0" smtClean="0">
                <a:latin typeface="Times New Roman" panose="02020503050405090304" pitchFamily="18" charset="0"/>
                <a:ea typeface="微软雅黑" pitchFamily="34" charset="-122"/>
                <a:cs typeface="Times New Roman" panose="02020503050405090304" pitchFamily="18" charset="0"/>
              </a:rPr>
              <a:t>各级政府的数据中心</a:t>
            </a:r>
            <a:endParaRPr kumimoji="0" lang="en-US" altLang="zh-CN" sz="2000" b="0" i="0" u="none" strike="noStrike" kern="0" cap="none" spc="0" normalizeH="0" baseline="0" noProof="0" dirty="0" smtClean="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endParaRPr>
          </a:p>
          <a:p>
            <a:pPr marL="342900" lvl="0" indent="-342900">
              <a:spcBef>
                <a:spcPts val="1800"/>
              </a:spcBef>
              <a:buClr>
                <a:schemeClr val="hlink"/>
              </a:buClr>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基础科学数据共享网</a:t>
            </a:r>
            <a:endParaRPr lang="en-US" altLang="zh-CN" sz="2000" kern="0" dirty="0" smtClean="0">
              <a:latin typeface="Times New Roman" panose="02020503050405090304" pitchFamily="18" charset="0"/>
              <a:ea typeface="微软雅黑" pitchFamily="34" charset="-122"/>
              <a:cs typeface="Times New Roman" panose="02020503050405090304" pitchFamily="18" charset="0"/>
            </a:endParaRPr>
          </a:p>
          <a:p>
            <a:pPr marL="342900" indent="-342900">
              <a:spcBef>
                <a:spcPts val="1800"/>
              </a:spcBef>
              <a:buClr>
                <a:schemeClr val="hlink"/>
              </a:buClr>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海洋科学数据共享中心</a:t>
            </a:r>
            <a:endParaRPr lang="en-US" altLang="zh-CN" sz="2000" kern="0" dirty="0" smtClean="0">
              <a:latin typeface="Times New Roman" panose="02020503050405090304" pitchFamily="18" charset="0"/>
              <a:ea typeface="微软雅黑" pitchFamily="34" charset="-122"/>
              <a:cs typeface="Times New Roman" panose="02020503050405090304" pitchFamily="18" charset="0"/>
            </a:endParaRPr>
          </a:p>
          <a:p>
            <a:pPr marL="342900" lvl="0" indent="-342900">
              <a:spcBef>
                <a:spcPts val="1800"/>
              </a:spcBef>
              <a:buClr>
                <a:schemeClr val="hlink"/>
              </a:buClr>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国家人口与健康科学共享数据平台</a:t>
            </a:r>
            <a:endParaRPr lang="zh-CN" altLang="en-US" sz="2000" kern="0" dirty="0" smtClean="0">
              <a:latin typeface="Times New Roman" panose="02020503050405090304" pitchFamily="18" charset="0"/>
              <a:ea typeface="微软雅黑" pitchFamily="34" charset="-122"/>
              <a:cs typeface="Times New Roman" panose="02020503050405090304"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互联网数据</a:t>
            </a:r>
            <a:endParaRPr lang="en-US" altLang="zh-CN" sz="2000" kern="0" dirty="0" smtClean="0">
              <a:latin typeface="Times New Roman" panose="02020503050405090304" pitchFamily="18" charset="0"/>
              <a:ea typeface="微软雅黑" pitchFamily="34" charset="-122"/>
              <a:cs typeface="Times New Roman" panose="02020503050405090304"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Char char="l"/>
              <a:defRPr/>
            </a:pPr>
            <a:r>
              <a:rPr lang="zh-CN" altLang="en-US" sz="2000" kern="0" dirty="0" smtClean="0">
                <a:latin typeface="Times New Roman" panose="02020503050405090304" pitchFamily="18" charset="0"/>
                <a:ea typeface="微软雅黑" pitchFamily="34" charset="-122"/>
                <a:cs typeface="Times New Roman" panose="02020503050405090304" pitchFamily="18" charset="0"/>
              </a:rPr>
              <a:t>行业运行数据</a:t>
            </a:r>
            <a:endParaRPr lang="en-US" altLang="zh-CN" sz="2000" kern="0" dirty="0">
              <a:latin typeface="Times New Roman" panose="02020503050405090304" pitchFamily="18" charset="0"/>
              <a:ea typeface="微软雅黑" pitchFamily="34" charset="-122"/>
              <a:cs typeface="Times New Roman" panose="02020503050405090304"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anose="05000000000000000000" pitchFamily="2" charset="2"/>
              <a:buChar char="l"/>
              <a:defRPr/>
            </a:pPr>
            <a:r>
              <a:rPr lang="en-US" altLang="zh-CN" sz="2000" kern="0" dirty="0" smtClean="0">
                <a:latin typeface="Times New Roman" panose="02020503050405090304" pitchFamily="18" charset="0"/>
                <a:ea typeface="微软雅黑" pitchFamily="34" charset="-122"/>
                <a:cs typeface="Times New Roman" panose="02020503050405090304" pitchFamily="18" charset="0"/>
              </a:rPr>
              <a:t>……</a:t>
            </a:r>
            <a:endParaRPr kumimoji="0" lang="zh-CN" altLang="en-US" sz="2000" b="0" i="0" u="none" strike="noStrike" kern="0" cap="none" spc="0" normalizeH="0" baseline="0" noProof="0" dirty="0">
              <a:ln>
                <a:noFill/>
              </a:ln>
              <a:solidFill>
                <a:schemeClr val="tx1"/>
              </a:solidFill>
              <a:effectLst/>
              <a:uLnTx/>
              <a:uFillTx/>
              <a:latin typeface="Times New Roman" panose="02020503050405090304" pitchFamily="18" charset="0"/>
              <a:ea typeface="微软雅黑" pitchFamily="34" charset="-122"/>
              <a:cs typeface="Times New Roman" panose="02020503050405090304" pitchFamily="18" charset="0"/>
            </a:endParaRPr>
          </a:p>
        </p:txBody>
      </p:sp>
      <p:sp>
        <p:nvSpPr>
          <p:cNvPr id="40" name="右箭头 39"/>
          <p:cNvSpPr/>
          <p:nvPr/>
        </p:nvSpPr>
        <p:spPr>
          <a:xfrm>
            <a:off x="6655983" y="3372256"/>
            <a:ext cx="288000" cy="14566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639369" y="2904446"/>
            <a:ext cx="540000" cy="2448000"/>
          </a:xfrm>
          <a:prstGeom prst="roundRect">
            <a:avLst>
              <a:gd name="adj" fmla="val 8448"/>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smtClean="0">
                <a:latin typeface="黑体" pitchFamily="49" charset="-122"/>
                <a:ea typeface="黑体" pitchFamily="49" charset="-122"/>
              </a:rPr>
              <a:t>大数据</a:t>
            </a:r>
            <a:endParaRPr lang="zh-CN" altLang="en-US" sz="2800" dirty="0">
              <a:latin typeface="黑体" pitchFamily="49" charset="-122"/>
              <a:ea typeface="黑体" pitchFamily="49" charset="-122"/>
            </a:endParaRPr>
          </a:p>
        </p:txBody>
      </p:sp>
      <p:grpSp>
        <p:nvGrpSpPr>
          <p:cNvPr id="2" name="组合 42"/>
          <p:cNvGrpSpPr/>
          <p:nvPr/>
        </p:nvGrpSpPr>
        <p:grpSpPr>
          <a:xfrm>
            <a:off x="6942186" y="3127727"/>
            <a:ext cx="1908000" cy="1908000"/>
            <a:chOff x="7091048" y="2860175"/>
            <a:chExt cx="1908000" cy="1908000"/>
          </a:xfrm>
          <a:gradFill>
            <a:gsLst>
              <a:gs pos="0">
                <a:srgbClr val="FFCD9B"/>
              </a:gs>
              <a:gs pos="30000">
                <a:srgbClr val="D49E6C"/>
              </a:gs>
              <a:gs pos="70000">
                <a:srgbClr val="A65528"/>
              </a:gs>
              <a:gs pos="100000">
                <a:srgbClr val="663012"/>
              </a:gs>
            </a:gsLst>
            <a:lin ang="5400000" scaled="0"/>
          </a:gradFill>
        </p:grpSpPr>
        <p:sp>
          <p:nvSpPr>
            <p:cNvPr id="41" name="Oval 15"/>
            <p:cNvSpPr>
              <a:spLocks noChangeArrowheads="1"/>
            </p:cNvSpPr>
            <p:nvPr/>
          </p:nvSpPr>
          <p:spPr bwMode="gray">
            <a:xfrm>
              <a:off x="7091048" y="2860175"/>
              <a:ext cx="1908000" cy="1908000"/>
            </a:xfrm>
            <a:prstGeom prst="ellipse">
              <a:avLst/>
            </a:prstGeom>
            <a:grpFill/>
            <a:ln w="9525">
              <a:noFill/>
              <a:round/>
            </a:ln>
            <a:effectLst/>
          </p:spPr>
          <p:txBody>
            <a:bodyPr wrap="none" anchor="ctr"/>
            <a:lstStyle/>
            <a:p>
              <a:endParaRPr lang="zh-CN" altLang="en-US" sz="2000"/>
            </a:p>
          </p:txBody>
        </p:sp>
        <p:sp>
          <p:nvSpPr>
            <p:cNvPr id="42" name="Text Box 17"/>
            <p:cNvSpPr txBox="1">
              <a:spLocks noChangeArrowheads="1"/>
            </p:cNvSpPr>
            <p:nvPr/>
          </p:nvSpPr>
          <p:spPr bwMode="gray">
            <a:xfrm>
              <a:off x="7159651" y="3328656"/>
              <a:ext cx="1761063" cy="954107"/>
            </a:xfrm>
            <a:prstGeom prst="rect">
              <a:avLst/>
            </a:prstGeom>
            <a:grpFill/>
            <a:ln w="9525">
              <a:noFill/>
              <a:miter lim="800000"/>
            </a:ln>
            <a:effectLst/>
          </p:spPr>
          <p:txBody>
            <a:bodyPr wrap="square">
              <a:spAutoFit/>
            </a:bodyPr>
            <a:lstStyle/>
            <a:p>
              <a:pPr algn="ctr" eaLnBrk="0" hangingPunct="0"/>
              <a:r>
                <a:rPr lang="zh-CN" altLang="en-US" sz="2800" dirty="0" smtClean="0">
                  <a:solidFill>
                    <a:srgbClr val="FFFFFF"/>
                  </a:solidFill>
                  <a:latin typeface="微软雅黑" pitchFamily="34" charset="-122"/>
                  <a:ea typeface="微软雅黑" pitchFamily="34" charset="-122"/>
                </a:rPr>
                <a:t>知识服务系统</a:t>
              </a:r>
              <a:endParaRPr lang="en-US" altLang="zh-CN" sz="2800" dirty="0">
                <a:solidFill>
                  <a:srgbClr val="FFFFFF"/>
                </a:solidFill>
                <a:latin typeface="微软雅黑" pitchFamily="34" charset="-122"/>
                <a:ea typeface="微软雅黑" pitchFamily="34" charset="-122"/>
              </a:endParaRPr>
            </a:p>
          </p:txBody>
        </p:sp>
      </p:grpSp>
      <p:sp>
        <p:nvSpPr>
          <p:cNvPr id="18" name="Text Box 50"/>
          <p:cNvSpPr txBox="1">
            <a:spLocks noChangeArrowheads="1"/>
          </p:cNvSpPr>
          <p:nvPr/>
        </p:nvSpPr>
        <p:spPr bwMode="gray">
          <a:xfrm>
            <a:off x="6307540" y="2221544"/>
            <a:ext cx="492443" cy="461665"/>
          </a:xfrm>
          <a:prstGeom prst="rect">
            <a:avLst/>
          </a:prstGeom>
          <a:noFill/>
          <a:ln w="9525" algn="ctr">
            <a:noFill/>
            <a:miter lim="800000"/>
          </a:ln>
          <a:effectLst/>
        </p:spPr>
        <p:txBody>
          <a:bodyPr wrap="none">
            <a:spAutoFit/>
          </a:bodyPr>
          <a:lstStyle/>
          <a:p>
            <a:pPr algn="ctr" eaLnBrk="0" hangingPunct="0"/>
            <a:r>
              <a:rPr lang="zh-CN" altLang="en-US" sz="2400" dirty="0" smtClean="0">
                <a:solidFill>
                  <a:schemeClr val="bg1"/>
                </a:solidFill>
                <a:ea typeface="宋体" pitchFamily="2" charset="-122"/>
              </a:rPr>
              <a:t>二</a:t>
            </a:r>
            <a:endParaRPr lang="en-US" altLang="zh-CN" sz="2400" dirty="0">
              <a:solidFill>
                <a:schemeClr val="bg1"/>
              </a:solidFill>
              <a:ea typeface="宋体" pitchFamily="2" charset="-122"/>
            </a:endParaRPr>
          </a:p>
        </p:txBody>
      </p:sp>
      <p:sp>
        <p:nvSpPr>
          <p:cNvPr id="14"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
        <p:nvSpPr>
          <p:cNvPr id="15" name="内容占位符 2"/>
          <p:cNvSpPr txBox="1"/>
          <p:nvPr/>
        </p:nvSpPr>
        <p:spPr bwMode="auto">
          <a:xfrm>
            <a:off x="142844" y="785794"/>
            <a:ext cx="7322803" cy="2947990"/>
          </a:xfrm>
          <a:prstGeom prst="rect">
            <a:avLst/>
          </a:prstGeom>
          <a:noFill/>
          <a:ln w="9525">
            <a:noFill/>
            <a:miter lim="800000"/>
          </a:ln>
        </p:spPr>
        <p:txBody>
          <a:bodyPr vert="horz" wrap="square" lIns="91440" tIns="45720" rIns="91440" bIns="45720" numCol="1" anchor="t" anchorCtr="0" compatLnSpc="1"/>
          <a:lstStyle/>
          <a:p>
            <a:pPr marL="342900" lvl="0" indent="-342900">
              <a:lnSpc>
                <a:spcPct val="125000"/>
              </a:lnSpc>
              <a:spcBef>
                <a:spcPct val="20000"/>
              </a:spcBef>
              <a:spcAft>
                <a:spcPts val="600"/>
              </a:spcAft>
              <a:buClr>
                <a:srgbClr val="C00000"/>
              </a:buClr>
              <a:buFont typeface="Wingdings" panose="05000000000000000000" pitchFamily="2" charset="2"/>
              <a:buChar char="n"/>
            </a:pPr>
            <a:r>
              <a:rPr lang="en-US" altLang="zh-CN" sz="2500" kern="0" dirty="0" smtClean="0">
                <a:solidFill>
                  <a:srgbClr val="C00000"/>
                </a:solidFill>
                <a:latin typeface="黑体" pitchFamily="49" charset="-122"/>
                <a:ea typeface="黑体" pitchFamily="49" charset="-122"/>
              </a:rPr>
              <a:t> </a:t>
            </a:r>
            <a:r>
              <a:rPr lang="zh-CN" altLang="en-US" sz="2500" kern="0" dirty="0" smtClean="0">
                <a:solidFill>
                  <a:srgbClr val="C00000"/>
                </a:solidFill>
                <a:latin typeface="黑体" pitchFamily="49" charset="-122"/>
                <a:ea typeface="黑体" pitchFamily="49" charset="-122"/>
              </a:rPr>
              <a:t>知识来源：</a:t>
            </a:r>
            <a:r>
              <a:rPr lang="zh-CN" altLang="en-US" sz="2400" kern="0" dirty="0" smtClean="0">
                <a:latin typeface="黑体" pitchFamily="49" charset="-122"/>
                <a:ea typeface="黑体" pitchFamily="49" charset="-122"/>
              </a:rPr>
              <a:t>拥有</a:t>
            </a:r>
            <a:r>
              <a:rPr lang="zh-CN" altLang="en-US" sz="2400" kern="0" dirty="0" smtClean="0">
                <a:solidFill>
                  <a:srgbClr val="FF0000"/>
                </a:solidFill>
                <a:latin typeface="黑体" pitchFamily="49" charset="-122"/>
                <a:ea typeface="黑体" pitchFamily="49" charset="-122"/>
              </a:rPr>
              <a:t>可持续增长</a:t>
            </a:r>
            <a:r>
              <a:rPr lang="zh-CN" altLang="en-US" sz="2400" kern="0" dirty="0" smtClean="0">
                <a:latin typeface="黑体" pitchFamily="49" charset="-122"/>
                <a:ea typeface="黑体" pitchFamily="49" charset="-122"/>
              </a:rPr>
              <a:t>的</a:t>
            </a:r>
            <a:r>
              <a:rPr lang="zh-CN" altLang="en-US" sz="2400" kern="0" dirty="0" smtClean="0">
                <a:solidFill>
                  <a:srgbClr val="FF0000"/>
                </a:solidFill>
                <a:latin typeface="黑体" pitchFamily="49" charset="-122"/>
                <a:ea typeface="黑体" pitchFamily="49" charset="-122"/>
              </a:rPr>
              <a:t>多类型</a:t>
            </a:r>
            <a:r>
              <a:rPr lang="zh-CN" altLang="en-US" sz="2400" kern="0" dirty="0" smtClean="0">
                <a:latin typeface="黑体" pitchFamily="49" charset="-122"/>
                <a:ea typeface="黑体" pitchFamily="49" charset="-122"/>
              </a:rPr>
              <a:t>数据</a:t>
            </a:r>
            <a:r>
              <a:rPr lang="en-US" altLang="zh-CN" sz="2400" kern="0" dirty="0" smtClean="0">
                <a:latin typeface="黑体" pitchFamily="49" charset="-122"/>
                <a:ea typeface="黑体" pitchFamily="49" charset="-122"/>
              </a:rPr>
              <a:t> </a:t>
            </a:r>
            <a:endParaRPr kumimoji="0" lang="en-US" altLang="zh-CN" sz="24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xEl>
                                              <p:pRg st="0" end="0"/>
                                            </p:txEl>
                                          </p:spTgt>
                                        </p:tgtEl>
                                        <p:attrNameLst>
                                          <p:attrName>style.visibility</p:attrName>
                                        </p:attrNameLst>
                                      </p:cBhvr>
                                      <p:to>
                                        <p:strVal val="visible"/>
                                      </p:to>
                                    </p:set>
                                    <p:animEffect transition="in" filter="fade">
                                      <p:cBhvr>
                                        <p:cTn id="14" dur="500"/>
                                        <p:tgtEl>
                                          <p:spTgt spid="36">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animEffect transition="in" filter="fade">
                                      <p:cBhvr>
                                        <p:cTn id="17" dur="500"/>
                                        <p:tgtEl>
                                          <p:spTgt spid="3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2" end="2"/>
                                            </p:txEl>
                                          </p:spTgt>
                                        </p:tgtEl>
                                        <p:attrNameLst>
                                          <p:attrName>style.visibility</p:attrName>
                                        </p:attrNameLst>
                                      </p:cBhvr>
                                      <p:to>
                                        <p:strVal val="visible"/>
                                      </p:to>
                                    </p:set>
                                    <p:animEffect transition="in" filter="fade">
                                      <p:cBhvr>
                                        <p:cTn id="20" dur="500"/>
                                        <p:tgtEl>
                                          <p:spTgt spid="3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animBg="1"/>
      <p:bldP spid="36" grpId="0" build="p"/>
      <p:bldP spid="40" grpId="0" animBg="1"/>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320022" y="785794"/>
            <a:ext cx="8716474" cy="971630"/>
          </a:xfrm>
        </p:spPr>
        <p:txBody>
          <a:bodyPr/>
          <a:lstStyle/>
          <a:p>
            <a:pPr marL="0" indent="0">
              <a:lnSpc>
                <a:spcPct val="120000"/>
              </a:lnSpc>
              <a:buNone/>
            </a:pPr>
            <a:r>
              <a:rPr lang="en-US" altLang="zh-CN" sz="2400" dirty="0" smtClean="0">
                <a:solidFill>
                  <a:srgbClr val="C00000"/>
                </a:solidFill>
                <a:latin typeface="黑体" pitchFamily="49" charset="-122"/>
                <a:ea typeface="黑体" pitchFamily="49" charset="-122"/>
              </a:rPr>
              <a:t>2. </a:t>
            </a:r>
            <a:r>
              <a:rPr lang="zh-CN" altLang="en-US" sz="2400" dirty="0" smtClean="0">
                <a:solidFill>
                  <a:srgbClr val="C00000"/>
                </a:solidFill>
                <a:latin typeface="黑体" pitchFamily="49" charset="-122"/>
                <a:ea typeface="黑体" pitchFamily="49" charset="-122"/>
              </a:rPr>
              <a:t>知识加工</a:t>
            </a:r>
            <a:r>
              <a:rPr lang="zh-CN" altLang="en-US" sz="2400" dirty="0" smtClean="0">
                <a:latin typeface="黑体" pitchFamily="49" charset="-122"/>
                <a:ea typeface="黑体" pitchFamily="49" charset="-122"/>
              </a:rPr>
              <a:t>：支持从文本、图像、视频等非结构化数据中自动或半自动抽取</a:t>
            </a:r>
            <a:r>
              <a:rPr lang="zh-CN" altLang="en-US" sz="2400" dirty="0" smtClean="0">
                <a:solidFill>
                  <a:srgbClr val="FF0000"/>
                </a:solidFill>
                <a:latin typeface="黑体" pitchFamily="49" charset="-122"/>
                <a:ea typeface="黑体" pitchFamily="49" charset="-122"/>
              </a:rPr>
              <a:t>知识单元。</a:t>
            </a:r>
            <a:endParaRPr lang="en-US" altLang="zh-CN" sz="2000" dirty="0" smtClean="0">
              <a:latin typeface="黑体" pitchFamily="49" charset="-122"/>
              <a:ea typeface="黑体" pitchFamily="49" charset="-122"/>
            </a:endParaRPr>
          </a:p>
        </p:txBody>
      </p:sp>
      <p:grpSp>
        <p:nvGrpSpPr>
          <p:cNvPr id="2" name="组合 161"/>
          <p:cNvGrpSpPr/>
          <p:nvPr/>
        </p:nvGrpSpPr>
        <p:grpSpPr>
          <a:xfrm>
            <a:off x="646972" y="5276877"/>
            <a:ext cx="4635689" cy="1152128"/>
            <a:chOff x="583581" y="5506179"/>
            <a:chExt cx="4635689" cy="1152128"/>
          </a:xfrm>
        </p:grpSpPr>
        <p:sp>
          <p:nvSpPr>
            <p:cNvPr id="163" name="矩形 162"/>
            <p:cNvSpPr/>
            <p:nvPr/>
          </p:nvSpPr>
          <p:spPr>
            <a:xfrm>
              <a:off x="583581" y="5506179"/>
              <a:ext cx="4635689" cy="11521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64" name="图片 163" descr="7261181.jpg"/>
            <p:cNvPicPr>
              <a:picLocks noChangeAspect="1"/>
            </p:cNvPicPr>
            <p:nvPr/>
          </p:nvPicPr>
          <p:blipFill>
            <a:blip r:embed="rId1" cstate="print"/>
            <a:srcRect r="397"/>
            <a:stretch>
              <a:fillRect/>
            </a:stretch>
          </p:blipFill>
          <p:spPr>
            <a:xfrm>
              <a:off x="658389" y="5628688"/>
              <a:ext cx="1205678" cy="895878"/>
            </a:xfrm>
            <a:prstGeom prst="rect">
              <a:avLst/>
            </a:prstGeom>
          </p:spPr>
        </p:pic>
        <p:sp>
          <p:nvSpPr>
            <p:cNvPr id="165" name="TextBox 164"/>
            <p:cNvSpPr txBox="1"/>
            <p:nvPr/>
          </p:nvSpPr>
          <p:spPr>
            <a:xfrm>
              <a:off x="2023386" y="5946457"/>
              <a:ext cx="1800200" cy="369332"/>
            </a:xfrm>
            <a:prstGeom prst="rect">
              <a:avLst/>
            </a:prstGeom>
            <a:noFill/>
          </p:spPr>
          <p:txBody>
            <a:bodyPr wrap="square" rtlCol="0">
              <a:spAutoFit/>
            </a:bodyPr>
            <a:lstStyle/>
            <a:p>
              <a:r>
                <a:rPr lang="zh-CN" altLang="en-US" sz="1800" dirty="0" smtClean="0">
                  <a:solidFill>
                    <a:schemeClr val="bg1"/>
                  </a:solidFill>
                  <a:latin typeface="黑体" pitchFamily="49" charset="-122"/>
                  <a:ea typeface="黑体" pitchFamily="49" charset="-122"/>
                </a:rPr>
                <a:t>数据</a:t>
              </a:r>
              <a:endParaRPr lang="zh-CN" altLang="en-US" sz="1800" dirty="0">
                <a:solidFill>
                  <a:schemeClr val="bg1"/>
                </a:solidFill>
                <a:latin typeface="黑体" pitchFamily="49" charset="-122"/>
                <a:ea typeface="黑体" pitchFamily="49" charset="-122"/>
              </a:endParaRPr>
            </a:p>
          </p:txBody>
        </p:sp>
      </p:grpSp>
      <p:grpSp>
        <p:nvGrpSpPr>
          <p:cNvPr id="3" name="组合 165"/>
          <p:cNvGrpSpPr/>
          <p:nvPr/>
        </p:nvGrpSpPr>
        <p:grpSpPr>
          <a:xfrm>
            <a:off x="646973" y="4124749"/>
            <a:ext cx="4104100" cy="1152128"/>
            <a:chOff x="583582" y="4354051"/>
            <a:chExt cx="4104100" cy="1152128"/>
          </a:xfrm>
        </p:grpSpPr>
        <p:sp>
          <p:nvSpPr>
            <p:cNvPr id="167" name="矩形 166"/>
            <p:cNvSpPr/>
            <p:nvPr/>
          </p:nvSpPr>
          <p:spPr>
            <a:xfrm>
              <a:off x="583582" y="4354051"/>
              <a:ext cx="3832170" cy="11521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68" name="图片 167" descr="map_gis(1).jpg"/>
            <p:cNvPicPr>
              <a:picLocks noChangeAspect="1"/>
            </p:cNvPicPr>
            <p:nvPr/>
          </p:nvPicPr>
          <p:blipFill>
            <a:blip r:embed="rId2" cstate="print"/>
            <a:srcRect l="8119"/>
            <a:stretch>
              <a:fillRect/>
            </a:stretch>
          </p:blipFill>
          <p:spPr>
            <a:xfrm>
              <a:off x="661321" y="4506402"/>
              <a:ext cx="1202746" cy="888666"/>
            </a:xfrm>
            <a:prstGeom prst="rect">
              <a:avLst/>
            </a:prstGeom>
          </p:spPr>
        </p:pic>
        <p:sp>
          <p:nvSpPr>
            <p:cNvPr id="169" name="TextBox 168"/>
            <p:cNvSpPr txBox="1"/>
            <p:nvPr/>
          </p:nvSpPr>
          <p:spPr>
            <a:xfrm>
              <a:off x="2023386" y="4794329"/>
              <a:ext cx="2664296" cy="369332"/>
            </a:xfrm>
            <a:prstGeom prst="rect">
              <a:avLst/>
            </a:prstGeom>
            <a:noFill/>
          </p:spPr>
          <p:txBody>
            <a:bodyPr wrap="square" rtlCol="0">
              <a:spAutoFit/>
            </a:bodyPr>
            <a:lstStyle/>
            <a:p>
              <a:r>
                <a:rPr lang="zh-CN" altLang="en-US" sz="1800" dirty="0" smtClean="0">
                  <a:solidFill>
                    <a:schemeClr val="bg1"/>
                  </a:solidFill>
                  <a:latin typeface="黑体" pitchFamily="49" charset="-122"/>
                  <a:ea typeface="黑体" pitchFamily="49" charset="-122"/>
                </a:rPr>
                <a:t>信息</a:t>
              </a:r>
              <a:endParaRPr lang="en-GB" altLang="zh-CN" sz="1800" dirty="0">
                <a:solidFill>
                  <a:schemeClr val="bg1"/>
                </a:solidFill>
                <a:latin typeface="黑体" pitchFamily="49" charset="-122"/>
                <a:ea typeface="黑体" pitchFamily="49" charset="-122"/>
              </a:endParaRPr>
            </a:p>
          </p:txBody>
        </p:sp>
      </p:grpSp>
      <p:sp>
        <p:nvSpPr>
          <p:cNvPr id="170" name="上箭头 169"/>
          <p:cNvSpPr/>
          <p:nvPr/>
        </p:nvSpPr>
        <p:spPr>
          <a:xfrm>
            <a:off x="366318" y="1686752"/>
            <a:ext cx="216024" cy="4752528"/>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70"/>
          <p:cNvGrpSpPr/>
          <p:nvPr/>
        </p:nvGrpSpPr>
        <p:grpSpPr>
          <a:xfrm>
            <a:off x="646973" y="3013627"/>
            <a:ext cx="3090460" cy="1108720"/>
            <a:chOff x="583582" y="3242929"/>
            <a:chExt cx="3090460" cy="1108720"/>
          </a:xfrm>
        </p:grpSpPr>
        <p:sp>
          <p:nvSpPr>
            <p:cNvPr id="172" name="矩形 171"/>
            <p:cNvSpPr/>
            <p:nvPr/>
          </p:nvSpPr>
          <p:spPr>
            <a:xfrm>
              <a:off x="583582" y="3242929"/>
              <a:ext cx="3090460" cy="11087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73" name="Picture 8"/>
            <p:cNvPicPr>
              <a:picLocks noChangeAspect="1" noChangeArrowheads="1"/>
            </p:cNvPicPr>
            <p:nvPr/>
          </p:nvPicPr>
          <p:blipFill>
            <a:blip r:embed="rId3" cstate="print"/>
            <a:srcRect l="6046"/>
            <a:stretch>
              <a:fillRect/>
            </a:stretch>
          </p:blipFill>
          <p:spPr bwMode="auto">
            <a:xfrm>
              <a:off x="650977" y="3356728"/>
              <a:ext cx="1213090" cy="904588"/>
            </a:xfrm>
            <a:prstGeom prst="rect">
              <a:avLst/>
            </a:prstGeom>
            <a:noFill/>
            <a:ln w="9525">
              <a:noFill/>
              <a:miter lim="800000"/>
              <a:headEnd/>
              <a:tailEnd/>
            </a:ln>
          </p:spPr>
        </p:pic>
        <p:sp>
          <p:nvSpPr>
            <p:cNvPr id="174" name="TextBox 173"/>
            <p:cNvSpPr txBox="1"/>
            <p:nvPr/>
          </p:nvSpPr>
          <p:spPr>
            <a:xfrm>
              <a:off x="2023386" y="3717323"/>
              <a:ext cx="1543791" cy="369332"/>
            </a:xfrm>
            <a:prstGeom prst="rect">
              <a:avLst/>
            </a:prstGeom>
            <a:noFill/>
          </p:spPr>
          <p:txBody>
            <a:bodyPr wrap="square" rtlCol="0">
              <a:spAutoFit/>
            </a:bodyPr>
            <a:lstStyle/>
            <a:p>
              <a:r>
                <a:rPr lang="zh-CN" altLang="en-US" sz="1800" dirty="0" smtClean="0">
                  <a:latin typeface="黑体" pitchFamily="49" charset="-122"/>
                  <a:ea typeface="黑体" pitchFamily="49" charset="-122"/>
                </a:rPr>
                <a:t>知识</a:t>
              </a:r>
              <a:endParaRPr lang="en-GB" altLang="zh-CN" sz="1800" dirty="0">
                <a:latin typeface="黑体" pitchFamily="49" charset="-122"/>
                <a:ea typeface="黑体" pitchFamily="49" charset="-122"/>
              </a:endParaRPr>
            </a:p>
          </p:txBody>
        </p:sp>
      </p:grpSp>
      <p:grpSp>
        <p:nvGrpSpPr>
          <p:cNvPr id="5" name="组合 174"/>
          <p:cNvGrpSpPr/>
          <p:nvPr/>
        </p:nvGrpSpPr>
        <p:grpSpPr>
          <a:xfrm>
            <a:off x="646973" y="1784192"/>
            <a:ext cx="2706191" cy="1219076"/>
            <a:chOff x="583582" y="2167869"/>
            <a:chExt cx="2706191" cy="1219076"/>
          </a:xfrm>
        </p:grpSpPr>
        <p:sp>
          <p:nvSpPr>
            <p:cNvPr id="176" name="矩形 175"/>
            <p:cNvSpPr/>
            <p:nvPr/>
          </p:nvSpPr>
          <p:spPr>
            <a:xfrm>
              <a:off x="583582" y="2167869"/>
              <a:ext cx="2595986" cy="121907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grpSp>
          <p:nvGrpSpPr>
            <p:cNvPr id="7" name="组合 31"/>
            <p:cNvGrpSpPr/>
            <p:nvPr/>
          </p:nvGrpSpPr>
          <p:grpSpPr>
            <a:xfrm>
              <a:off x="648648" y="2257074"/>
              <a:ext cx="2641125" cy="924122"/>
              <a:chOff x="648648" y="2257074"/>
              <a:chExt cx="2641125" cy="924122"/>
            </a:xfrm>
          </p:grpSpPr>
          <p:pic>
            <p:nvPicPr>
              <p:cNvPr id="178" name="图片 19" descr="iStock_000003541361Small.jpg"/>
              <p:cNvPicPr>
                <a:picLocks noChangeAspect="1"/>
              </p:cNvPicPr>
              <p:nvPr/>
            </p:nvPicPr>
            <p:blipFill>
              <a:blip r:embed="rId4" cstate="print"/>
              <a:srcRect t="12594" b="11373"/>
              <a:stretch>
                <a:fillRect/>
              </a:stretch>
            </p:blipFill>
            <p:spPr>
              <a:xfrm>
                <a:off x="648648" y="2257074"/>
                <a:ext cx="1215418" cy="924122"/>
              </a:xfrm>
              <a:prstGeom prst="rect">
                <a:avLst/>
              </a:prstGeom>
            </p:spPr>
          </p:pic>
          <p:sp>
            <p:nvSpPr>
              <p:cNvPr id="179" name="TextBox 178"/>
              <p:cNvSpPr txBox="1"/>
              <p:nvPr/>
            </p:nvSpPr>
            <p:spPr>
              <a:xfrm>
                <a:off x="2023386" y="2637203"/>
                <a:ext cx="1266387" cy="369332"/>
              </a:xfrm>
              <a:prstGeom prst="rect">
                <a:avLst/>
              </a:prstGeom>
              <a:noFill/>
            </p:spPr>
            <p:txBody>
              <a:bodyPr wrap="square" rtlCol="0">
                <a:spAutoFit/>
              </a:bodyPr>
              <a:lstStyle/>
              <a:p>
                <a:r>
                  <a:rPr lang="zh-CN" altLang="en-US" sz="1800" dirty="0" smtClean="0">
                    <a:latin typeface="黑体" pitchFamily="49" charset="-122"/>
                    <a:ea typeface="黑体" pitchFamily="49" charset="-122"/>
                  </a:rPr>
                  <a:t>智慧</a:t>
                </a:r>
                <a:endParaRPr lang="en-GB" altLang="zh-CN" sz="1800" dirty="0">
                  <a:latin typeface="黑体" pitchFamily="49" charset="-122"/>
                  <a:ea typeface="黑体" pitchFamily="49" charset="-122"/>
                </a:endParaRPr>
              </a:p>
            </p:txBody>
          </p:sp>
        </p:grpSp>
      </p:grpSp>
      <p:cxnSp>
        <p:nvCxnSpPr>
          <p:cNvPr id="180" name="直接连接符 179"/>
          <p:cNvCxnSpPr/>
          <p:nvPr/>
        </p:nvCxnSpPr>
        <p:spPr>
          <a:xfrm>
            <a:off x="623401" y="3015052"/>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1" name="直接连接符 180"/>
          <p:cNvCxnSpPr/>
          <p:nvPr/>
        </p:nvCxnSpPr>
        <p:spPr>
          <a:xfrm>
            <a:off x="633675" y="4124661"/>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2" name="直接连接符 181"/>
          <p:cNvCxnSpPr/>
          <p:nvPr/>
        </p:nvCxnSpPr>
        <p:spPr>
          <a:xfrm>
            <a:off x="613127" y="5275367"/>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3" name="直接连接符 182"/>
          <p:cNvCxnSpPr/>
          <p:nvPr/>
        </p:nvCxnSpPr>
        <p:spPr>
          <a:xfrm>
            <a:off x="613127" y="6395250"/>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sp>
        <p:nvSpPr>
          <p:cNvPr id="184" name="矩形 183"/>
          <p:cNvSpPr/>
          <p:nvPr/>
        </p:nvSpPr>
        <p:spPr>
          <a:xfrm>
            <a:off x="5211704" y="5393697"/>
            <a:ext cx="3487113" cy="400110"/>
          </a:xfrm>
          <a:prstGeom prst="rect">
            <a:avLst/>
          </a:prstGeom>
        </p:spPr>
        <p:txBody>
          <a:bodyPr wrap="square">
            <a:spAutoFit/>
          </a:bodyPr>
          <a:lstStyle/>
          <a:p>
            <a:pPr algn="ctr"/>
            <a:r>
              <a:rPr lang="zh-CN" altLang="en-US" sz="2000" b="1" dirty="0" smtClean="0">
                <a:solidFill>
                  <a:srgbClr val="0E88AE"/>
                </a:solidFill>
                <a:latin typeface="微软雅黑" pitchFamily="34" charset="-122"/>
                <a:ea typeface="微软雅黑" pitchFamily="34" charset="-122"/>
              </a:rPr>
              <a:t>数据汇聚</a:t>
            </a:r>
            <a:endParaRPr lang="zh-CN" altLang="en-US" sz="2000" b="1" dirty="0" smtClean="0">
              <a:solidFill>
                <a:srgbClr val="0E88AE"/>
              </a:solidFill>
              <a:latin typeface="微软雅黑" pitchFamily="34" charset="-122"/>
              <a:ea typeface="微软雅黑" pitchFamily="34" charset="-122"/>
            </a:endParaRPr>
          </a:p>
        </p:txBody>
      </p:sp>
      <p:sp>
        <p:nvSpPr>
          <p:cNvPr id="185" name="矩形 184"/>
          <p:cNvSpPr/>
          <p:nvPr/>
        </p:nvSpPr>
        <p:spPr>
          <a:xfrm>
            <a:off x="5191156" y="4222443"/>
            <a:ext cx="3487113" cy="677108"/>
          </a:xfrm>
          <a:prstGeom prst="rect">
            <a:avLst/>
          </a:prstGeom>
        </p:spPr>
        <p:txBody>
          <a:bodyPr wrap="square">
            <a:spAutoFit/>
          </a:bodyPr>
          <a:lstStyle/>
          <a:p>
            <a:pPr algn="ctr"/>
            <a:r>
              <a:rPr lang="zh-CN" altLang="en-US" sz="2000" b="1" dirty="0" smtClean="0">
                <a:solidFill>
                  <a:srgbClr val="008000"/>
                </a:solidFill>
                <a:latin typeface="微软雅黑" pitchFamily="34" charset="-122"/>
                <a:ea typeface="微软雅黑" pitchFamily="34" charset="-122"/>
              </a:rPr>
              <a:t>信息抽取</a:t>
            </a:r>
            <a:br>
              <a:rPr lang="en-US" altLang="zh-CN" sz="2000" dirty="0" smtClean="0">
                <a:solidFill>
                  <a:srgbClr val="008000"/>
                </a:solidFill>
                <a:latin typeface="微软雅黑" pitchFamily="34" charset="-122"/>
                <a:ea typeface="微软雅黑" pitchFamily="34" charset="-122"/>
              </a:rPr>
            </a:br>
            <a:r>
              <a:rPr lang="en-US" altLang="zh-CN" sz="1800" dirty="0" smtClean="0">
                <a:solidFill>
                  <a:srgbClr val="008000"/>
                </a:solidFill>
                <a:latin typeface="微软雅黑" pitchFamily="34" charset="-122"/>
                <a:ea typeface="微软雅黑" pitchFamily="34" charset="-122"/>
              </a:rPr>
              <a:t> </a:t>
            </a:r>
            <a:r>
              <a:rPr lang="zh-CN" altLang="en-US" sz="1800" dirty="0" smtClean="0">
                <a:solidFill>
                  <a:srgbClr val="008000"/>
                </a:solidFill>
                <a:latin typeface="微软雅黑" pitchFamily="34" charset="-122"/>
                <a:ea typeface="微软雅黑" pitchFamily="34" charset="-122"/>
              </a:rPr>
              <a:t>结构分析、实体识别、关系识别</a:t>
            </a:r>
            <a:endParaRPr lang="zh-CN" altLang="en-US" sz="2000" dirty="0" smtClean="0">
              <a:solidFill>
                <a:srgbClr val="008000"/>
              </a:solidFill>
              <a:latin typeface="微软雅黑" pitchFamily="34" charset="-122"/>
              <a:ea typeface="微软雅黑" pitchFamily="34" charset="-122"/>
            </a:endParaRPr>
          </a:p>
        </p:txBody>
      </p:sp>
      <p:sp>
        <p:nvSpPr>
          <p:cNvPr id="186" name="矩形 185"/>
          <p:cNvSpPr/>
          <p:nvPr/>
        </p:nvSpPr>
        <p:spPr>
          <a:xfrm>
            <a:off x="5180882" y="3133383"/>
            <a:ext cx="3487113" cy="677108"/>
          </a:xfrm>
          <a:prstGeom prst="rect">
            <a:avLst/>
          </a:prstGeom>
        </p:spPr>
        <p:txBody>
          <a:bodyPr wrap="square">
            <a:spAutoFit/>
          </a:bodyPr>
          <a:lstStyle/>
          <a:p>
            <a:pPr algn="ctr"/>
            <a:r>
              <a:rPr lang="zh-CN" altLang="en-US" sz="2000" b="1" dirty="0" smtClean="0">
                <a:solidFill>
                  <a:schemeClr val="accent6">
                    <a:lumMod val="75000"/>
                  </a:schemeClr>
                </a:solidFill>
                <a:latin typeface="微软雅黑" pitchFamily="34" charset="-122"/>
                <a:ea typeface="微软雅黑" pitchFamily="34" charset="-122"/>
              </a:rPr>
              <a:t>知识发现</a:t>
            </a:r>
            <a:br>
              <a:rPr lang="en-US" altLang="zh-CN" sz="2000" dirty="0" smtClean="0">
                <a:solidFill>
                  <a:schemeClr val="accent6">
                    <a:lumMod val="75000"/>
                  </a:schemeClr>
                </a:solidFill>
                <a:latin typeface="微软雅黑" pitchFamily="34" charset="-122"/>
                <a:ea typeface="微软雅黑" pitchFamily="34" charset="-122"/>
              </a:rPr>
            </a:br>
            <a:r>
              <a:rPr lang="zh-CN" altLang="en-US" sz="1800" dirty="0" smtClean="0">
                <a:solidFill>
                  <a:schemeClr val="accent6">
                    <a:lumMod val="75000"/>
                  </a:schemeClr>
                </a:solidFill>
                <a:latin typeface="微软雅黑" pitchFamily="34" charset="-122"/>
                <a:ea typeface="微软雅黑" pitchFamily="34" charset="-122"/>
              </a:rPr>
              <a:t>概念识别、知识链接、知识重组</a:t>
            </a:r>
            <a:endParaRPr lang="zh-CN" altLang="en-US" sz="1800" dirty="0" smtClean="0">
              <a:solidFill>
                <a:schemeClr val="accent6">
                  <a:lumMod val="75000"/>
                </a:schemeClr>
              </a:solidFill>
              <a:latin typeface="微软雅黑" pitchFamily="34" charset="-122"/>
              <a:ea typeface="微软雅黑" pitchFamily="34" charset="-122"/>
            </a:endParaRPr>
          </a:p>
        </p:txBody>
      </p:sp>
      <p:sp>
        <p:nvSpPr>
          <p:cNvPr id="187" name="矩形 186"/>
          <p:cNvSpPr/>
          <p:nvPr/>
        </p:nvSpPr>
        <p:spPr>
          <a:xfrm>
            <a:off x="5214942" y="2071678"/>
            <a:ext cx="3487113" cy="677108"/>
          </a:xfrm>
          <a:prstGeom prst="rect">
            <a:avLst/>
          </a:prstGeom>
        </p:spPr>
        <p:txBody>
          <a:bodyPr wrap="square">
            <a:spAutoFit/>
          </a:bodyPr>
          <a:lstStyle/>
          <a:p>
            <a:pPr algn="ctr"/>
            <a:r>
              <a:rPr lang="zh-CN" altLang="en-US" b="1" dirty="0" smtClean="0">
                <a:solidFill>
                  <a:srgbClr val="C00000"/>
                </a:solidFill>
                <a:latin typeface="微软雅黑" pitchFamily="34" charset="-122"/>
                <a:ea typeface="微软雅黑" pitchFamily="34" charset="-122"/>
              </a:rPr>
              <a:t>众包智慧</a:t>
            </a:r>
            <a:endParaRPr lang="en-US" altLang="zh-CN" b="1" dirty="0" smtClean="0">
              <a:solidFill>
                <a:srgbClr val="C00000"/>
              </a:solidFill>
              <a:latin typeface="微软雅黑" pitchFamily="34" charset="-122"/>
              <a:ea typeface="微软雅黑" pitchFamily="34" charset="-122"/>
            </a:endParaRPr>
          </a:p>
          <a:p>
            <a:pPr algn="ctr"/>
            <a:r>
              <a:rPr lang="zh-CN" altLang="en-US" sz="1800" dirty="0" smtClean="0">
                <a:solidFill>
                  <a:srgbClr val="C00000"/>
                </a:solidFill>
                <a:latin typeface="微软雅黑" pitchFamily="34" charset="-122"/>
                <a:ea typeface="微软雅黑" pitchFamily="34" charset="-122"/>
              </a:rPr>
              <a:t>模型设计、词典构建、人工标引</a:t>
            </a:r>
            <a:endParaRPr lang="zh-CN" altLang="en-US" sz="1800" dirty="0" smtClean="0">
              <a:solidFill>
                <a:srgbClr val="C00000"/>
              </a:solidFill>
              <a:latin typeface="微软雅黑" pitchFamily="34" charset="-122"/>
              <a:ea typeface="微软雅黑" pitchFamily="34" charset="-122"/>
            </a:endParaRPr>
          </a:p>
        </p:txBody>
      </p:sp>
      <p:sp>
        <p:nvSpPr>
          <p:cNvPr id="30"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Bottom)">
                                      <p:cBhvr>
                                        <p:cTn id="15" dur="500"/>
                                        <p:tgtEl>
                                          <p:spTgt spid="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slide(fromBottom)">
                                      <p:cBhvr>
                                        <p:cTn id="23" dur="500"/>
                                        <p:tgtEl>
                                          <p:spTgt spid="170"/>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slide(fromLeft)">
                                      <p:cBhvr>
                                        <p:cTn id="27" dur="500"/>
                                        <p:tgtEl>
                                          <p:spTgt spid="183"/>
                                        </p:tgtEl>
                                      </p:cBhvr>
                                    </p:animEffect>
                                  </p:childTnLst>
                                </p:cTn>
                              </p:par>
                            </p:childTnLst>
                          </p:cTn>
                        </p:par>
                        <p:par>
                          <p:cTn id="28" fill="hold">
                            <p:stCondLst>
                              <p:cond delay="3000"/>
                            </p:stCondLst>
                            <p:childTnLst>
                              <p:par>
                                <p:cTn id="29" presetID="23" presetClass="entr" presetSubtype="16" fill="hold" grpId="0" nodeType="afterEffect">
                                  <p:stCondLst>
                                    <p:cond delay="0"/>
                                  </p:stCondLst>
                                  <p:childTnLst>
                                    <p:set>
                                      <p:cBhvr>
                                        <p:cTn id="30" dur="1" fill="hold">
                                          <p:stCondLst>
                                            <p:cond delay="0"/>
                                          </p:stCondLst>
                                        </p:cTn>
                                        <p:tgtEl>
                                          <p:spTgt spid="184"/>
                                        </p:tgtEl>
                                        <p:attrNameLst>
                                          <p:attrName>style.visibility</p:attrName>
                                        </p:attrNameLst>
                                      </p:cBhvr>
                                      <p:to>
                                        <p:strVal val="visible"/>
                                      </p:to>
                                    </p:set>
                                    <p:anim calcmode="lin" valueType="num">
                                      <p:cBhvr>
                                        <p:cTn id="31" dur="500" fill="hold"/>
                                        <p:tgtEl>
                                          <p:spTgt spid="184"/>
                                        </p:tgtEl>
                                        <p:attrNameLst>
                                          <p:attrName>ppt_w</p:attrName>
                                        </p:attrNameLst>
                                      </p:cBhvr>
                                      <p:tavLst>
                                        <p:tav tm="0">
                                          <p:val>
                                            <p:fltVal val="0"/>
                                          </p:val>
                                        </p:tav>
                                        <p:tav tm="100000">
                                          <p:val>
                                            <p:strVal val="#ppt_w"/>
                                          </p:val>
                                        </p:tav>
                                      </p:tavLst>
                                    </p:anim>
                                    <p:anim calcmode="lin" valueType="num">
                                      <p:cBhvr>
                                        <p:cTn id="32" dur="500" fill="hold"/>
                                        <p:tgtEl>
                                          <p:spTgt spid="184"/>
                                        </p:tgtEl>
                                        <p:attrNameLst>
                                          <p:attrName>ppt_h</p:attrName>
                                        </p:attrNameLst>
                                      </p:cBhvr>
                                      <p:tavLst>
                                        <p:tav tm="0">
                                          <p:val>
                                            <p:fltVal val="0"/>
                                          </p:val>
                                        </p:tav>
                                        <p:tav tm="100000">
                                          <p:val>
                                            <p:strVal val="#ppt_h"/>
                                          </p:val>
                                        </p:tav>
                                      </p:tavLst>
                                    </p:anim>
                                  </p:childTnLst>
                                </p:cTn>
                              </p:par>
                            </p:childTnLst>
                          </p:cTn>
                        </p:par>
                        <p:par>
                          <p:cTn id="33" fill="hold">
                            <p:stCondLst>
                              <p:cond delay="3500"/>
                            </p:stCondLst>
                            <p:childTnLst>
                              <p:par>
                                <p:cTn id="34" presetID="12" presetClass="entr" presetSubtype="8" fill="hold" nodeType="after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slide(fromLeft)">
                                      <p:cBhvr>
                                        <p:cTn id="36" dur="500"/>
                                        <p:tgtEl>
                                          <p:spTgt spid="182"/>
                                        </p:tgtEl>
                                      </p:cBhvr>
                                    </p:animEffect>
                                  </p:childTnLst>
                                </p:cTn>
                              </p:par>
                            </p:childTnLst>
                          </p:cTn>
                        </p:par>
                        <p:par>
                          <p:cTn id="37" fill="hold">
                            <p:stCondLst>
                              <p:cond delay="4000"/>
                            </p:stCondLst>
                            <p:childTnLst>
                              <p:par>
                                <p:cTn id="38" presetID="23" presetClass="entr" presetSubtype="16" fill="hold" grpId="0" nodeType="afterEffect">
                                  <p:stCondLst>
                                    <p:cond delay="0"/>
                                  </p:stCondLst>
                                  <p:childTnLst>
                                    <p:set>
                                      <p:cBhvr>
                                        <p:cTn id="39" dur="1" fill="hold">
                                          <p:stCondLst>
                                            <p:cond delay="0"/>
                                          </p:stCondLst>
                                        </p:cTn>
                                        <p:tgtEl>
                                          <p:spTgt spid="185"/>
                                        </p:tgtEl>
                                        <p:attrNameLst>
                                          <p:attrName>style.visibility</p:attrName>
                                        </p:attrNameLst>
                                      </p:cBhvr>
                                      <p:to>
                                        <p:strVal val="visible"/>
                                      </p:to>
                                    </p:set>
                                    <p:anim calcmode="lin" valueType="num">
                                      <p:cBhvr>
                                        <p:cTn id="40" dur="500" fill="hold"/>
                                        <p:tgtEl>
                                          <p:spTgt spid="185"/>
                                        </p:tgtEl>
                                        <p:attrNameLst>
                                          <p:attrName>ppt_w</p:attrName>
                                        </p:attrNameLst>
                                      </p:cBhvr>
                                      <p:tavLst>
                                        <p:tav tm="0">
                                          <p:val>
                                            <p:fltVal val="0"/>
                                          </p:val>
                                        </p:tav>
                                        <p:tav tm="100000">
                                          <p:val>
                                            <p:strVal val="#ppt_w"/>
                                          </p:val>
                                        </p:tav>
                                      </p:tavLst>
                                    </p:anim>
                                    <p:anim calcmode="lin" valueType="num">
                                      <p:cBhvr>
                                        <p:cTn id="41" dur="500" fill="hold"/>
                                        <p:tgtEl>
                                          <p:spTgt spid="185"/>
                                        </p:tgtEl>
                                        <p:attrNameLst>
                                          <p:attrName>ppt_h</p:attrName>
                                        </p:attrNameLst>
                                      </p:cBhvr>
                                      <p:tavLst>
                                        <p:tav tm="0">
                                          <p:val>
                                            <p:fltVal val="0"/>
                                          </p:val>
                                        </p:tav>
                                        <p:tav tm="100000">
                                          <p:val>
                                            <p:strVal val="#ppt_h"/>
                                          </p:val>
                                        </p:tav>
                                      </p:tavLst>
                                    </p:anim>
                                  </p:childTnLst>
                                </p:cTn>
                              </p:par>
                            </p:childTnLst>
                          </p:cTn>
                        </p:par>
                        <p:par>
                          <p:cTn id="42" fill="hold">
                            <p:stCondLst>
                              <p:cond delay="4500"/>
                            </p:stCondLst>
                            <p:childTnLst>
                              <p:par>
                                <p:cTn id="43" presetID="12" presetClass="entr" presetSubtype="8" fill="hold" nodeType="after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slide(fromLeft)">
                                      <p:cBhvr>
                                        <p:cTn id="45" dur="500"/>
                                        <p:tgtEl>
                                          <p:spTgt spid="181"/>
                                        </p:tgtEl>
                                      </p:cBhvr>
                                    </p:animEffect>
                                  </p:childTnLst>
                                </p:cTn>
                              </p:par>
                            </p:childTnLst>
                          </p:cTn>
                        </p:par>
                        <p:par>
                          <p:cTn id="46" fill="hold">
                            <p:stCondLst>
                              <p:cond delay="5000"/>
                            </p:stCondLst>
                            <p:childTnLst>
                              <p:par>
                                <p:cTn id="47" presetID="12" presetClass="entr" presetSubtype="8" fill="hold" grpId="0" nodeType="afterEffect">
                                  <p:stCondLst>
                                    <p:cond delay="0"/>
                                  </p:stCondLst>
                                  <p:childTnLst>
                                    <p:set>
                                      <p:cBhvr>
                                        <p:cTn id="48" dur="1" fill="hold">
                                          <p:stCondLst>
                                            <p:cond delay="0"/>
                                          </p:stCondLst>
                                        </p:cTn>
                                        <p:tgtEl>
                                          <p:spTgt spid="186"/>
                                        </p:tgtEl>
                                        <p:attrNameLst>
                                          <p:attrName>style.visibility</p:attrName>
                                        </p:attrNameLst>
                                      </p:cBhvr>
                                      <p:to>
                                        <p:strVal val="visible"/>
                                      </p:to>
                                    </p:set>
                                    <p:animEffect transition="in" filter="slide(fromLeft)">
                                      <p:cBhvr>
                                        <p:cTn id="49" dur="500"/>
                                        <p:tgtEl>
                                          <p:spTgt spid="186"/>
                                        </p:tgtEl>
                                      </p:cBhvr>
                                    </p:animEffect>
                                  </p:childTnLst>
                                </p:cTn>
                              </p:par>
                            </p:childTnLst>
                          </p:cTn>
                        </p:par>
                        <p:par>
                          <p:cTn id="50" fill="hold">
                            <p:stCondLst>
                              <p:cond delay="5500"/>
                            </p:stCondLst>
                            <p:childTnLst>
                              <p:par>
                                <p:cTn id="51" presetID="12" presetClass="entr" presetSubtype="8"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slide(fromLeft)">
                                      <p:cBhvr>
                                        <p:cTn id="53" dur="500"/>
                                        <p:tgtEl>
                                          <p:spTgt spid="180"/>
                                        </p:tgtEl>
                                      </p:cBhvr>
                                    </p:animEffect>
                                  </p:childTnLst>
                                </p:cTn>
                              </p:par>
                            </p:childTnLst>
                          </p:cTn>
                        </p:par>
                        <p:par>
                          <p:cTn id="54" fill="hold">
                            <p:stCondLst>
                              <p:cond delay="6000"/>
                            </p:stCondLst>
                            <p:childTnLst>
                              <p:par>
                                <p:cTn id="55" presetID="12" presetClass="entr" presetSubtype="8" fill="hold" grpId="0" nodeType="afterEffect">
                                  <p:stCondLst>
                                    <p:cond delay="0"/>
                                  </p:stCondLst>
                                  <p:childTnLst>
                                    <p:set>
                                      <p:cBhvr>
                                        <p:cTn id="56" dur="1" fill="hold">
                                          <p:stCondLst>
                                            <p:cond delay="0"/>
                                          </p:stCondLst>
                                        </p:cTn>
                                        <p:tgtEl>
                                          <p:spTgt spid="187"/>
                                        </p:tgtEl>
                                        <p:attrNameLst>
                                          <p:attrName>style.visibility</p:attrName>
                                        </p:attrNameLst>
                                      </p:cBhvr>
                                      <p:to>
                                        <p:strVal val="visible"/>
                                      </p:to>
                                    </p:set>
                                    <p:animEffect transition="in" filter="slide(fromLeft)">
                                      <p:cBhvr>
                                        <p:cTn id="5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84" grpId="0"/>
      <p:bldP spid="185" grpId="0"/>
      <p:bldP spid="186" grpId="0"/>
      <p:bldP spid="18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3" name="内容占位符 2"/>
          <p:cNvSpPr txBox="1"/>
          <p:nvPr/>
        </p:nvSpPr>
        <p:spPr bwMode="auto">
          <a:xfrm>
            <a:off x="214282" y="785794"/>
            <a:ext cx="5643602" cy="5759450"/>
          </a:xfrm>
          <a:prstGeom prst="rect">
            <a:avLst/>
          </a:prstGeom>
          <a:noFill/>
          <a:ln w="9525">
            <a:noFill/>
            <a:miter lim="800000"/>
          </a:ln>
        </p:spPr>
        <p:txBody>
          <a:bodyPr vert="horz" wrap="square" lIns="91440" tIns="45720" rIns="91440" bIns="45720" numCol="1" anchor="t" anchorCtr="0" compatLnSpc="1"/>
          <a:lstStyle/>
          <a:p>
            <a:pPr marL="342900" marR="0" indent="-342900" defTabSz="914400" eaLnBrk="1" latinLnBrk="0" hangingPunct="1">
              <a:lnSpc>
                <a:spcPct val="125000"/>
              </a:lnSpc>
              <a:spcBef>
                <a:spcPct val="20000"/>
              </a:spcBef>
              <a:spcAft>
                <a:spcPts val="600"/>
              </a:spcAft>
              <a:buClr>
                <a:srgbClr val="C00000"/>
              </a:buClr>
              <a:buSzTx/>
              <a:buFont typeface="Wingdings" panose="05000000000000000000" pitchFamily="2" charset="2"/>
              <a:buChar char="n"/>
              <a:defRPr/>
            </a:pPr>
            <a:r>
              <a:rPr lang="zh-CN" altLang="en-US" sz="2500" kern="0" dirty="0" smtClean="0">
                <a:solidFill>
                  <a:srgbClr val="C00000"/>
                </a:solidFill>
                <a:latin typeface="黑体" pitchFamily="49" charset="-122"/>
                <a:ea typeface="黑体" pitchFamily="49" charset="-122"/>
              </a:rPr>
              <a:t>知识加工的处理单元</a:t>
            </a:r>
            <a:endParaRPr lang="en-US" altLang="zh-CN" sz="2500" kern="0" dirty="0" smtClean="0">
              <a:solidFill>
                <a:srgbClr val="C00000"/>
              </a:solidFill>
              <a:latin typeface="黑体" pitchFamily="49" charset="-122"/>
              <a:ea typeface="黑体" pitchFamily="49" charset="-122"/>
            </a:endParaRPr>
          </a:p>
          <a:p>
            <a:pPr marL="914400" lvl="1" indent="-457200">
              <a:lnSpc>
                <a:spcPct val="110000"/>
              </a:lnSpc>
              <a:spcBef>
                <a:spcPct val="20000"/>
              </a:spcBef>
              <a:spcAft>
                <a:spcPts val="0"/>
              </a:spcAft>
              <a:buClr>
                <a:srgbClr val="C00000"/>
              </a:buClr>
              <a:buFont typeface="Wingdings" panose="05000000000000000000" pitchFamily="2" charset="2"/>
              <a:buChar char="l"/>
              <a:defRPr/>
            </a:pPr>
            <a:r>
              <a:rPr lang="zh-CN" altLang="en-US" kern="0" dirty="0" smtClean="0">
                <a:solidFill>
                  <a:srgbClr val="FF0000"/>
                </a:solidFill>
                <a:latin typeface="黑体" pitchFamily="49" charset="-122"/>
                <a:ea typeface="黑体" pitchFamily="49" charset="-122"/>
              </a:rPr>
              <a:t>数据单元</a:t>
            </a:r>
            <a:r>
              <a:rPr lang="zh-CN" altLang="en-US" kern="0" dirty="0" smtClean="0">
                <a:latin typeface="黑体" pitchFamily="49" charset="-122"/>
                <a:ea typeface="黑体" pitchFamily="49" charset="-122"/>
              </a:rPr>
              <a:t>：文献文件、数据库记录、网络资源对象等。</a:t>
            </a:r>
            <a:endParaRPr lang="en-US" altLang="zh-CN" kern="0" dirty="0" smtClean="0">
              <a:latin typeface="黑体" pitchFamily="49" charset="-122"/>
              <a:ea typeface="黑体" pitchFamily="49" charset="-122"/>
            </a:endParaRPr>
          </a:p>
          <a:p>
            <a:pPr marL="914400" lvl="1" indent="-457200">
              <a:lnSpc>
                <a:spcPct val="110000"/>
              </a:lnSpc>
              <a:spcBef>
                <a:spcPct val="20000"/>
              </a:spcBef>
              <a:spcAft>
                <a:spcPts val="0"/>
              </a:spcAft>
              <a:buClr>
                <a:srgbClr val="C00000"/>
              </a:buClr>
              <a:buFont typeface="Wingdings" panose="05000000000000000000" pitchFamily="2" charset="2"/>
              <a:buChar char="l"/>
              <a:defRPr/>
            </a:pPr>
            <a:r>
              <a:rPr lang="zh-CN" altLang="en-US" kern="0" dirty="0" smtClean="0">
                <a:solidFill>
                  <a:srgbClr val="FF0000"/>
                </a:solidFill>
                <a:latin typeface="黑体" pitchFamily="49" charset="-122"/>
                <a:ea typeface="黑体" pitchFamily="49" charset="-122"/>
              </a:rPr>
              <a:t>信息单元</a:t>
            </a:r>
            <a:endParaRPr lang="en-US" altLang="zh-CN" kern="0" dirty="0" smtClean="0">
              <a:solidFill>
                <a:srgbClr val="FF0000"/>
              </a:solidFill>
              <a:latin typeface="黑体" pitchFamily="49" charset="-122"/>
              <a:ea typeface="黑体" pitchFamily="49" charset="-122"/>
            </a:endParaRPr>
          </a:p>
          <a:p>
            <a:pPr marL="1257300" lvl="2" indent="-342900">
              <a:lnSpc>
                <a:spcPct val="110000"/>
              </a:lnSpc>
              <a:spcBef>
                <a:spcPct val="2000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数据资源的</a:t>
            </a:r>
            <a:r>
              <a:rPr lang="zh-CN" altLang="en-US" dirty="0" smtClean="0">
                <a:solidFill>
                  <a:srgbClr val="FF0000"/>
                </a:solidFill>
                <a:latin typeface="黑体" pitchFamily="49" charset="-122"/>
                <a:ea typeface="黑体" pitchFamily="49" charset="-122"/>
              </a:rPr>
              <a:t>外形特征信息</a:t>
            </a:r>
            <a:r>
              <a:rPr lang="zh-CN" altLang="en-US" dirty="0" smtClean="0">
                <a:latin typeface="黑体" pitchFamily="49" charset="-122"/>
                <a:ea typeface="黑体" pitchFamily="49" charset="-122"/>
              </a:rPr>
              <a:t>：如题名、著者、出版社、出版时间、出版地等；</a:t>
            </a:r>
            <a:endParaRPr lang="en-US" altLang="zh-CN" dirty="0" smtClean="0">
              <a:latin typeface="黑体" pitchFamily="49" charset="-122"/>
              <a:ea typeface="黑体" pitchFamily="49" charset="-122"/>
            </a:endParaRPr>
          </a:p>
          <a:p>
            <a:pPr marL="1257300" lvl="2" indent="-342900">
              <a:lnSpc>
                <a:spcPct val="110000"/>
              </a:lnSpc>
              <a:spcBef>
                <a:spcPct val="2000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数据资源的</a:t>
            </a:r>
            <a:r>
              <a:rPr lang="zh-CN" altLang="en-US" dirty="0" smtClean="0">
                <a:solidFill>
                  <a:srgbClr val="FF0000"/>
                </a:solidFill>
                <a:latin typeface="黑体" pitchFamily="49" charset="-122"/>
                <a:ea typeface="黑体" pitchFamily="49" charset="-122"/>
              </a:rPr>
              <a:t>内容特征信息</a:t>
            </a:r>
            <a:r>
              <a:rPr lang="zh-CN" altLang="en-US" dirty="0" smtClean="0">
                <a:latin typeface="黑体" pitchFamily="49" charset="-122"/>
                <a:ea typeface="黑体" pitchFamily="49" charset="-122"/>
              </a:rPr>
              <a:t>：如文献的摘要、主题词、关键词、标题、句、段、篇幅、参考文献；图像的视觉特征等。</a:t>
            </a:r>
            <a:endParaRPr lang="en-US" altLang="zh-CN" kern="0" dirty="0" smtClean="0">
              <a:latin typeface="黑体" pitchFamily="49" charset="-122"/>
              <a:ea typeface="黑体" pitchFamily="49" charset="-122"/>
            </a:endParaRPr>
          </a:p>
          <a:p>
            <a:pPr marL="800100" lvl="1" indent="-342900">
              <a:lnSpc>
                <a:spcPct val="110000"/>
              </a:lnSpc>
              <a:spcBef>
                <a:spcPct val="20000"/>
              </a:spcBef>
              <a:spcAft>
                <a:spcPts val="0"/>
              </a:spcAft>
              <a:buClr>
                <a:srgbClr val="C00000"/>
              </a:buClr>
              <a:buFont typeface="Wingdings" panose="05000000000000000000" pitchFamily="2" charset="2"/>
              <a:buChar char="l"/>
              <a:defRPr/>
            </a:pPr>
            <a:r>
              <a:rPr lang="zh-CN" altLang="en-US" kern="0" dirty="0" smtClean="0">
                <a:solidFill>
                  <a:srgbClr val="FF0000"/>
                </a:solidFill>
                <a:latin typeface="黑体" pitchFamily="49" charset="-122"/>
                <a:ea typeface="黑体" pitchFamily="49" charset="-122"/>
              </a:rPr>
              <a:t>知识单元</a:t>
            </a:r>
            <a:endParaRPr lang="en-US" altLang="zh-CN" kern="0" dirty="0" smtClean="0">
              <a:solidFill>
                <a:srgbClr val="FF0000"/>
              </a:solidFill>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概念</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论点</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论据（数据、资料）</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论证（方法、模型）</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anose="020B0604020202090204" pitchFamily="34" charset="0"/>
              <a:buChar char="•"/>
              <a:defRPr/>
            </a:pPr>
            <a:r>
              <a:rPr lang="zh-CN" altLang="en-US" dirty="0" smtClean="0">
                <a:latin typeface="黑体" pitchFamily="49" charset="-122"/>
                <a:ea typeface="黑体" pitchFamily="49" charset="-122"/>
              </a:rPr>
              <a:t>结论</a:t>
            </a:r>
            <a:endParaRPr lang="en-US" altLang="zh-CN" dirty="0" smtClean="0">
              <a:latin typeface="黑体" pitchFamily="49" charset="-122"/>
              <a:ea typeface="黑体" pitchFamily="49" charset="-122"/>
            </a:endParaRPr>
          </a:p>
        </p:txBody>
      </p:sp>
      <p:pic>
        <p:nvPicPr>
          <p:cNvPr id="19" name="Picture 2"/>
          <p:cNvPicPr>
            <a:picLocks noChangeAspect="1" noChangeArrowheads="1"/>
          </p:cNvPicPr>
          <p:nvPr/>
        </p:nvPicPr>
        <p:blipFill>
          <a:blip r:embed="rId1" cstate="print"/>
          <a:srcRect/>
          <a:stretch>
            <a:fillRect/>
          </a:stretch>
        </p:blipFill>
        <p:spPr bwMode="auto">
          <a:xfrm>
            <a:off x="5786447" y="1785926"/>
            <a:ext cx="3357585" cy="3500462"/>
          </a:xfrm>
          <a:prstGeom prst="rect">
            <a:avLst/>
          </a:prstGeom>
          <a:noFill/>
          <a:ln w="9525">
            <a:noFill/>
            <a:miter lim="800000"/>
            <a:headEnd/>
            <a:tailEnd/>
          </a:ln>
          <a:effectLst/>
        </p:spPr>
      </p:pic>
      <p:sp>
        <p:nvSpPr>
          <p:cNvPr id="20" name="云形 19"/>
          <p:cNvSpPr/>
          <p:nvPr/>
        </p:nvSpPr>
        <p:spPr>
          <a:xfrm>
            <a:off x="5786447" y="3500438"/>
            <a:ext cx="3286148" cy="2071702"/>
          </a:xfrm>
          <a:prstGeom prst="cloud">
            <a:avLst/>
          </a:prstGeom>
          <a:solidFill>
            <a:schemeClr val="accent6">
              <a:alpha val="2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l" rtl="0" fontAlgn="base">
              <a:spcBef>
                <a:spcPct val="0"/>
              </a:spcBef>
              <a:spcAft>
                <a:spcPct val="0"/>
              </a:spcAft>
              <a:defRPr sz="2000" kern="1200">
                <a:solidFill>
                  <a:schemeClr val="lt1"/>
                </a:solidFill>
                <a:latin typeface="+mn-lt"/>
                <a:ea typeface="+mn-ea"/>
                <a:cs typeface="+mn-cs"/>
              </a:defRPr>
            </a:lvl1pPr>
            <a:lvl2pPr marL="457200" algn="l" rtl="0" fontAlgn="base">
              <a:spcBef>
                <a:spcPct val="0"/>
              </a:spcBef>
              <a:spcAft>
                <a:spcPct val="0"/>
              </a:spcAft>
              <a:defRPr sz="2000" kern="1200">
                <a:solidFill>
                  <a:schemeClr val="lt1"/>
                </a:solidFill>
                <a:latin typeface="+mn-lt"/>
                <a:ea typeface="+mn-ea"/>
                <a:cs typeface="+mn-cs"/>
              </a:defRPr>
            </a:lvl2pPr>
            <a:lvl3pPr marL="914400" algn="l" rtl="0" fontAlgn="base">
              <a:spcBef>
                <a:spcPct val="0"/>
              </a:spcBef>
              <a:spcAft>
                <a:spcPct val="0"/>
              </a:spcAft>
              <a:defRPr sz="2000" kern="1200">
                <a:solidFill>
                  <a:schemeClr val="lt1"/>
                </a:solidFill>
                <a:latin typeface="+mn-lt"/>
                <a:ea typeface="+mn-ea"/>
                <a:cs typeface="+mn-cs"/>
              </a:defRPr>
            </a:lvl3pPr>
            <a:lvl4pPr marL="1371600" algn="l" rtl="0" fontAlgn="base">
              <a:spcBef>
                <a:spcPct val="0"/>
              </a:spcBef>
              <a:spcAft>
                <a:spcPct val="0"/>
              </a:spcAft>
              <a:defRPr sz="2000" kern="1200">
                <a:solidFill>
                  <a:schemeClr val="lt1"/>
                </a:solidFill>
                <a:latin typeface="+mn-lt"/>
                <a:ea typeface="+mn-ea"/>
                <a:cs typeface="+mn-cs"/>
              </a:defRPr>
            </a:lvl4pPr>
            <a:lvl5pPr marL="1828800" algn="l" rtl="0" fontAlgn="base">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endParaRPr lang="zh-CN" altLang="en-US" dirty="0"/>
          </a:p>
        </p:txBody>
      </p:sp>
      <p:sp>
        <p:nvSpPr>
          <p:cNvPr id="22" name="TextBox 8"/>
          <p:cNvSpPr txBox="1"/>
          <p:nvPr/>
        </p:nvSpPr>
        <p:spPr>
          <a:xfrm>
            <a:off x="6715141" y="5572140"/>
            <a:ext cx="1415772" cy="461665"/>
          </a:xfrm>
          <a:prstGeom prst="rect">
            <a:avLst/>
          </a:prstGeom>
          <a:noFill/>
        </p:spPr>
        <p:txBody>
          <a:bodyPr wrap="none" rtlCol="0">
            <a:spAutoFit/>
          </a:bodyPr>
          <a:lstStyle>
            <a:defPPr>
              <a:defRPr lang="zh-CN"/>
            </a:defPPr>
            <a:lvl1pPr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2000"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sz="2000"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sz="2000"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sz="2000" kern="1200">
                <a:solidFill>
                  <a:schemeClr val="tx1"/>
                </a:solidFill>
                <a:latin typeface="Arial" panose="020B0604020202090204" pitchFamily="34" charset="0"/>
                <a:ea typeface="宋体" pitchFamily="2" charset="-122"/>
                <a:cs typeface="+mn-cs"/>
              </a:defRPr>
            </a:lvl9pPr>
          </a:lstStyle>
          <a:p>
            <a:r>
              <a:rPr lang="zh-CN" altLang="en-US" sz="2400" dirty="0" smtClean="0">
                <a:latin typeface="黑体" pitchFamily="49" charset="-122"/>
                <a:ea typeface="黑体" pitchFamily="49" charset="-122"/>
              </a:rPr>
              <a:t>知识组织</a:t>
            </a:r>
            <a:endParaRPr lang="zh-CN" altLang="en-US" sz="2400" dirty="0">
              <a:latin typeface="黑体" pitchFamily="49" charset="-122"/>
              <a:ea typeface="黑体" pitchFamily="49" charset="-122"/>
            </a:endParaRPr>
          </a:p>
        </p:txBody>
      </p:sp>
      <p:sp>
        <p:nvSpPr>
          <p:cNvPr id="13" name="内容占位符 2"/>
          <p:cNvSpPr txBox="1"/>
          <p:nvPr/>
        </p:nvSpPr>
        <p:spPr bwMode="auto">
          <a:xfrm>
            <a:off x="214282" y="857232"/>
            <a:ext cx="8322935" cy="5759450"/>
          </a:xfrm>
          <a:prstGeom prst="rect">
            <a:avLst/>
          </a:prstGeom>
          <a:noFill/>
          <a:ln w="9525">
            <a:noFill/>
            <a:miter lim="800000"/>
          </a:ln>
        </p:spPr>
        <p:txBody>
          <a:bodyPr vert="horz" wrap="square" lIns="91440" tIns="45720" rIns="91440" bIns="45720" numCol="1" anchor="t" anchorCtr="0" compatLnSpc="1"/>
          <a:lstStyle/>
          <a:p>
            <a:pPr marL="342900" indent="-342900">
              <a:lnSpc>
                <a:spcPct val="125000"/>
              </a:lnSpc>
              <a:spcBef>
                <a:spcPct val="20000"/>
              </a:spcBef>
              <a:spcAft>
                <a:spcPts val="600"/>
              </a:spcAft>
              <a:buClr>
                <a:srgbClr val="C00000"/>
              </a:buClr>
              <a:buFont typeface="Wingdings" panose="05000000000000000000" pitchFamily="2" charset="2"/>
              <a:buChar char="p"/>
              <a:defRPr/>
            </a:pPr>
            <a:endParaRPr lang="en-US" altLang="zh-CN" kern="0" dirty="0" smtClean="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F00828B-51D8-409B-8586-856A1A03968D}" type="slidenum">
              <a:rPr lang="en-US" altLang="zh-CN" smtClean="0"/>
            </a:fld>
            <a:endParaRPr lang="en-US" altLang="zh-CN"/>
          </a:p>
        </p:txBody>
      </p:sp>
      <p:sp>
        <p:nvSpPr>
          <p:cNvPr id="6" name="内容占位符 2"/>
          <p:cNvSpPr>
            <a:spLocks noGrp="1"/>
          </p:cNvSpPr>
          <p:nvPr>
            <p:ph idx="4294967295"/>
          </p:nvPr>
        </p:nvSpPr>
        <p:spPr>
          <a:xfrm>
            <a:off x="142844" y="785794"/>
            <a:ext cx="8823001" cy="2500330"/>
          </a:xfrm>
        </p:spPr>
        <p:txBody>
          <a:bodyPr/>
          <a:lstStyle/>
          <a:p>
            <a:pPr marL="400050" eaLnBrk="1" hangingPunct="1">
              <a:lnSpc>
                <a:spcPct val="110000"/>
              </a:lnSpc>
              <a:spcBef>
                <a:spcPts val="0"/>
              </a:spcBef>
              <a:spcAft>
                <a:spcPts val="600"/>
              </a:spcAft>
              <a:buClr>
                <a:srgbClr val="C00000"/>
              </a:buClr>
              <a:buFont typeface="Wingdings" panose="05000000000000000000" pitchFamily="2" charset="2"/>
              <a:buChar char="n"/>
              <a:defRPr/>
            </a:pPr>
            <a:r>
              <a:rPr lang="zh-CN" altLang="en-US" sz="2400" kern="1200" dirty="0" smtClean="0">
                <a:solidFill>
                  <a:srgbClr val="C00000"/>
                </a:solidFill>
                <a:latin typeface="黑体" pitchFamily="49" charset="-122"/>
                <a:ea typeface="黑体" pitchFamily="49" charset="-122"/>
              </a:rPr>
              <a:t>知识单元</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anose="020B0604020202090204" pitchFamily="34" charset="0"/>
              <a:buChar char="•"/>
              <a:defRPr/>
            </a:pPr>
            <a:r>
              <a:rPr lang="zh-CN" altLang="en-US" sz="2000" dirty="0" smtClean="0">
                <a:latin typeface="黑体" pitchFamily="49" charset="-122"/>
                <a:ea typeface="黑体" pitchFamily="49" charset="-122"/>
              </a:rPr>
              <a:t>知识单元能够更加</a:t>
            </a:r>
            <a:r>
              <a:rPr lang="zh-CN" altLang="en-US" sz="2000" dirty="0" smtClean="0">
                <a:solidFill>
                  <a:srgbClr val="FF0000"/>
                </a:solidFill>
                <a:latin typeface="黑体" pitchFamily="49" charset="-122"/>
                <a:ea typeface="黑体" pitchFamily="49" charset="-122"/>
              </a:rPr>
              <a:t>精确有效</a:t>
            </a:r>
            <a:r>
              <a:rPr lang="zh-CN" altLang="en-US" sz="2000" dirty="0" smtClean="0">
                <a:latin typeface="黑体" pitchFamily="49" charset="-122"/>
                <a:ea typeface="黑体" pitchFamily="49" charset="-122"/>
              </a:rPr>
              <a:t>地反映数据单元与信息单元之间的关系；</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anose="020B0604020202090204" pitchFamily="34" charset="0"/>
              <a:buChar char="•"/>
              <a:defRPr/>
            </a:pPr>
            <a:r>
              <a:rPr lang="zh-CN" altLang="en-US" sz="2000" dirty="0" smtClean="0">
                <a:latin typeface="黑体" pitchFamily="49" charset="-122"/>
                <a:ea typeface="黑体" pitchFamily="49" charset="-122"/>
              </a:rPr>
              <a:t>通过知识单元及其信息之间的链接，将产生极大的</a:t>
            </a:r>
            <a:r>
              <a:rPr lang="zh-CN" altLang="en-US" sz="2000" dirty="0" smtClean="0">
                <a:solidFill>
                  <a:srgbClr val="FF0000"/>
                </a:solidFill>
                <a:latin typeface="黑体" pitchFamily="49" charset="-122"/>
                <a:ea typeface="黑体" pitchFamily="49" charset="-122"/>
              </a:rPr>
              <a:t>知识增值</a:t>
            </a:r>
            <a:r>
              <a:rPr lang="zh-CN" altLang="en-US" sz="2000" dirty="0" smtClean="0">
                <a:latin typeface="黑体" pitchFamily="49" charset="-122"/>
                <a:ea typeface="黑体" pitchFamily="49" charset="-122"/>
              </a:rPr>
              <a:t>，促进</a:t>
            </a:r>
            <a:r>
              <a:rPr lang="zh-CN" altLang="en-US" sz="2000" dirty="0" smtClean="0">
                <a:solidFill>
                  <a:srgbClr val="FF0000"/>
                </a:solidFill>
                <a:latin typeface="黑体" pitchFamily="49" charset="-122"/>
                <a:ea typeface="黑体" pitchFamily="49" charset="-122"/>
              </a:rPr>
              <a:t>新知识的创造</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anose="020B0604020202090204" pitchFamily="34" charset="0"/>
              <a:buChar char="•"/>
              <a:defRPr/>
            </a:pPr>
            <a:endParaRPr lang="en-US" altLang="zh-CN" sz="2000" dirty="0" smtClean="0">
              <a:latin typeface="黑体" pitchFamily="49" charset="-122"/>
              <a:ea typeface="黑体" pitchFamily="49" charset="-122"/>
            </a:endParaRPr>
          </a:p>
          <a:p>
            <a:pPr marL="400050" eaLnBrk="1" hangingPunct="1">
              <a:lnSpc>
                <a:spcPct val="110000"/>
              </a:lnSpc>
              <a:spcBef>
                <a:spcPts val="0"/>
              </a:spcBef>
              <a:spcAft>
                <a:spcPts val="600"/>
              </a:spcAft>
              <a:buClr>
                <a:srgbClr val="C00000"/>
              </a:buClr>
              <a:buNone/>
              <a:defRPr/>
            </a:pPr>
            <a:endParaRPr lang="en-US" altLang="zh-CN" sz="2000" dirty="0" smtClean="0">
              <a:latin typeface="黑体" pitchFamily="49" charset="-122"/>
              <a:ea typeface="黑体" pitchFamily="49" charset="-122"/>
              <a:cs typeface="+mn-cs"/>
            </a:endParaRPr>
          </a:p>
          <a:p>
            <a:pPr eaLnBrk="1" hangingPunct="1">
              <a:lnSpc>
                <a:spcPct val="125000"/>
              </a:lnSpc>
              <a:spcAft>
                <a:spcPts val="600"/>
              </a:spcAft>
              <a:buClr>
                <a:srgbClr val="C00000"/>
              </a:buClr>
              <a:buFont typeface="Wingdings" panose="05000000000000000000" pitchFamily="2" charset="2"/>
              <a:buChar char="p"/>
            </a:pPr>
            <a:endParaRPr lang="en-US" altLang="zh-CN" sz="2500" dirty="0" smtClean="0">
              <a:solidFill>
                <a:srgbClr val="C00000"/>
              </a:solidFill>
              <a:latin typeface="黑体" pitchFamily="49" charset="-122"/>
              <a:ea typeface="黑体" pitchFamily="49" charset="-122"/>
            </a:endParaRPr>
          </a:p>
        </p:txBody>
      </p:sp>
      <p:grpSp>
        <p:nvGrpSpPr>
          <p:cNvPr id="2" name="组合 27"/>
          <p:cNvGrpSpPr/>
          <p:nvPr/>
        </p:nvGrpSpPr>
        <p:grpSpPr>
          <a:xfrm>
            <a:off x="2000232" y="3000372"/>
            <a:ext cx="4578359" cy="3647258"/>
            <a:chOff x="3197220" y="2643182"/>
            <a:chExt cx="4578359" cy="3647258"/>
          </a:xfrm>
        </p:grpSpPr>
        <p:sp>
          <p:nvSpPr>
            <p:cNvPr id="17" name="任意多边形 16"/>
            <p:cNvSpPr/>
            <p:nvPr/>
          </p:nvSpPr>
          <p:spPr>
            <a:xfrm>
              <a:off x="3358722" y="4056115"/>
              <a:ext cx="2173889" cy="2234325"/>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rgbClr val="FF99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6421" tIns="566421" rIns="566419" bIns="566419" numCol="1" spcCol="1270" anchor="ctr" anchorCtr="0">
              <a:noAutofit/>
            </a:bodyPr>
            <a:lstStyle/>
            <a:p>
              <a:pPr lvl="0" algn="ctr" defTabSz="1333500">
                <a:lnSpc>
                  <a:spcPct val="90000"/>
                </a:lnSpc>
                <a:spcBef>
                  <a:spcPct val="0"/>
                </a:spcBef>
                <a:spcAft>
                  <a:spcPct val="35000"/>
                </a:spcAft>
              </a:pPr>
              <a:r>
                <a:rPr lang="zh-CN" altLang="en-US" sz="3000" b="1" kern="1200" dirty="0" smtClean="0"/>
                <a:t>数据单元</a:t>
              </a:r>
              <a:endParaRPr lang="zh-CN" altLang="en-US" sz="3000" b="1" kern="1200" dirty="0"/>
            </a:p>
          </p:txBody>
        </p:sp>
        <p:grpSp>
          <p:nvGrpSpPr>
            <p:cNvPr id="3" name="组合 17"/>
            <p:cNvGrpSpPr/>
            <p:nvPr/>
          </p:nvGrpSpPr>
          <p:grpSpPr>
            <a:xfrm>
              <a:off x="3197220" y="2643182"/>
              <a:ext cx="4578359" cy="3539781"/>
              <a:chOff x="2478202" y="2338355"/>
              <a:chExt cx="4578359" cy="3813769"/>
            </a:xfrm>
          </p:grpSpPr>
          <p:grpSp>
            <p:nvGrpSpPr>
              <p:cNvPr id="7" name="组合 20"/>
              <p:cNvGrpSpPr/>
              <p:nvPr/>
            </p:nvGrpSpPr>
            <p:grpSpPr>
              <a:xfrm>
                <a:off x="2780429" y="2338355"/>
                <a:ext cx="4276132" cy="3412021"/>
                <a:chOff x="2780429" y="2338355"/>
                <a:chExt cx="4276132" cy="3412021"/>
              </a:xfrm>
            </p:grpSpPr>
            <p:sp>
              <p:nvSpPr>
                <p:cNvPr id="22" name="任意多边形 21"/>
                <p:cNvSpPr/>
                <p:nvPr/>
              </p:nvSpPr>
              <p:spPr>
                <a:xfrm>
                  <a:off x="4368800" y="3225800"/>
                  <a:ext cx="2235200" cy="22352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7475" tIns="561685" rIns="487475" bIns="600776" numCol="1" spcCol="1270" anchor="ctr" anchorCtr="0">
                  <a:noAutofit/>
                </a:bodyPr>
                <a:lstStyle/>
                <a:p>
                  <a:pPr lvl="0" algn="ctr" defTabSz="1333500">
                    <a:lnSpc>
                      <a:spcPct val="90000"/>
                    </a:lnSpc>
                    <a:spcBef>
                      <a:spcPct val="0"/>
                    </a:spcBef>
                    <a:spcAft>
                      <a:spcPct val="35000"/>
                    </a:spcAft>
                  </a:pPr>
                  <a:r>
                    <a:rPr lang="zh-CN" altLang="en-US" sz="3000" b="1" dirty="0" smtClean="0"/>
                    <a:t>知识单元</a:t>
                  </a:r>
                  <a:endParaRPr lang="zh-CN" altLang="en-US" sz="3000" b="1" kern="1200" dirty="0"/>
                </a:p>
              </p:txBody>
            </p:sp>
            <p:sp>
              <p:nvSpPr>
                <p:cNvPr id="23" name="任意多边形 22"/>
                <p:cNvSpPr/>
                <p:nvPr/>
              </p:nvSpPr>
              <p:spPr>
                <a:xfrm>
                  <a:off x="3042741" y="2697480"/>
                  <a:ext cx="1676757" cy="1625600"/>
                </a:xfrm>
                <a:custGeom>
                  <a:avLst/>
                  <a:gdLst>
                    <a:gd name="connsiteX0" fmla="*/ 1260071 w 1676757"/>
                    <a:gd name="connsiteY0" fmla="*/ 411723 h 1625600"/>
                    <a:gd name="connsiteX1" fmla="*/ 1498466 w 1676757"/>
                    <a:gd name="connsiteY1" fmla="*/ 334840 h 1625600"/>
                    <a:gd name="connsiteX2" fmla="*/ 1591359 w 1676757"/>
                    <a:gd name="connsiteY2" fmla="*/ 488813 h 1625600"/>
                    <a:gd name="connsiteX3" fmla="*/ 1412183 w 1676757"/>
                    <a:gd name="connsiteY3" fmla="*/ 663854 h 1625600"/>
                    <a:gd name="connsiteX4" fmla="*/ 1412183 w 1676757"/>
                    <a:gd name="connsiteY4" fmla="*/ 961747 h 1625600"/>
                    <a:gd name="connsiteX5" fmla="*/ 1591359 w 1676757"/>
                    <a:gd name="connsiteY5" fmla="*/ 1136787 h 1625600"/>
                    <a:gd name="connsiteX6" fmla="*/ 1498466 w 1676757"/>
                    <a:gd name="connsiteY6" fmla="*/ 1290760 h 1625600"/>
                    <a:gd name="connsiteX7" fmla="*/ 1260071 w 1676757"/>
                    <a:gd name="connsiteY7" fmla="*/ 1213877 h 1625600"/>
                    <a:gd name="connsiteX8" fmla="*/ 990490 w 1676757"/>
                    <a:gd name="connsiteY8" fmla="*/ 1362823 h 1625600"/>
                    <a:gd name="connsiteX9" fmla="*/ 933172 w 1676757"/>
                    <a:gd name="connsiteY9" fmla="*/ 1606663 h 1625600"/>
                    <a:gd name="connsiteX10" fmla="*/ 743585 w 1676757"/>
                    <a:gd name="connsiteY10" fmla="*/ 1606663 h 1625600"/>
                    <a:gd name="connsiteX11" fmla="*/ 686267 w 1676757"/>
                    <a:gd name="connsiteY11" fmla="*/ 1362823 h 1625600"/>
                    <a:gd name="connsiteX12" fmla="*/ 416686 w 1676757"/>
                    <a:gd name="connsiteY12" fmla="*/ 1213877 h 1625600"/>
                    <a:gd name="connsiteX13" fmla="*/ 178291 w 1676757"/>
                    <a:gd name="connsiteY13" fmla="*/ 1290760 h 1625600"/>
                    <a:gd name="connsiteX14" fmla="*/ 85398 w 1676757"/>
                    <a:gd name="connsiteY14" fmla="*/ 1136787 h 1625600"/>
                    <a:gd name="connsiteX15" fmla="*/ 264574 w 1676757"/>
                    <a:gd name="connsiteY15" fmla="*/ 961746 h 1625600"/>
                    <a:gd name="connsiteX16" fmla="*/ 264574 w 1676757"/>
                    <a:gd name="connsiteY16" fmla="*/ 663853 h 1625600"/>
                    <a:gd name="connsiteX17" fmla="*/ 85398 w 1676757"/>
                    <a:gd name="connsiteY17" fmla="*/ 488813 h 1625600"/>
                    <a:gd name="connsiteX18" fmla="*/ 178291 w 1676757"/>
                    <a:gd name="connsiteY18" fmla="*/ 334840 h 1625600"/>
                    <a:gd name="connsiteX19" fmla="*/ 416686 w 1676757"/>
                    <a:gd name="connsiteY19" fmla="*/ 411723 h 1625600"/>
                    <a:gd name="connsiteX20" fmla="*/ 686267 w 1676757"/>
                    <a:gd name="connsiteY20" fmla="*/ 262777 h 1625600"/>
                    <a:gd name="connsiteX21" fmla="*/ 743585 w 1676757"/>
                    <a:gd name="connsiteY21" fmla="*/ 18937 h 1625600"/>
                    <a:gd name="connsiteX22" fmla="*/ 933172 w 1676757"/>
                    <a:gd name="connsiteY22" fmla="*/ 18937 h 1625600"/>
                    <a:gd name="connsiteX23" fmla="*/ 990490 w 1676757"/>
                    <a:gd name="connsiteY23" fmla="*/ 262777 h 1625600"/>
                    <a:gd name="connsiteX24" fmla="*/ 1260071 w 1676757"/>
                    <a:gd name="connsiteY24"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757" h="1625600">
                      <a:moveTo>
                        <a:pt x="1260071" y="411723"/>
                      </a:moveTo>
                      <a:lnTo>
                        <a:pt x="1498466" y="334840"/>
                      </a:lnTo>
                      <a:lnTo>
                        <a:pt x="1591359" y="488813"/>
                      </a:lnTo>
                      <a:lnTo>
                        <a:pt x="1412183" y="663854"/>
                      </a:lnTo>
                      <a:cubicBezTo>
                        <a:pt x="1439829" y="761389"/>
                        <a:pt x="1439829" y="864212"/>
                        <a:pt x="1412183" y="961747"/>
                      </a:cubicBezTo>
                      <a:lnTo>
                        <a:pt x="1591359" y="1136787"/>
                      </a:lnTo>
                      <a:lnTo>
                        <a:pt x="1498466" y="1290760"/>
                      </a:lnTo>
                      <a:lnTo>
                        <a:pt x="1260071" y="1213877"/>
                      </a:lnTo>
                      <a:cubicBezTo>
                        <a:pt x="1185628" y="1285556"/>
                        <a:pt x="1092578" y="1336967"/>
                        <a:pt x="990490" y="1362823"/>
                      </a:cubicBezTo>
                      <a:lnTo>
                        <a:pt x="933172" y="1606663"/>
                      </a:lnTo>
                      <a:lnTo>
                        <a:pt x="743585" y="1606663"/>
                      </a:lnTo>
                      <a:lnTo>
                        <a:pt x="686267" y="1362823"/>
                      </a:lnTo>
                      <a:cubicBezTo>
                        <a:pt x="584179" y="1336967"/>
                        <a:pt x="491129" y="1285556"/>
                        <a:pt x="416686" y="1213877"/>
                      </a:cubicBezTo>
                      <a:lnTo>
                        <a:pt x="178291" y="1290760"/>
                      </a:lnTo>
                      <a:lnTo>
                        <a:pt x="85398" y="1136787"/>
                      </a:lnTo>
                      <a:lnTo>
                        <a:pt x="264574" y="961746"/>
                      </a:lnTo>
                      <a:cubicBezTo>
                        <a:pt x="236928" y="864211"/>
                        <a:pt x="236928" y="761388"/>
                        <a:pt x="264574" y="663853"/>
                      </a:cubicBezTo>
                      <a:lnTo>
                        <a:pt x="85398" y="488813"/>
                      </a:lnTo>
                      <a:lnTo>
                        <a:pt x="178291" y="334840"/>
                      </a:lnTo>
                      <a:lnTo>
                        <a:pt x="416686" y="411723"/>
                      </a:lnTo>
                      <a:cubicBezTo>
                        <a:pt x="491129" y="340044"/>
                        <a:pt x="584179" y="288633"/>
                        <a:pt x="686267" y="262777"/>
                      </a:cubicBezTo>
                      <a:lnTo>
                        <a:pt x="743585" y="18937"/>
                      </a:lnTo>
                      <a:lnTo>
                        <a:pt x="933172" y="18937"/>
                      </a:lnTo>
                      <a:lnTo>
                        <a:pt x="990490" y="262777"/>
                      </a:lnTo>
                      <a:cubicBezTo>
                        <a:pt x="1092578" y="288633"/>
                        <a:pt x="1185628" y="340044"/>
                        <a:pt x="1260071" y="411723"/>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786" tIns="449823" rIns="454786" bIns="449823" numCol="1" spcCol="1270" anchor="ctr" anchorCtr="0">
                  <a:noAutofit/>
                </a:bodyPr>
                <a:lstStyle/>
                <a:p>
                  <a:pPr lvl="0" algn="ctr" defTabSz="1333500">
                    <a:lnSpc>
                      <a:spcPct val="90000"/>
                    </a:lnSpc>
                    <a:spcBef>
                      <a:spcPct val="0"/>
                    </a:spcBef>
                    <a:spcAft>
                      <a:spcPct val="35000"/>
                    </a:spcAft>
                  </a:pPr>
                  <a:r>
                    <a:rPr lang="zh-CN" altLang="en-US" sz="3000" b="1" dirty="0" smtClean="0"/>
                    <a:t>信息单元</a:t>
                  </a:r>
                  <a:endParaRPr lang="zh-CN" altLang="en-US" sz="3000" b="1" kern="1200" dirty="0"/>
                </a:p>
              </p:txBody>
            </p:sp>
            <p:sp>
              <p:nvSpPr>
                <p:cNvPr id="25" name="环形箭头 24"/>
                <p:cNvSpPr/>
                <p:nvPr/>
              </p:nvSpPr>
              <p:spPr>
                <a:xfrm>
                  <a:off x="4195505" y="2889320"/>
                  <a:ext cx="2861056" cy="2861056"/>
                </a:xfrm>
                <a:prstGeom prst="circularArrow">
                  <a:avLst>
                    <a:gd name="adj1" fmla="val 4687"/>
                    <a:gd name="adj2" fmla="val 299029"/>
                    <a:gd name="adj3" fmla="val 2513083"/>
                    <a:gd name="adj4" fmla="val 15867933"/>
                    <a:gd name="adj5" fmla="val 5469"/>
                  </a:avLst>
                </a:prstGeom>
                <a:solidFill>
                  <a:srgbClr val="0070C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形状 25"/>
                <p:cNvSpPr/>
                <p:nvPr/>
              </p:nvSpPr>
              <p:spPr>
                <a:xfrm>
                  <a:off x="2780429" y="2338355"/>
                  <a:ext cx="2078736" cy="2078736"/>
                </a:xfrm>
                <a:prstGeom prst="leftCircularArrow">
                  <a:avLst>
                    <a:gd name="adj1" fmla="val 6452"/>
                    <a:gd name="adj2" fmla="val 429999"/>
                    <a:gd name="adj3" fmla="val 10489124"/>
                    <a:gd name="adj4" fmla="val 14837806"/>
                    <a:gd name="adj5" fmla="val 7527"/>
                  </a:avLst>
                </a:prstGeom>
                <a:solidFill>
                  <a:srgbClr val="00B05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1" name="环形箭头 20"/>
              <p:cNvSpPr/>
              <p:nvPr/>
            </p:nvSpPr>
            <p:spPr>
              <a:xfrm>
                <a:off x="2478202" y="3910828"/>
                <a:ext cx="2241296" cy="2241296"/>
              </a:xfrm>
              <a:prstGeom prst="circularArrow">
                <a:avLst>
                  <a:gd name="adj1" fmla="val 5984"/>
                  <a:gd name="adj2" fmla="val 394124"/>
                  <a:gd name="adj3" fmla="val 13313824"/>
                  <a:gd name="adj4" fmla="val 10508221"/>
                  <a:gd name="adj5" fmla="val 6981"/>
                </a:avLst>
              </a:prstGeom>
              <a:solidFill>
                <a:srgbClr val="FFC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sp>
        <p:nvSpPr>
          <p:cNvPr id="14"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5" name="内容占位符 2"/>
          <p:cNvSpPr txBox="1"/>
          <p:nvPr/>
        </p:nvSpPr>
        <p:spPr bwMode="auto">
          <a:xfrm>
            <a:off x="179295" y="764704"/>
            <a:ext cx="8209129" cy="64658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anose="05000000000000000000" pitchFamily="2" charset="2"/>
              <a:buChar char="p"/>
            </a:pPr>
            <a:r>
              <a:rPr lang="zh-CN" altLang="en-US" sz="2500" kern="0" dirty="0" smtClean="0">
                <a:solidFill>
                  <a:srgbClr val="C00000"/>
                </a:solidFill>
                <a:latin typeface="黑体" pitchFamily="49" charset="-122"/>
                <a:ea typeface="黑体" pitchFamily="49" charset="-122"/>
              </a:rPr>
              <a:t>网页搜索：</a:t>
            </a:r>
            <a:r>
              <a:rPr lang="zh-CN" altLang="en-US" sz="2500" kern="0" dirty="0">
                <a:latin typeface="黑体" pitchFamily="49" charset="-122"/>
                <a:ea typeface="黑体" pitchFamily="49" charset="-122"/>
              </a:rPr>
              <a:t>专用健康医疗保健</a:t>
            </a:r>
            <a:r>
              <a:rPr lang="zh-CN" altLang="en-US" sz="2500" kern="0" dirty="0" smtClean="0">
                <a:latin typeface="黑体" pitchFamily="49" charset="-122"/>
                <a:ea typeface="黑体" pitchFamily="49" charset="-122"/>
              </a:rPr>
              <a:t>搜索引擎（信息检索服务）</a:t>
            </a:r>
            <a:endParaRPr lang="en-US" altLang="zh-CN" sz="2500" kern="0" dirty="0">
              <a:latin typeface="黑体" pitchFamily="49" charset="-122"/>
              <a:ea typeface="黑体" pitchFamily="49" charset="-122"/>
            </a:endParaRPr>
          </a:p>
        </p:txBody>
      </p:sp>
      <p:pic>
        <p:nvPicPr>
          <p:cNvPr id="409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9588" y="1916832"/>
            <a:ext cx="4200404" cy="34563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9718" y="1907831"/>
            <a:ext cx="3960440" cy="34653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3. </a:t>
            </a:r>
            <a:r>
              <a:rPr lang="zh-CN" altLang="en-US" sz="2400" dirty="0" smtClean="0">
                <a:solidFill>
                  <a:srgbClr val="C00000"/>
                </a:solidFill>
                <a:latin typeface="黑体" pitchFamily="49" charset="-122"/>
                <a:ea typeface="黑体" pitchFamily="49" charset="-122"/>
              </a:rPr>
              <a:t>知识表示：</a:t>
            </a:r>
            <a:r>
              <a:rPr lang="zh-CN" altLang="en-US" sz="2400" dirty="0" smtClean="0">
                <a:latin typeface="黑体" pitchFamily="49" charset="-122"/>
                <a:ea typeface="黑体" pitchFamily="49" charset="-122"/>
              </a:rPr>
              <a:t>建立知识单元之间的</a:t>
            </a:r>
            <a:r>
              <a:rPr lang="zh-CN" altLang="en-US" sz="2400" dirty="0" smtClean="0">
                <a:solidFill>
                  <a:srgbClr val="FF0000"/>
                </a:solidFill>
                <a:latin typeface="黑体" pitchFamily="49" charset="-122"/>
                <a:ea typeface="黑体" pitchFamily="49" charset="-122"/>
              </a:rPr>
              <a:t>链接</a:t>
            </a:r>
            <a:r>
              <a:rPr lang="zh-CN" altLang="en-US" sz="2400" dirty="0" smtClean="0">
                <a:latin typeface="黑体" pitchFamily="49" charset="-122"/>
                <a:ea typeface="黑体" pitchFamily="49" charset="-122"/>
              </a:rPr>
              <a:t>，形成</a:t>
            </a:r>
            <a:r>
              <a:rPr lang="zh-CN" altLang="en-US" sz="2400" dirty="0" smtClean="0">
                <a:solidFill>
                  <a:srgbClr val="FF0000"/>
                </a:solidFill>
                <a:latin typeface="黑体" pitchFamily="49" charset="-122"/>
                <a:ea typeface="黑体" pitchFamily="49" charset="-122"/>
              </a:rPr>
              <a:t>知识网络，</a:t>
            </a:r>
            <a:r>
              <a:rPr lang="zh-CN" altLang="en-US" sz="2400" dirty="0" smtClean="0">
                <a:latin typeface="黑体" pitchFamily="49" charset="-122"/>
                <a:ea typeface="黑体" pitchFamily="49" charset="-122"/>
              </a:rPr>
              <a:t>支持知识网络的有效</a:t>
            </a:r>
            <a:r>
              <a:rPr lang="zh-CN" altLang="en-US" sz="2400" dirty="0" smtClean="0">
                <a:solidFill>
                  <a:srgbClr val="FF0000"/>
                </a:solidFill>
                <a:latin typeface="黑体" pitchFamily="49" charset="-122"/>
                <a:ea typeface="黑体" pitchFamily="49" charset="-122"/>
              </a:rPr>
              <a:t>表示</a:t>
            </a:r>
            <a:r>
              <a:rPr lang="zh-CN" altLang="en-US" sz="2400" dirty="0" smtClean="0">
                <a:latin typeface="黑体" pitchFamily="49" charset="-122"/>
                <a:ea typeface="黑体" pitchFamily="49" charset="-122"/>
              </a:rPr>
              <a:t>与</a:t>
            </a:r>
            <a:r>
              <a:rPr lang="zh-CN" altLang="en-US" sz="2400" dirty="0" smtClean="0">
                <a:solidFill>
                  <a:srgbClr val="FF0000"/>
                </a:solidFill>
                <a:latin typeface="黑体" pitchFamily="49" charset="-122"/>
                <a:ea typeface="黑体" pitchFamily="49" charset="-122"/>
              </a:rPr>
              <a:t>使用。</a:t>
            </a:r>
            <a:endParaRPr lang="en-US" altLang="zh-CN" sz="2400" dirty="0" smtClean="0">
              <a:solidFill>
                <a:srgbClr val="C00000"/>
              </a:solidFill>
              <a:latin typeface="黑体" pitchFamily="49" charset="-122"/>
              <a:ea typeface="黑体" pitchFamily="49" charset="-122"/>
            </a:endParaRPr>
          </a:p>
          <a:p>
            <a:pPr marL="400050" lvl="1" eaLnBrk="1" hangingPunct="1">
              <a:lnSpc>
                <a:spcPct val="120000"/>
              </a:lnSpc>
              <a:spcBef>
                <a:spcPts val="0"/>
              </a:spcBef>
              <a:spcAft>
                <a:spcPts val="600"/>
              </a:spcAft>
              <a:buClr>
                <a:srgbClr val="AB1343"/>
              </a:buClr>
              <a:buFont typeface="Wingdings" panose="05000000000000000000" pitchFamily="2" charset="2"/>
              <a:buChar char="n"/>
              <a:defRPr/>
            </a:pPr>
            <a:r>
              <a:rPr lang="en-US" altLang="zh-CN" sz="20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人工智能领域知识表示方法众多</a:t>
            </a:r>
            <a:endParaRPr lang="en-US" altLang="zh-CN" sz="2000" dirty="0" smtClean="0"/>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smtClean="0">
                <a:latin typeface="黑体" pitchFamily="49" charset="-122"/>
                <a:ea typeface="黑体" pitchFamily="49" charset="-122"/>
              </a:rPr>
              <a:t>一阶谓词逻辑表示法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smtClean="0">
                <a:latin typeface="黑体" pitchFamily="49" charset="-122"/>
                <a:ea typeface="黑体" pitchFamily="49" charset="-122"/>
              </a:rPr>
              <a:t>产生式规则表示法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smtClean="0">
                <a:solidFill>
                  <a:srgbClr val="FF0000"/>
                </a:solidFill>
                <a:latin typeface="黑体" pitchFamily="49" charset="-122"/>
                <a:ea typeface="黑体" pitchFamily="49" charset="-122"/>
              </a:rPr>
              <a:t>本体表示法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solidFill>
                  <a:srgbClr val="FF0000"/>
                </a:solidFill>
                <a:latin typeface="黑体" pitchFamily="49" charset="-122"/>
                <a:ea typeface="黑体" pitchFamily="49" charset="-122"/>
              </a:rPr>
              <a:t>语义网络表示法</a:t>
            </a:r>
            <a:endParaRPr lang="en-US" altLang="zh-CN" sz="1800" dirty="0">
              <a:solidFill>
                <a:srgbClr val="FF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latin typeface="黑体" pitchFamily="49" charset="-122"/>
                <a:ea typeface="黑体" pitchFamily="49" charset="-122"/>
              </a:rPr>
              <a:t>框架表示法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latin typeface="黑体" pitchFamily="49" charset="-122"/>
                <a:ea typeface="黑体" pitchFamily="49" charset="-122"/>
              </a:rPr>
              <a:t>状态空间</a:t>
            </a:r>
            <a:r>
              <a:rPr lang="zh-CN" altLang="en-US" sz="1800" dirty="0" smtClean="0">
                <a:latin typeface="黑体" pitchFamily="49" charset="-122"/>
                <a:ea typeface="黑体" pitchFamily="49" charset="-122"/>
              </a:rPr>
              <a:t>表示法</a:t>
            </a:r>
            <a:endParaRPr lang="en-US" altLang="zh-CN"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latin typeface="黑体" pitchFamily="49" charset="-122"/>
                <a:ea typeface="黑体" pitchFamily="49" charset="-122"/>
              </a:rPr>
              <a:t>脚本表示法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latin typeface="黑体" pitchFamily="49" charset="-122"/>
                <a:ea typeface="黑体" pitchFamily="49" charset="-122"/>
              </a:rPr>
              <a:t>过程表示法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zh-CN" altLang="en-US" sz="1800" dirty="0">
                <a:latin typeface="黑体" pitchFamily="49" charset="-122"/>
                <a:ea typeface="黑体" pitchFamily="49" charset="-122"/>
              </a:rPr>
              <a:t>面向对象表示</a:t>
            </a:r>
            <a:r>
              <a:rPr lang="zh-CN" altLang="en-US" sz="1800" dirty="0" smtClean="0">
                <a:latin typeface="黑体" pitchFamily="49" charset="-122"/>
                <a:ea typeface="黑体" pitchFamily="49" charset="-122"/>
              </a:rPr>
              <a:t>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anose="020B0604020202090204" pitchFamily="34" charset="0"/>
              <a:buChar char="•"/>
              <a:defRPr/>
            </a:pPr>
            <a:r>
              <a:rPr lang="en-US" altLang="zh-CN"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873194"/>
            <a:ext cx="8806816" cy="5687263"/>
          </a:xfrm>
        </p:spPr>
        <p:txBody>
          <a:bodyPr/>
          <a:lstStyle/>
          <a:p>
            <a:pPr>
              <a:lnSpc>
                <a:spcPct val="120000"/>
              </a:lnSpc>
              <a:spcBef>
                <a:spcPts val="600"/>
              </a:spcBef>
              <a:spcAft>
                <a:spcPts val="600"/>
              </a:spcAft>
              <a:buClr>
                <a:srgbClr val="C00000"/>
              </a:buClr>
              <a:buFont typeface="Wingdings" panose="05000000000000000000" pitchFamily="2" charset="2"/>
              <a:buChar char="n"/>
            </a:pPr>
            <a:r>
              <a:rPr lang="zh-CN" altLang="en-US" sz="2400" kern="1200" dirty="0" smtClean="0">
                <a:solidFill>
                  <a:srgbClr val="FF0000"/>
                </a:solidFill>
                <a:latin typeface="黑体" pitchFamily="49" charset="-122"/>
                <a:ea typeface="黑体" pitchFamily="49" charset="-122"/>
              </a:rPr>
              <a:t>基于概念参考模型的知识网络表示方式</a:t>
            </a:r>
            <a:endParaRPr lang="en-US" altLang="zh-CN" sz="2400" kern="1200" dirty="0" smtClean="0">
              <a:solidFill>
                <a:srgbClr val="FF0000"/>
              </a:solidFill>
              <a:latin typeface="黑体" pitchFamily="49" charset="-122"/>
              <a:ea typeface="黑体" pitchFamily="49" charset="-122"/>
              <a:cs typeface="+mn-cs"/>
            </a:endParaRPr>
          </a:p>
          <a:p>
            <a:pPr>
              <a:lnSpc>
                <a:spcPct val="120000"/>
              </a:lnSpc>
              <a:spcBef>
                <a:spcPts val="600"/>
              </a:spcBef>
              <a:spcAft>
                <a:spcPts val="600"/>
              </a:spcAft>
              <a:buClr>
                <a:srgbClr val="C00000"/>
              </a:buClr>
              <a:buNone/>
            </a:pPr>
            <a:r>
              <a:rPr lang="zh-CN" altLang="en-US" sz="2400" kern="1200" dirty="0" smtClean="0">
                <a:solidFill>
                  <a:srgbClr val="FF0000"/>
                </a:solidFill>
                <a:latin typeface="黑体" pitchFamily="49" charset="-122"/>
                <a:ea typeface="黑体" pitchFamily="49" charset="-122"/>
                <a:cs typeface="+mn-cs"/>
              </a:rPr>
              <a:t>  概念</a:t>
            </a:r>
            <a:r>
              <a:rPr lang="zh-CN" altLang="en-US" sz="2400" kern="1200" dirty="0">
                <a:solidFill>
                  <a:srgbClr val="FF0000"/>
                </a:solidFill>
                <a:latin typeface="黑体" pitchFamily="49" charset="-122"/>
                <a:ea typeface="黑体" pitchFamily="49" charset="-122"/>
                <a:cs typeface="+mn-cs"/>
              </a:rPr>
              <a:t>参考</a:t>
            </a:r>
            <a:r>
              <a:rPr lang="zh-CN" altLang="en-US" sz="2400" kern="1200" dirty="0" smtClean="0">
                <a:solidFill>
                  <a:srgbClr val="FF0000"/>
                </a:solidFill>
                <a:latin typeface="黑体" pitchFamily="49" charset="-122"/>
                <a:ea typeface="黑体" pitchFamily="49" charset="-122"/>
                <a:cs typeface="+mn-cs"/>
              </a:rPr>
              <a:t>模型</a:t>
            </a:r>
            <a:r>
              <a:rPr lang="zh-CN" altLang="en-US" sz="2400" kern="1200" dirty="0" smtClean="0">
                <a:latin typeface="黑体" pitchFamily="49" charset="-122"/>
                <a:ea typeface="黑体" pitchFamily="49" charset="-122"/>
                <a:cs typeface="+mn-cs"/>
              </a:rPr>
              <a:t>：用于描述各个领域的常用概念与属性，通过定义概念（类）、</a:t>
            </a:r>
            <a:r>
              <a:rPr lang="zh-CN" altLang="en-US" sz="2400" kern="1200" dirty="0">
                <a:latin typeface="黑体" pitchFamily="49" charset="-122"/>
                <a:ea typeface="黑体" pitchFamily="49" charset="-122"/>
                <a:cs typeface="+mn-cs"/>
              </a:rPr>
              <a:t>属性</a:t>
            </a:r>
            <a:r>
              <a:rPr lang="zh-CN" altLang="en-US" sz="2400" kern="1200" dirty="0" smtClean="0">
                <a:latin typeface="黑体" pitchFamily="49" charset="-122"/>
                <a:ea typeface="黑体" pitchFamily="49" charset="-122"/>
                <a:cs typeface="+mn-cs"/>
              </a:rPr>
              <a:t>、实例、关系等元素刻画领域中的概念和实例及其之间的层次关系，对领域知识进行归纳和抽象。</a:t>
            </a:r>
            <a:endParaRPr lang="en-US" altLang="zh-CN" sz="2400" kern="1200" dirty="0" smtClean="0">
              <a:latin typeface="黑体" pitchFamily="49" charset="-122"/>
              <a:ea typeface="黑体" pitchFamily="49" charset="-122"/>
              <a:cs typeface="+mn-cs"/>
            </a:endParaRPr>
          </a:p>
          <a:p>
            <a:pPr marL="0" indent="0">
              <a:buClr>
                <a:srgbClr val="C00000"/>
              </a:buClr>
              <a:buNone/>
            </a:pPr>
            <a:endParaRPr lang="en-US" altLang="zh-CN" sz="2400" dirty="0">
              <a:solidFill>
                <a:srgbClr val="FF0000"/>
              </a:solidFill>
              <a:latin typeface="黑体" pitchFamily="49" charset="-122"/>
              <a:ea typeface="黑体" pitchFamily="49" charset="-122"/>
            </a:endParaRPr>
          </a:p>
          <a:p>
            <a:pPr marL="400050" lvl="1" indent="0">
              <a:spcBef>
                <a:spcPts val="600"/>
              </a:spcBef>
              <a:spcAft>
                <a:spcPts val="1200"/>
              </a:spcAft>
              <a:buNone/>
              <a:tabLst>
                <a:tab pos="1518920" algn="l"/>
              </a:tabLst>
            </a:pPr>
            <a:endParaRPr lang="en-US" altLang="zh-CN" sz="2000" dirty="0"/>
          </a:p>
          <a:p>
            <a:pPr marL="857250" lvl="1" indent="-457200">
              <a:spcBef>
                <a:spcPts val="600"/>
              </a:spcBef>
              <a:spcAft>
                <a:spcPts val="1200"/>
              </a:spcAft>
              <a:buFont typeface="+mj-ea"/>
              <a:buAutoNum type="circleNumDbPlain"/>
            </a:pPr>
            <a:endParaRPr lang="en-US" altLang="zh-CN" sz="2000" dirty="0"/>
          </a:p>
          <a:p>
            <a:pPr marL="0" indent="0">
              <a:buNone/>
            </a:pPr>
            <a:endParaRPr lang="en-US" altLang="zh-CN" sz="2400" dirty="0" smtClean="0"/>
          </a:p>
          <a:p>
            <a:pPr marL="457200" indent="-457200">
              <a:buAutoNum type="arabicPeriod"/>
            </a:pPr>
            <a:endParaRPr lang="en-US" altLang="zh-CN" sz="2000" dirty="0" smtClean="0"/>
          </a:p>
          <a:p>
            <a:pPr marL="857250" lvl="1" indent="-457200">
              <a:buFont typeface="Wingdings" panose="05000000000000000000" pitchFamily="2" charset="2"/>
              <a:buChar char="Ø"/>
            </a:pPr>
            <a:endParaRPr lang="en-US" altLang="zh-CN" sz="2000" dirty="0" smtClean="0">
              <a:solidFill>
                <a:srgbClr val="004274"/>
              </a:solidFill>
            </a:endParaRPr>
          </a:p>
        </p:txBody>
      </p:sp>
      <p:sp>
        <p:nvSpPr>
          <p:cNvPr id="4" name="灯片编号占位符 3"/>
          <p:cNvSpPr>
            <a:spLocks noGrp="1"/>
          </p:cNvSpPr>
          <p:nvPr>
            <p:ph type="sldNum" sz="quarter" idx="4294967295"/>
          </p:nvPr>
        </p:nvSpPr>
        <p:spPr>
          <a:xfrm>
            <a:off x="0" y="6581104"/>
            <a:ext cx="458574" cy="289775"/>
          </a:xfrm>
          <a:prstGeom prst="rect">
            <a:avLst/>
          </a:prstGeom>
        </p:spPr>
        <p:txBody>
          <a:bodyPr/>
          <a:lstStyle/>
          <a:p>
            <a:fld id="{BCCBA77F-076D-402D-9DC3-00A515977D10}" type="slidenum">
              <a:rPr lang="en-US" altLang="zh-CN" smtClean="0"/>
            </a:fld>
            <a:endParaRPr lang="en-US" altLang="zh-CN" dirty="0"/>
          </a:p>
        </p:txBody>
      </p:sp>
      <p:pic>
        <p:nvPicPr>
          <p:cNvPr id="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8662" y="2786058"/>
            <a:ext cx="6935443" cy="384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9498" y="858680"/>
            <a:ext cx="8827822" cy="2073205"/>
          </a:xfrm>
        </p:spPr>
        <p:txBody>
          <a:bodyPr/>
          <a:lstStyle/>
          <a:p>
            <a:pPr>
              <a:buClr>
                <a:srgbClr val="C00000"/>
              </a:buClr>
              <a:buFont typeface="Wingdings" panose="05000000000000000000" pitchFamily="2" charset="2"/>
              <a:buChar char="n"/>
            </a:pPr>
            <a:r>
              <a:rPr lang="zh-CN" altLang="en-US" sz="2400" dirty="0" smtClean="0">
                <a:solidFill>
                  <a:srgbClr val="C00000"/>
                </a:solidFill>
                <a:latin typeface="黑体" pitchFamily="49" charset="-122"/>
                <a:ea typeface="黑体" pitchFamily="49" charset="-122"/>
              </a:rPr>
              <a:t>举例说明：以考古科研事件为核心构建知识网络</a:t>
            </a:r>
            <a:endParaRPr lang="en-US" altLang="zh-CN" sz="2400" dirty="0" smtClean="0">
              <a:solidFill>
                <a:srgbClr val="C00000"/>
              </a:solidFill>
              <a:latin typeface="黑体" pitchFamily="49" charset="-122"/>
              <a:ea typeface="黑体" pitchFamily="49" charset="-122"/>
            </a:endParaRPr>
          </a:p>
          <a:p>
            <a:pPr>
              <a:buNone/>
            </a:pPr>
            <a:r>
              <a:rPr lang="en-US" altLang="zh-CN" sz="2400" dirty="0">
                <a:solidFill>
                  <a:srgbClr val="FF0000"/>
                </a:solidFill>
              </a:rPr>
              <a:t> </a:t>
            </a:r>
            <a:r>
              <a:rPr lang="en-US" altLang="zh-CN" sz="2400" dirty="0" smtClean="0">
                <a:solidFill>
                  <a:srgbClr val="FF0000"/>
                </a:solidFill>
              </a:rPr>
              <a:t>          </a:t>
            </a:r>
            <a:r>
              <a:rPr lang="zh-CN" altLang="en-US" sz="2000" dirty="0" smtClean="0">
                <a:solidFill>
                  <a:srgbClr val="FF0000"/>
                </a:solidFill>
              </a:rPr>
              <a:t>唐纳德</a:t>
            </a:r>
            <a:r>
              <a:rPr lang="en-US" altLang="zh-CN" sz="2000" dirty="0">
                <a:solidFill>
                  <a:srgbClr val="FF0000"/>
                </a:solidFill>
              </a:rPr>
              <a:t>·</a:t>
            </a:r>
            <a:r>
              <a:rPr lang="zh-CN" altLang="en-US" sz="2000" dirty="0">
                <a:solidFill>
                  <a:srgbClr val="FF0000"/>
                </a:solidFill>
              </a:rPr>
              <a:t>约翰逊（</a:t>
            </a:r>
            <a:r>
              <a:rPr lang="en-US" altLang="zh-CN" sz="2000" dirty="0" err="1">
                <a:solidFill>
                  <a:srgbClr val="FF0000"/>
                </a:solidFill>
              </a:rPr>
              <a:t>Johanson</a:t>
            </a:r>
            <a:r>
              <a:rPr lang="zh-CN" altLang="en-US" sz="2000" dirty="0" smtClean="0">
                <a:solidFill>
                  <a:srgbClr val="FF0000"/>
                </a:solidFill>
              </a:rPr>
              <a:t>）</a:t>
            </a:r>
            <a:r>
              <a:rPr lang="zh-CN" altLang="en-US" sz="2000" dirty="0"/>
              <a:t>是美国著名的古人类学家。</a:t>
            </a:r>
            <a:r>
              <a:rPr lang="en-US" altLang="zh-CN" sz="2000" dirty="0">
                <a:solidFill>
                  <a:srgbClr val="FF0000"/>
                </a:solidFill>
              </a:rPr>
              <a:t>1974</a:t>
            </a:r>
            <a:r>
              <a:rPr lang="zh-CN" altLang="en-US" sz="2000" dirty="0">
                <a:solidFill>
                  <a:srgbClr val="FF0000"/>
                </a:solidFill>
              </a:rPr>
              <a:t>年</a:t>
            </a:r>
            <a:r>
              <a:rPr lang="zh-CN" altLang="en-US" sz="2000" dirty="0"/>
              <a:t>，他和同事一起在</a:t>
            </a:r>
            <a:r>
              <a:rPr lang="zh-CN" altLang="en-US" sz="2000" dirty="0" smtClean="0"/>
              <a:t>非洲埃塞俄比亚</a:t>
            </a:r>
            <a:r>
              <a:rPr lang="zh-CN" altLang="en-US" sz="2000" dirty="0" smtClean="0">
                <a:solidFill>
                  <a:srgbClr val="FF0000"/>
                </a:solidFill>
              </a:rPr>
              <a:t>哈达</a:t>
            </a:r>
            <a:r>
              <a:rPr lang="zh-CN" altLang="en-US" sz="2000" dirty="0">
                <a:solidFill>
                  <a:srgbClr val="FF0000"/>
                </a:solidFill>
              </a:rPr>
              <a:t>（</a:t>
            </a:r>
            <a:r>
              <a:rPr lang="en-US" altLang="zh-CN" sz="2000" dirty="0" err="1">
                <a:solidFill>
                  <a:srgbClr val="FF0000"/>
                </a:solidFill>
              </a:rPr>
              <a:t>Hadar</a:t>
            </a:r>
            <a:r>
              <a:rPr lang="zh-CN" altLang="en-US" sz="2000" dirty="0">
                <a:solidFill>
                  <a:srgbClr val="FF0000"/>
                </a:solidFill>
              </a:rPr>
              <a:t>）</a:t>
            </a:r>
            <a:r>
              <a:rPr lang="zh-CN" altLang="en-US" sz="2000" dirty="0" smtClean="0"/>
              <a:t>地区</a:t>
            </a:r>
            <a:r>
              <a:rPr lang="zh-CN" altLang="en-US" sz="2000" dirty="0" smtClean="0">
                <a:solidFill>
                  <a:srgbClr val="FF0000"/>
                </a:solidFill>
              </a:rPr>
              <a:t>考古发现（</a:t>
            </a:r>
            <a:r>
              <a:rPr lang="en-US" altLang="zh-CN" sz="2000" dirty="0" smtClean="0">
                <a:solidFill>
                  <a:srgbClr val="FF0000"/>
                </a:solidFill>
              </a:rPr>
              <a:t>Expedition</a:t>
            </a:r>
            <a:r>
              <a:rPr lang="zh-CN" altLang="en-US" sz="2000" dirty="0" smtClean="0">
                <a:solidFill>
                  <a:srgbClr val="FF0000"/>
                </a:solidFill>
              </a:rPr>
              <a:t>）</a:t>
            </a:r>
            <a:r>
              <a:rPr lang="zh-CN" altLang="en-US" sz="2000" dirty="0" smtClean="0"/>
              <a:t>了距今</a:t>
            </a:r>
            <a:r>
              <a:rPr lang="en-US" altLang="zh-CN" sz="2000" dirty="0" smtClean="0"/>
              <a:t>300</a:t>
            </a:r>
            <a:r>
              <a:rPr lang="zh-CN" altLang="en-US" sz="2000" dirty="0" smtClean="0"/>
              <a:t>万年前的古猿化石。根据骨盆判断它是一位近</a:t>
            </a:r>
            <a:r>
              <a:rPr lang="en-US" altLang="zh-CN" sz="2000" dirty="0" smtClean="0"/>
              <a:t>20</a:t>
            </a:r>
            <a:r>
              <a:rPr lang="zh-CN" altLang="en-US" sz="2000" dirty="0" smtClean="0"/>
              <a:t>岁的母猿，并给她取名为“</a:t>
            </a:r>
            <a:r>
              <a:rPr lang="zh-CN" altLang="en-US" sz="2000" dirty="0">
                <a:solidFill>
                  <a:srgbClr val="FF0000"/>
                </a:solidFill>
              </a:rPr>
              <a:t>露西（</a:t>
            </a:r>
            <a:r>
              <a:rPr lang="en-US" altLang="zh-CN" sz="2000" dirty="0">
                <a:solidFill>
                  <a:srgbClr val="FF0000"/>
                </a:solidFill>
              </a:rPr>
              <a:t>Lucy</a:t>
            </a:r>
            <a:r>
              <a:rPr lang="zh-CN" altLang="en-US" sz="2000" dirty="0">
                <a:solidFill>
                  <a:srgbClr val="FF0000"/>
                </a:solidFill>
              </a:rPr>
              <a:t>）</a:t>
            </a:r>
            <a:r>
              <a:rPr lang="zh-CN" altLang="en-US" sz="2000" dirty="0" smtClean="0"/>
              <a:t>”。露西，被</a:t>
            </a:r>
            <a:r>
              <a:rPr lang="zh-CN" altLang="en-US" sz="2000" dirty="0"/>
              <a:t>称为人类的</a:t>
            </a:r>
            <a:r>
              <a:rPr lang="zh-CN" altLang="en-US" sz="2000" dirty="0" smtClean="0"/>
              <a:t>祖母</a:t>
            </a:r>
            <a:r>
              <a:rPr lang="zh-CN" altLang="en-US" sz="2400" dirty="0" smtClean="0"/>
              <a:t>。</a:t>
            </a:r>
            <a:endParaRPr lang="en-US" altLang="zh-CN" sz="2400" dirty="0" smtClean="0">
              <a:solidFill>
                <a:srgbClr val="004274"/>
              </a:solidFill>
            </a:endParaRPr>
          </a:p>
        </p:txBody>
      </p:sp>
      <p:sp>
        <p:nvSpPr>
          <p:cNvPr id="4" name="灯片编号占位符 3"/>
          <p:cNvSpPr>
            <a:spLocks noGrp="1"/>
          </p:cNvSpPr>
          <p:nvPr>
            <p:ph type="sldNum" sz="quarter" idx="4294967295"/>
          </p:nvPr>
        </p:nvSpPr>
        <p:spPr>
          <a:xfrm>
            <a:off x="0" y="6581104"/>
            <a:ext cx="458574" cy="289775"/>
          </a:xfrm>
          <a:prstGeom prst="rect">
            <a:avLst/>
          </a:prstGeom>
        </p:spPr>
        <p:txBody>
          <a:bodyPr/>
          <a:lstStyle/>
          <a:p>
            <a:fld id="{BCCBA77F-076D-402D-9DC3-00A515977D10}" type="slidenum">
              <a:rPr lang="en-US" altLang="zh-CN" smtClean="0"/>
            </a:fld>
            <a:endParaRPr lang="en-US" altLang="zh-CN" dirty="0"/>
          </a:p>
        </p:txBody>
      </p:sp>
      <p:sp>
        <p:nvSpPr>
          <p:cNvPr id="5" name="AutoShape 2"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63500" y="-1125538"/>
            <a:ext cx="1971675" cy="2324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4"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215900" y="-973138"/>
            <a:ext cx="1971675" cy="2324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pic>
        <p:nvPicPr>
          <p:cNvPr id="100358" name="Picture 6" descr="http://www.odec.ca/projects/2011/yuyuya/images/johanson_lucy_030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1687" y="3107024"/>
            <a:ext cx="2671775" cy="3156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0592" y="5013176"/>
            <a:ext cx="1723549" cy="400110"/>
          </a:xfrm>
          <a:prstGeom prst="rect">
            <a:avLst/>
          </a:prstGeom>
          <a:noFill/>
        </p:spPr>
        <p:txBody>
          <a:bodyPr wrap="none" rtlCol="0">
            <a:spAutoFit/>
          </a:bodyPr>
          <a:lstStyle/>
          <a:p>
            <a:r>
              <a:rPr lang="zh-CN" altLang="en-US" dirty="0" smtClean="0"/>
              <a:t>概念参考模型</a:t>
            </a:r>
            <a:endParaRPr lang="zh-CN" altLang="en-US"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833765"/>
            <a:ext cx="4498851" cy="388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None/>
            </a:pPr>
            <a:r>
              <a:rPr lang="en-US" altLang="zh-CN" sz="2400" dirty="0" smtClean="0">
                <a:solidFill>
                  <a:srgbClr val="C00000"/>
                </a:solidFill>
                <a:latin typeface="黑体" pitchFamily="49" charset="-122"/>
                <a:ea typeface="黑体" pitchFamily="49" charset="-122"/>
              </a:rPr>
              <a:t>4. </a:t>
            </a:r>
            <a:r>
              <a:rPr lang="zh-CN" altLang="en-US" sz="2400" dirty="0" smtClean="0">
                <a:solidFill>
                  <a:srgbClr val="C00000"/>
                </a:solidFill>
                <a:latin typeface="黑体" pitchFamily="49" charset="-122"/>
                <a:ea typeface="黑体" pitchFamily="49" charset="-122"/>
              </a:rPr>
              <a:t>知识服务：</a:t>
            </a:r>
            <a:r>
              <a:rPr lang="zh-CN" altLang="en-US" sz="2400" dirty="0" smtClean="0">
                <a:latin typeface="黑体" pitchFamily="49" charset="-122"/>
                <a:ea typeface="黑体" pitchFamily="49" charset="-122"/>
              </a:rPr>
              <a:t>为</a:t>
            </a:r>
            <a:r>
              <a:rPr lang="zh-CN" altLang="en-US" sz="2400" dirty="0" smtClean="0">
                <a:solidFill>
                  <a:srgbClr val="FF0000"/>
                </a:solidFill>
                <a:latin typeface="黑体" pitchFamily="49" charset="-122"/>
                <a:ea typeface="黑体" pitchFamily="49" charset="-122"/>
              </a:rPr>
              <a:t>专业用户</a:t>
            </a:r>
            <a:r>
              <a:rPr lang="zh-CN" altLang="en-US" sz="2400" dirty="0" smtClean="0">
                <a:latin typeface="黑体" pitchFamily="49" charset="-122"/>
                <a:ea typeface="黑体" pitchFamily="49" charset="-122"/>
              </a:rPr>
              <a:t>提供知识服务。</a:t>
            </a:r>
            <a:endParaRPr lang="en-US" altLang="zh-CN" sz="2400" dirty="0" smtClean="0">
              <a:latin typeface="黑体" pitchFamily="49" charset="-122"/>
              <a:ea typeface="黑体" pitchFamily="49" charset="-122"/>
            </a:endParaRPr>
          </a:p>
          <a:p>
            <a:pPr>
              <a:buClr>
                <a:srgbClr val="C00000"/>
              </a:buClr>
              <a:buFont typeface="Wingdings" panose="05000000000000000000" pitchFamily="2" charset="2"/>
              <a:buChar char="p"/>
            </a:pPr>
            <a:endParaRPr lang="en-US" altLang="zh-CN" sz="2400"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pic>
        <p:nvPicPr>
          <p:cNvPr id="44033" name="Picture 1"/>
          <p:cNvPicPr>
            <a:picLocks noChangeAspect="1" noChangeArrowheads="1"/>
          </p:cNvPicPr>
          <p:nvPr/>
        </p:nvPicPr>
        <p:blipFill>
          <a:blip r:embed="rId1" cstate="print"/>
          <a:srcRect/>
          <a:stretch>
            <a:fillRect/>
          </a:stretch>
        </p:blipFill>
        <p:spPr bwMode="auto">
          <a:xfrm>
            <a:off x="1643042" y="1710392"/>
            <a:ext cx="5429287" cy="4647921"/>
          </a:xfrm>
          <a:prstGeom prst="rect">
            <a:avLst/>
          </a:prstGeom>
          <a:noFill/>
          <a:ln w="9525">
            <a:noFill/>
            <a:miter lim="800000"/>
            <a:headEnd/>
            <a:tailEnd/>
          </a:ln>
          <a:effectLst/>
        </p:spPr>
      </p:pic>
      <p:sp>
        <p:nvSpPr>
          <p:cNvPr id="7"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一个知识服务系统可以选择实现一些高级特征。</a:t>
            </a:r>
            <a:endParaRPr lang="en-US" altLang="zh-CN" sz="2400" dirty="0" smtClean="0"/>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graphicFrame>
        <p:nvGraphicFramePr>
          <p:cNvPr id="5" name="图示 4"/>
          <p:cNvGraphicFramePr/>
          <p:nvPr/>
        </p:nvGraphicFramePr>
        <p:xfrm>
          <a:off x="1331640" y="1772816"/>
          <a:ext cx="6408712" cy="41764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圆角矩形 7"/>
          <p:cNvSpPr/>
          <p:nvPr/>
        </p:nvSpPr>
        <p:spPr>
          <a:xfrm>
            <a:off x="412955" y="1791483"/>
            <a:ext cx="1260000" cy="4805933"/>
          </a:xfrm>
          <a:prstGeom prst="roundRect">
            <a:avLst>
              <a:gd name="adj" fmla="val 9818"/>
            </a:avLst>
          </a:prstGeom>
          <a:solidFill>
            <a:srgbClr val="3366CC">
              <a:lumMod val="20000"/>
              <a:lumOff val="80000"/>
            </a:srgbClr>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sp>
        <p:nvSpPr>
          <p:cNvPr id="9" name="圆角矩形 8"/>
          <p:cNvSpPr/>
          <p:nvPr/>
        </p:nvSpPr>
        <p:spPr>
          <a:xfrm>
            <a:off x="7373711" y="1798571"/>
            <a:ext cx="1260000" cy="4805933"/>
          </a:xfrm>
          <a:prstGeom prst="roundRect">
            <a:avLst>
              <a:gd name="adj" fmla="val 9818"/>
            </a:avLst>
          </a:prstGeom>
          <a:solidFill>
            <a:srgbClr val="3366CC">
              <a:lumMod val="20000"/>
              <a:lumOff val="80000"/>
            </a:srgbClr>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sp>
        <p:nvSpPr>
          <p:cNvPr id="10" name="内容占位符 2"/>
          <p:cNvSpPr txBox="1"/>
          <p:nvPr/>
        </p:nvSpPr>
        <p:spPr bwMode="auto">
          <a:xfrm>
            <a:off x="154932" y="764704"/>
            <a:ext cx="8665540" cy="813344"/>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Font typeface="Wingdings" panose="05000000000000000000" pitchFamily="2" charset="2"/>
              <a:buChar char="v"/>
              <a:defRPr sz="3200">
                <a:solidFill>
                  <a:schemeClr val="tx1"/>
                </a:solidFill>
                <a:latin typeface="Times New Roman" panose="02020503050405090304" pitchFamily="18" charset="0"/>
                <a:ea typeface="微软雅黑" pitchFamily="34" charset="-122"/>
                <a:cs typeface="Times New Roman" panose="02020503050405090304" pitchFamily="18" charset="0"/>
              </a:defRPr>
            </a:lvl1pPr>
            <a:lvl2pPr marL="742950" indent="-285750" algn="l" rtl="0" fontAlgn="base">
              <a:spcBef>
                <a:spcPct val="20000"/>
              </a:spcBef>
              <a:spcAft>
                <a:spcPct val="0"/>
              </a:spcAft>
              <a:buClr>
                <a:schemeClr val="accent1"/>
              </a:buClr>
              <a:buFont typeface="Wingdings" panose="05000000000000000000" pitchFamily="2" charset="2"/>
              <a:buChar char="§"/>
              <a:defRPr sz="2800">
                <a:solidFill>
                  <a:schemeClr val="tx1"/>
                </a:solidFill>
                <a:latin typeface="Times New Roman" panose="02020503050405090304" pitchFamily="18" charset="0"/>
                <a:ea typeface="微软雅黑" pitchFamily="34" charset="-122"/>
                <a:cs typeface="Times New Roman" panose="02020503050405090304" pitchFamily="18" charset="0"/>
              </a:defRPr>
            </a:lvl2pPr>
            <a:lvl3pPr marL="1143000" indent="-228600" algn="l" rtl="0" fontAlgn="base">
              <a:spcBef>
                <a:spcPct val="20000"/>
              </a:spcBef>
              <a:spcAft>
                <a:spcPct val="0"/>
              </a:spcAft>
              <a:buClr>
                <a:schemeClr val="tx1"/>
              </a:buClr>
              <a:buChar char="•"/>
              <a:defRPr sz="2400">
                <a:solidFill>
                  <a:schemeClr val="tx1"/>
                </a:solidFill>
                <a:latin typeface="Times New Roman" panose="02020503050405090304" pitchFamily="18" charset="0"/>
                <a:ea typeface="微软雅黑" pitchFamily="34" charset="-122"/>
                <a:cs typeface="Times New Roman" panose="02020503050405090304" pitchFamily="18" charset="0"/>
              </a:defRPr>
            </a:lvl3pPr>
            <a:lvl4pPr marL="1600200" indent="-228600" algn="l" rtl="0" fontAlgn="base">
              <a:spcBef>
                <a:spcPct val="20000"/>
              </a:spcBef>
              <a:spcAft>
                <a:spcPct val="0"/>
              </a:spcAft>
              <a:buChar char="–"/>
              <a:defRPr sz="2000">
                <a:solidFill>
                  <a:schemeClr val="tx1"/>
                </a:solidFill>
                <a:latin typeface="Times New Roman" panose="02020503050405090304" pitchFamily="18" charset="0"/>
                <a:ea typeface="微软雅黑" pitchFamily="34" charset="-122"/>
                <a:cs typeface="Times New Roman" panose="02020503050405090304" pitchFamily="18" charset="0"/>
              </a:defRPr>
            </a:lvl4pPr>
            <a:lvl5pPr marL="2057400" indent="-228600" algn="l" rtl="0" fontAlgn="base">
              <a:spcBef>
                <a:spcPct val="20000"/>
              </a:spcBef>
              <a:spcAft>
                <a:spcPct val="0"/>
              </a:spcAft>
              <a:buChar char="»"/>
              <a:defRPr sz="2000">
                <a:solidFill>
                  <a:schemeClr val="tx1"/>
                </a:solidFill>
                <a:latin typeface="Times New Roman" panose="02020503050405090304" pitchFamily="18" charset="0"/>
                <a:ea typeface="微软雅黑" pitchFamily="34" charset="-122"/>
                <a:cs typeface="Times New Roman" panose="02020503050405090304"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9999FF"/>
              </a:buClr>
              <a:buSzTx/>
              <a:buFont typeface="Wingdings" panose="05000000000000000000" pitchFamily="2" charset="2"/>
              <a:buNone/>
              <a:defRPr/>
            </a:pPr>
            <a:r>
              <a:rPr lang="en-US" altLang="zh-CN" sz="2400" kern="0" dirty="0" smtClean="0">
                <a:solidFill>
                  <a:srgbClr val="C00000"/>
                </a:solidFill>
                <a:latin typeface="黑体" pitchFamily="49" charset="-122"/>
                <a:ea typeface="黑体" pitchFamily="49" charset="-122"/>
              </a:rPr>
              <a:t>1</a:t>
            </a:r>
            <a:r>
              <a:rPr kumimoji="0" lang="zh-CN" altLang="en-US" sz="24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、数据标引：</a:t>
            </a:r>
            <a:r>
              <a:rPr kumimoji="0" lang="zh-CN" altLang="en-US" sz="2400" b="0" i="0" u="none" strike="noStrike" kern="0" cap="none" spc="0" normalizeH="0" baseline="0" noProof="0" dirty="0" smtClean="0">
                <a:ln>
                  <a:noFill/>
                </a:ln>
                <a:solidFill>
                  <a:srgbClr val="002060"/>
                </a:solidFill>
                <a:effectLst/>
                <a:uLnTx/>
                <a:uFillTx/>
                <a:latin typeface="黑体" pitchFamily="49" charset="-122"/>
                <a:ea typeface="黑体" pitchFamily="49" charset="-122"/>
              </a:rPr>
              <a:t>将数据海中的文档分解成多种片段，如段落、插图、公式、表格等，并与概念词典中的概念相关联。</a:t>
            </a:r>
            <a:endParaRPr kumimoji="0" lang="en-US" altLang="zh-CN" sz="2400" b="0" i="0" u="none" strike="noStrike" kern="0" cap="none" spc="0" normalizeH="0" baseline="0" noProof="0" dirty="0" smtClean="0">
              <a:ln>
                <a:noFill/>
              </a:ln>
              <a:solidFill>
                <a:srgbClr val="002060"/>
              </a:solidFill>
              <a:effectLst/>
              <a:uLnTx/>
              <a:uFillTx/>
              <a:latin typeface="黑体" pitchFamily="49" charset="-122"/>
              <a:ea typeface="黑体" pitchFamily="49" charset="-122"/>
            </a:endParaRPr>
          </a:p>
        </p:txBody>
      </p:sp>
      <p:sp>
        <p:nvSpPr>
          <p:cNvPr id="11" name="TextBox 10"/>
          <p:cNvSpPr txBox="1"/>
          <p:nvPr/>
        </p:nvSpPr>
        <p:spPr>
          <a:xfrm>
            <a:off x="7509177" y="5826557"/>
            <a:ext cx="938077" cy="584775"/>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Database</a:t>
            </a:r>
            <a:endParaRPr kumimoji="0" lang="en-US" altLang="zh-CN"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数据海</a:t>
            </a:r>
            <a:endPar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p:txBody>
      </p:sp>
      <p:grpSp>
        <p:nvGrpSpPr>
          <p:cNvPr id="12" name="组合 289"/>
          <p:cNvGrpSpPr/>
          <p:nvPr/>
        </p:nvGrpSpPr>
        <p:grpSpPr>
          <a:xfrm>
            <a:off x="6434361" y="5141498"/>
            <a:ext cx="297417" cy="339309"/>
            <a:chOff x="3891776" y="4460488"/>
            <a:chExt cx="512956" cy="591014"/>
          </a:xfrm>
        </p:grpSpPr>
        <p:sp>
          <p:nvSpPr>
            <p:cNvPr id="13" name="折角形 12"/>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14" name="直接连接符 13"/>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5" name="直接连接符 14"/>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6" name="直接连接符 15"/>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7" name="直接连接符 16"/>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18" name="组合 296"/>
          <p:cNvGrpSpPr/>
          <p:nvPr/>
        </p:nvGrpSpPr>
        <p:grpSpPr>
          <a:xfrm>
            <a:off x="2138805" y="3948161"/>
            <a:ext cx="297417" cy="339309"/>
            <a:chOff x="3891776" y="4460488"/>
            <a:chExt cx="512956" cy="591014"/>
          </a:xfrm>
        </p:grpSpPr>
        <p:sp>
          <p:nvSpPr>
            <p:cNvPr id="19" name="折角形 18"/>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20" name="直接连接符 19"/>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1" name="直接连接符 20"/>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2" name="直接连接符 21"/>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3" name="直接连接符 22"/>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24" name="组合 302"/>
          <p:cNvGrpSpPr/>
          <p:nvPr/>
        </p:nvGrpSpPr>
        <p:grpSpPr>
          <a:xfrm>
            <a:off x="6477136" y="2843772"/>
            <a:ext cx="297417" cy="339309"/>
            <a:chOff x="3891776" y="4460488"/>
            <a:chExt cx="512956" cy="591014"/>
          </a:xfrm>
        </p:grpSpPr>
        <p:sp>
          <p:nvSpPr>
            <p:cNvPr id="25" name="折角形 24"/>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27" name="直接连接符 26"/>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0" name="直接连接符 29"/>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1" name="直接连接符 30"/>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2" name="直接连接符 31"/>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33" name="组合 308"/>
          <p:cNvGrpSpPr/>
          <p:nvPr/>
        </p:nvGrpSpPr>
        <p:grpSpPr>
          <a:xfrm>
            <a:off x="6526372" y="4033680"/>
            <a:ext cx="297417" cy="339309"/>
            <a:chOff x="3891776" y="4460488"/>
            <a:chExt cx="512956" cy="591014"/>
          </a:xfrm>
        </p:grpSpPr>
        <p:sp>
          <p:nvSpPr>
            <p:cNvPr id="34" name="折角形 33"/>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35" name="直接连接符 34"/>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6" name="直接连接符 35"/>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7" name="直接连接符 36"/>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8" name="直接连接符 37"/>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39" name="组合 167"/>
          <p:cNvGrpSpPr/>
          <p:nvPr/>
        </p:nvGrpSpPr>
        <p:grpSpPr>
          <a:xfrm>
            <a:off x="2807626" y="2034486"/>
            <a:ext cx="3348000" cy="3440912"/>
            <a:chOff x="242535" y="2141550"/>
            <a:chExt cx="3348000" cy="3440912"/>
          </a:xfrm>
        </p:grpSpPr>
        <p:sp>
          <p:nvSpPr>
            <p:cNvPr id="40" name="圆角矩形 39"/>
            <p:cNvSpPr/>
            <p:nvPr/>
          </p:nvSpPr>
          <p:spPr>
            <a:xfrm>
              <a:off x="242535" y="2141550"/>
              <a:ext cx="3348000" cy="3440912"/>
            </a:xfrm>
            <a:prstGeom prst="roundRect">
              <a:avLst>
                <a:gd name="adj" fmla="val 2288"/>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1" name="圆角矩形 40"/>
            <p:cNvSpPr/>
            <p:nvPr/>
          </p:nvSpPr>
          <p:spPr>
            <a:xfrm>
              <a:off x="582511" y="4139383"/>
              <a:ext cx="66633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空间</a:t>
              </a: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42" name="圆角矩形 41"/>
            <p:cNvSpPr/>
            <p:nvPr/>
          </p:nvSpPr>
          <p:spPr>
            <a:xfrm>
              <a:off x="2959130" y="2817628"/>
              <a:ext cx="581498"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XLDB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43" name="任意多边形 42"/>
            <p:cNvSpPr/>
            <p:nvPr/>
          </p:nvSpPr>
          <p:spPr>
            <a:xfrm rot="20592287">
              <a:off x="1488046" y="2698668"/>
              <a:ext cx="850153" cy="245927"/>
            </a:xfrm>
            <a:custGeom>
              <a:avLst/>
              <a:gdLst>
                <a:gd name="connsiteX0" fmla="*/ 0 w 780585"/>
                <a:gd name="connsiteY0" fmla="*/ 973873 h 973873"/>
                <a:gd name="connsiteX1" fmla="*/ 133814 w 780585"/>
                <a:gd name="connsiteY1" fmla="*/ 773151 h 973873"/>
                <a:gd name="connsiteX2" fmla="*/ 289932 w 780585"/>
                <a:gd name="connsiteY2" fmla="*/ 115229 h 973873"/>
                <a:gd name="connsiteX3" fmla="*/ 780585 w 780585"/>
                <a:gd name="connsiteY3" fmla="*/ 81776 h 973873"/>
              </a:gdLst>
              <a:ahLst/>
              <a:cxnLst>
                <a:cxn ang="0">
                  <a:pos x="connsiteX0" y="connsiteY0"/>
                </a:cxn>
                <a:cxn ang="0">
                  <a:pos x="connsiteX1" y="connsiteY1"/>
                </a:cxn>
                <a:cxn ang="0">
                  <a:pos x="connsiteX2" y="connsiteY2"/>
                </a:cxn>
                <a:cxn ang="0">
                  <a:pos x="connsiteX3" y="connsiteY3"/>
                </a:cxn>
              </a:cxnLst>
              <a:rect l="l" t="t" r="r" b="b"/>
              <a:pathLst>
                <a:path w="780585" h="973873">
                  <a:moveTo>
                    <a:pt x="0" y="973873"/>
                  </a:moveTo>
                  <a:cubicBezTo>
                    <a:pt x="42746" y="945065"/>
                    <a:pt x="85492" y="916258"/>
                    <a:pt x="133814" y="773151"/>
                  </a:cubicBezTo>
                  <a:cubicBezTo>
                    <a:pt x="182136" y="630044"/>
                    <a:pt x="182137" y="230458"/>
                    <a:pt x="289932" y="115229"/>
                  </a:cubicBezTo>
                  <a:cubicBezTo>
                    <a:pt x="397727" y="0"/>
                    <a:pt x="589156" y="40888"/>
                    <a:pt x="780585" y="81776"/>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4" name="任意多边形 43"/>
            <p:cNvSpPr/>
            <p:nvPr/>
          </p:nvSpPr>
          <p:spPr>
            <a:xfrm>
              <a:off x="786797" y="2885922"/>
              <a:ext cx="191228" cy="240047"/>
            </a:xfrm>
            <a:custGeom>
              <a:avLst/>
              <a:gdLst>
                <a:gd name="connsiteX0" fmla="*/ 0 w 323385"/>
                <a:gd name="connsiteY0" fmla="*/ 488795 h 488795"/>
                <a:gd name="connsiteX1" fmla="*/ 133814 w 323385"/>
                <a:gd name="connsiteY1" fmla="*/ 343829 h 488795"/>
                <a:gd name="connsiteX2" fmla="*/ 267629 w 323385"/>
                <a:gd name="connsiteY2" fmla="*/ 42746 h 488795"/>
                <a:gd name="connsiteX3" fmla="*/ 323385 w 323385"/>
                <a:gd name="connsiteY3" fmla="*/ 87351 h 488795"/>
              </a:gdLst>
              <a:ahLst/>
              <a:cxnLst>
                <a:cxn ang="0">
                  <a:pos x="connsiteX0" y="connsiteY0"/>
                </a:cxn>
                <a:cxn ang="0">
                  <a:pos x="connsiteX1" y="connsiteY1"/>
                </a:cxn>
                <a:cxn ang="0">
                  <a:pos x="connsiteX2" y="connsiteY2"/>
                </a:cxn>
                <a:cxn ang="0">
                  <a:pos x="connsiteX3" y="connsiteY3"/>
                </a:cxn>
              </a:cxnLst>
              <a:rect l="l" t="t" r="r" b="b"/>
              <a:pathLst>
                <a:path w="323385" h="488795">
                  <a:moveTo>
                    <a:pt x="0" y="488795"/>
                  </a:moveTo>
                  <a:cubicBezTo>
                    <a:pt x="44604" y="453482"/>
                    <a:pt x="89209" y="418170"/>
                    <a:pt x="133814" y="343829"/>
                  </a:cubicBezTo>
                  <a:cubicBezTo>
                    <a:pt x="178419" y="269488"/>
                    <a:pt x="236034" y="85492"/>
                    <a:pt x="267629" y="42746"/>
                  </a:cubicBezTo>
                  <a:cubicBezTo>
                    <a:pt x="299224" y="0"/>
                    <a:pt x="311304" y="43675"/>
                    <a:pt x="323385" y="87351"/>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5" name="任意多边形 44"/>
            <p:cNvSpPr/>
            <p:nvPr/>
          </p:nvSpPr>
          <p:spPr>
            <a:xfrm>
              <a:off x="926361" y="3721428"/>
              <a:ext cx="801311" cy="279903"/>
            </a:xfrm>
            <a:custGeom>
              <a:avLst/>
              <a:gdLst>
                <a:gd name="connsiteX0" fmla="*/ 0 w 1248937"/>
                <a:gd name="connsiteY0" fmla="*/ 245327 h 263913"/>
                <a:gd name="connsiteX1" fmla="*/ 546410 w 1248937"/>
                <a:gd name="connsiteY1" fmla="*/ 223025 h 263913"/>
                <a:gd name="connsiteX2" fmla="*/ 1248937 w 1248937"/>
                <a:gd name="connsiteY2" fmla="*/ 0 h 263913"/>
              </a:gdLst>
              <a:ahLst/>
              <a:cxnLst>
                <a:cxn ang="0">
                  <a:pos x="connsiteX0" y="connsiteY0"/>
                </a:cxn>
                <a:cxn ang="0">
                  <a:pos x="connsiteX1" y="connsiteY1"/>
                </a:cxn>
                <a:cxn ang="0">
                  <a:pos x="connsiteX2" y="connsiteY2"/>
                </a:cxn>
              </a:cxnLst>
              <a:rect l="l" t="t" r="r" b="b"/>
              <a:pathLst>
                <a:path w="1248937" h="263913">
                  <a:moveTo>
                    <a:pt x="0" y="245327"/>
                  </a:moveTo>
                  <a:cubicBezTo>
                    <a:pt x="169127" y="254620"/>
                    <a:pt x="338254" y="263913"/>
                    <a:pt x="546410" y="223025"/>
                  </a:cubicBezTo>
                  <a:cubicBezTo>
                    <a:pt x="754566" y="182137"/>
                    <a:pt x="1001751" y="91068"/>
                    <a:pt x="1248937"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6" name="任意多边形 45"/>
            <p:cNvSpPr/>
            <p:nvPr/>
          </p:nvSpPr>
          <p:spPr>
            <a:xfrm>
              <a:off x="1638742" y="3341539"/>
              <a:ext cx="232575" cy="156569"/>
            </a:xfrm>
            <a:custGeom>
              <a:avLst/>
              <a:gdLst>
                <a:gd name="connsiteX0" fmla="*/ 0 w 323386"/>
                <a:gd name="connsiteY0" fmla="*/ 0 h 44605"/>
                <a:gd name="connsiteX1" fmla="*/ 323386 w 323386"/>
                <a:gd name="connsiteY1" fmla="*/ 44605 h 44605"/>
              </a:gdLst>
              <a:ahLst/>
              <a:cxnLst>
                <a:cxn ang="0">
                  <a:pos x="connsiteX0" y="connsiteY0"/>
                </a:cxn>
                <a:cxn ang="0">
                  <a:pos x="connsiteX1" y="connsiteY1"/>
                </a:cxn>
              </a:cxnLst>
              <a:rect l="l" t="t" r="r" b="b"/>
              <a:pathLst>
                <a:path w="323386" h="44605">
                  <a:moveTo>
                    <a:pt x="0" y="0"/>
                  </a:moveTo>
                  <a:lnTo>
                    <a:pt x="323386" y="44605"/>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7" name="任意多边形 46"/>
            <p:cNvSpPr/>
            <p:nvPr/>
          </p:nvSpPr>
          <p:spPr>
            <a:xfrm>
              <a:off x="829327" y="3402415"/>
              <a:ext cx="607971" cy="232980"/>
            </a:xfrm>
            <a:custGeom>
              <a:avLst/>
              <a:gdLst>
                <a:gd name="connsiteX0" fmla="*/ 35312 w 1295399"/>
                <a:gd name="connsiteY0" fmla="*/ 0 h 345688"/>
                <a:gd name="connsiteX1" fmla="*/ 180278 w 1295399"/>
                <a:gd name="connsiteY1" fmla="*/ 211873 h 345688"/>
                <a:gd name="connsiteX2" fmla="*/ 1116980 w 1295399"/>
                <a:gd name="connsiteY2" fmla="*/ 234176 h 345688"/>
                <a:gd name="connsiteX3" fmla="*/ 1250795 w 1295399"/>
                <a:gd name="connsiteY3" fmla="*/ 345688 h 345688"/>
              </a:gdLst>
              <a:ahLst/>
              <a:cxnLst>
                <a:cxn ang="0">
                  <a:pos x="connsiteX0" y="connsiteY0"/>
                </a:cxn>
                <a:cxn ang="0">
                  <a:pos x="connsiteX1" y="connsiteY1"/>
                </a:cxn>
                <a:cxn ang="0">
                  <a:pos x="connsiteX2" y="connsiteY2"/>
                </a:cxn>
                <a:cxn ang="0">
                  <a:pos x="connsiteX3" y="connsiteY3"/>
                </a:cxn>
              </a:cxnLst>
              <a:rect l="l" t="t" r="r" b="b"/>
              <a:pathLst>
                <a:path w="1295399" h="345688">
                  <a:moveTo>
                    <a:pt x="35312" y="0"/>
                  </a:moveTo>
                  <a:cubicBezTo>
                    <a:pt x="17656" y="86422"/>
                    <a:pt x="0" y="172844"/>
                    <a:pt x="180278" y="211873"/>
                  </a:cubicBezTo>
                  <a:cubicBezTo>
                    <a:pt x="360556" y="250902"/>
                    <a:pt x="938561" y="211874"/>
                    <a:pt x="1116980" y="234176"/>
                  </a:cubicBezTo>
                  <a:cubicBezTo>
                    <a:pt x="1295399" y="256478"/>
                    <a:pt x="1273097" y="301083"/>
                    <a:pt x="1250795" y="34568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8" name="任意多边形 47"/>
            <p:cNvSpPr/>
            <p:nvPr/>
          </p:nvSpPr>
          <p:spPr>
            <a:xfrm>
              <a:off x="2259163" y="3615066"/>
              <a:ext cx="430866" cy="202019"/>
            </a:xfrm>
            <a:custGeom>
              <a:avLst/>
              <a:gdLst>
                <a:gd name="connsiteX0" fmla="*/ 0 w 256478"/>
                <a:gd name="connsiteY0" fmla="*/ 0 h 1154151"/>
                <a:gd name="connsiteX1" fmla="*/ 122663 w 256478"/>
                <a:gd name="connsiteY1" fmla="*/ 970156 h 1154151"/>
                <a:gd name="connsiteX2" fmla="*/ 256478 w 256478"/>
                <a:gd name="connsiteY2" fmla="*/ 1103971 h 1154151"/>
              </a:gdLst>
              <a:ahLst/>
              <a:cxnLst>
                <a:cxn ang="0">
                  <a:pos x="connsiteX0" y="connsiteY0"/>
                </a:cxn>
                <a:cxn ang="0">
                  <a:pos x="connsiteX1" y="connsiteY1"/>
                </a:cxn>
                <a:cxn ang="0">
                  <a:pos x="connsiteX2" y="connsiteY2"/>
                </a:cxn>
              </a:cxnLst>
              <a:rect l="l" t="t" r="r" b="b"/>
              <a:pathLst>
                <a:path w="256478" h="1154151">
                  <a:moveTo>
                    <a:pt x="0" y="0"/>
                  </a:moveTo>
                  <a:cubicBezTo>
                    <a:pt x="39958" y="393080"/>
                    <a:pt x="79917" y="786161"/>
                    <a:pt x="122663" y="970156"/>
                  </a:cubicBezTo>
                  <a:cubicBezTo>
                    <a:pt x="165409" y="1154151"/>
                    <a:pt x="210943" y="1129061"/>
                    <a:pt x="256478" y="1103971"/>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49" name="任意多边形 48"/>
            <p:cNvSpPr/>
            <p:nvPr/>
          </p:nvSpPr>
          <p:spPr>
            <a:xfrm>
              <a:off x="2184885" y="3128888"/>
              <a:ext cx="79838" cy="492989"/>
            </a:xfrm>
            <a:custGeom>
              <a:avLst/>
              <a:gdLst>
                <a:gd name="connsiteX0" fmla="*/ 0 w 278781"/>
                <a:gd name="connsiteY0" fmla="*/ 0 h 568712"/>
                <a:gd name="connsiteX1" fmla="*/ 100361 w 278781"/>
                <a:gd name="connsiteY1" fmla="*/ 479502 h 568712"/>
                <a:gd name="connsiteX2" fmla="*/ 278781 w 278781"/>
                <a:gd name="connsiteY2" fmla="*/ 535258 h 568712"/>
              </a:gdLst>
              <a:ahLst/>
              <a:cxnLst>
                <a:cxn ang="0">
                  <a:pos x="connsiteX0" y="connsiteY0"/>
                </a:cxn>
                <a:cxn ang="0">
                  <a:pos x="connsiteX1" y="connsiteY1"/>
                </a:cxn>
                <a:cxn ang="0">
                  <a:pos x="connsiteX2" y="connsiteY2"/>
                </a:cxn>
              </a:cxnLst>
              <a:rect l="l" t="t" r="r" b="b"/>
              <a:pathLst>
                <a:path w="278781" h="568712">
                  <a:moveTo>
                    <a:pt x="0" y="0"/>
                  </a:moveTo>
                  <a:cubicBezTo>
                    <a:pt x="26949" y="195146"/>
                    <a:pt x="53898" y="390292"/>
                    <a:pt x="100361" y="479502"/>
                  </a:cubicBezTo>
                  <a:cubicBezTo>
                    <a:pt x="146824" y="568712"/>
                    <a:pt x="212802" y="551985"/>
                    <a:pt x="278781" y="53525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0" name="任意多边形 49"/>
            <p:cNvSpPr/>
            <p:nvPr/>
          </p:nvSpPr>
          <p:spPr>
            <a:xfrm>
              <a:off x="3138896" y="3106635"/>
              <a:ext cx="71545" cy="125663"/>
            </a:xfrm>
            <a:custGeom>
              <a:avLst/>
              <a:gdLst>
                <a:gd name="connsiteX0" fmla="*/ 0 w 111512"/>
                <a:gd name="connsiteY0" fmla="*/ 144965 h 144965"/>
                <a:gd name="connsiteX1" fmla="*/ 111512 w 111512"/>
                <a:gd name="connsiteY1" fmla="*/ 0 h 144965"/>
              </a:gdLst>
              <a:ahLst/>
              <a:cxnLst>
                <a:cxn ang="0">
                  <a:pos x="connsiteX0" y="connsiteY0"/>
                </a:cxn>
                <a:cxn ang="0">
                  <a:pos x="connsiteX1" y="connsiteY1"/>
                </a:cxn>
              </a:cxnLst>
              <a:rect l="l" t="t" r="r" b="b"/>
              <a:pathLst>
                <a:path w="111512" h="144965">
                  <a:moveTo>
                    <a:pt x="0" y="144965"/>
                  </a:moveTo>
                  <a:lnTo>
                    <a:pt x="111512"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1" name="任意多边形 50"/>
            <p:cNvSpPr/>
            <p:nvPr/>
          </p:nvSpPr>
          <p:spPr>
            <a:xfrm>
              <a:off x="2161253" y="4226003"/>
              <a:ext cx="243255" cy="40277"/>
            </a:xfrm>
            <a:custGeom>
              <a:avLst/>
              <a:gdLst>
                <a:gd name="connsiteX0" fmla="*/ 0 w 379142"/>
                <a:gd name="connsiteY0" fmla="*/ 11151 h 46464"/>
                <a:gd name="connsiteX1" fmla="*/ 144966 w 379142"/>
                <a:gd name="connsiteY1" fmla="*/ 44605 h 46464"/>
                <a:gd name="connsiteX2" fmla="*/ 379142 w 379142"/>
                <a:gd name="connsiteY2" fmla="*/ 0 h 46464"/>
              </a:gdLst>
              <a:ahLst/>
              <a:cxnLst>
                <a:cxn ang="0">
                  <a:pos x="connsiteX0" y="connsiteY0"/>
                </a:cxn>
                <a:cxn ang="0">
                  <a:pos x="connsiteX1" y="connsiteY1"/>
                </a:cxn>
                <a:cxn ang="0">
                  <a:pos x="connsiteX2" y="connsiteY2"/>
                </a:cxn>
              </a:cxnLst>
              <a:rect l="l" t="t" r="r" b="b"/>
              <a:pathLst>
                <a:path w="379142" h="46464">
                  <a:moveTo>
                    <a:pt x="0" y="11151"/>
                  </a:moveTo>
                  <a:cubicBezTo>
                    <a:pt x="40888" y="28807"/>
                    <a:pt x="81776" y="46464"/>
                    <a:pt x="144966" y="44605"/>
                  </a:cubicBezTo>
                  <a:cubicBezTo>
                    <a:pt x="208156" y="42747"/>
                    <a:pt x="293649" y="21373"/>
                    <a:pt x="379142" y="0"/>
                  </a:cubicBezTo>
                </a:path>
              </a:pathLst>
            </a:custGeom>
            <a:noFill/>
            <a:ln w="9525" cap="flat" cmpd="sng" algn="ctr">
              <a:solidFill>
                <a:srgbClr val="77B7E7">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2" name="任意多边形 51"/>
            <p:cNvSpPr/>
            <p:nvPr/>
          </p:nvSpPr>
          <p:spPr>
            <a:xfrm>
              <a:off x="3115614" y="2607850"/>
              <a:ext cx="151438" cy="212662"/>
            </a:xfrm>
            <a:custGeom>
              <a:avLst/>
              <a:gdLst>
                <a:gd name="connsiteX0" fmla="*/ 0 w 236034"/>
                <a:gd name="connsiteY0" fmla="*/ 0 h 245327"/>
                <a:gd name="connsiteX1" fmla="*/ 200722 w 236034"/>
                <a:gd name="connsiteY1" fmla="*/ 122664 h 245327"/>
                <a:gd name="connsiteX2" fmla="*/ 211873 w 236034"/>
                <a:gd name="connsiteY2" fmla="*/ 245327 h 245327"/>
              </a:gdLst>
              <a:ahLst/>
              <a:cxnLst>
                <a:cxn ang="0">
                  <a:pos x="connsiteX0" y="connsiteY0"/>
                </a:cxn>
                <a:cxn ang="0">
                  <a:pos x="connsiteX1" y="connsiteY1"/>
                </a:cxn>
                <a:cxn ang="0">
                  <a:pos x="connsiteX2" y="connsiteY2"/>
                </a:cxn>
              </a:cxnLst>
              <a:rect l="l" t="t" r="r" b="b"/>
              <a:pathLst>
                <a:path w="236034" h="245327">
                  <a:moveTo>
                    <a:pt x="0" y="0"/>
                  </a:moveTo>
                  <a:cubicBezTo>
                    <a:pt x="82705" y="40888"/>
                    <a:pt x="165410" y="81776"/>
                    <a:pt x="200722" y="122664"/>
                  </a:cubicBezTo>
                  <a:cubicBezTo>
                    <a:pt x="236034" y="163552"/>
                    <a:pt x="223953" y="204439"/>
                    <a:pt x="211873" y="245327"/>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3" name="任意多边形 52"/>
            <p:cNvSpPr/>
            <p:nvPr/>
          </p:nvSpPr>
          <p:spPr>
            <a:xfrm>
              <a:off x="2242799" y="3785222"/>
              <a:ext cx="287737" cy="318942"/>
            </a:xfrm>
            <a:custGeom>
              <a:avLst/>
              <a:gdLst>
                <a:gd name="connsiteX0" fmla="*/ 0 w 167268"/>
                <a:gd name="connsiteY0" fmla="*/ 0 h 245327"/>
                <a:gd name="connsiteX1" fmla="*/ 111512 w 167268"/>
                <a:gd name="connsiteY1" fmla="*/ 111512 h 245327"/>
                <a:gd name="connsiteX2" fmla="*/ 167268 w 167268"/>
                <a:gd name="connsiteY2" fmla="*/ 245327 h 245327"/>
              </a:gdLst>
              <a:ahLst/>
              <a:cxnLst>
                <a:cxn ang="0">
                  <a:pos x="connsiteX0" y="connsiteY0"/>
                </a:cxn>
                <a:cxn ang="0">
                  <a:pos x="connsiteX1" y="connsiteY1"/>
                </a:cxn>
                <a:cxn ang="0">
                  <a:pos x="connsiteX2" y="connsiteY2"/>
                </a:cxn>
              </a:cxnLst>
              <a:rect l="l" t="t" r="r" b="b"/>
              <a:pathLst>
                <a:path w="167268" h="245327">
                  <a:moveTo>
                    <a:pt x="0" y="0"/>
                  </a:moveTo>
                  <a:cubicBezTo>
                    <a:pt x="41817" y="35312"/>
                    <a:pt x="83634" y="70624"/>
                    <a:pt x="111512" y="111512"/>
                  </a:cubicBezTo>
                  <a:cubicBezTo>
                    <a:pt x="139390" y="152400"/>
                    <a:pt x="153329" y="198863"/>
                    <a:pt x="167268" y="245327"/>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4" name="任意多边形 53"/>
            <p:cNvSpPr/>
            <p:nvPr/>
          </p:nvSpPr>
          <p:spPr>
            <a:xfrm flipH="1">
              <a:off x="2477371" y="4443508"/>
              <a:ext cx="45719" cy="396325"/>
            </a:xfrm>
            <a:custGeom>
              <a:avLst/>
              <a:gdLst>
                <a:gd name="connsiteX0" fmla="*/ 44605 w 208156"/>
                <a:gd name="connsiteY0" fmla="*/ 0 h 457200"/>
                <a:gd name="connsiteX1" fmla="*/ 200722 w 208156"/>
                <a:gd name="connsiteY1" fmla="*/ 278780 h 457200"/>
                <a:gd name="connsiteX2" fmla="*/ 0 w 208156"/>
                <a:gd name="connsiteY2" fmla="*/ 457200 h 457200"/>
              </a:gdLst>
              <a:ahLst/>
              <a:cxnLst>
                <a:cxn ang="0">
                  <a:pos x="connsiteX0" y="connsiteY0"/>
                </a:cxn>
                <a:cxn ang="0">
                  <a:pos x="connsiteX1" y="connsiteY1"/>
                </a:cxn>
                <a:cxn ang="0">
                  <a:pos x="connsiteX2" y="connsiteY2"/>
                </a:cxn>
              </a:cxnLst>
              <a:rect l="l" t="t" r="r" b="b"/>
              <a:pathLst>
                <a:path w="208156" h="457200">
                  <a:moveTo>
                    <a:pt x="44605" y="0"/>
                  </a:moveTo>
                  <a:cubicBezTo>
                    <a:pt x="126380" y="101290"/>
                    <a:pt x="208156" y="202580"/>
                    <a:pt x="200722" y="278780"/>
                  </a:cubicBezTo>
                  <a:cubicBezTo>
                    <a:pt x="193288" y="354980"/>
                    <a:pt x="96644" y="406090"/>
                    <a:pt x="0" y="45720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5" name="任意多边形 54"/>
            <p:cNvSpPr/>
            <p:nvPr/>
          </p:nvSpPr>
          <p:spPr>
            <a:xfrm>
              <a:off x="2328520" y="3379260"/>
              <a:ext cx="224816" cy="257074"/>
            </a:xfrm>
            <a:custGeom>
              <a:avLst/>
              <a:gdLst>
                <a:gd name="connsiteX0" fmla="*/ 0 w 278781"/>
                <a:gd name="connsiteY0" fmla="*/ 524107 h 524107"/>
                <a:gd name="connsiteX1" fmla="*/ 278781 w 278781"/>
                <a:gd name="connsiteY1" fmla="*/ 0 h 524107"/>
              </a:gdLst>
              <a:ahLst/>
              <a:cxnLst>
                <a:cxn ang="0">
                  <a:pos x="connsiteX0" y="connsiteY0"/>
                </a:cxn>
                <a:cxn ang="0">
                  <a:pos x="connsiteX1" y="connsiteY1"/>
                </a:cxn>
              </a:cxnLst>
              <a:rect l="l" t="t" r="r" b="b"/>
              <a:pathLst>
                <a:path w="278781" h="524107">
                  <a:moveTo>
                    <a:pt x="0" y="524107"/>
                  </a:moveTo>
                  <a:lnTo>
                    <a:pt x="278781"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6" name="任意多边形 55"/>
            <p:cNvSpPr/>
            <p:nvPr/>
          </p:nvSpPr>
          <p:spPr>
            <a:xfrm>
              <a:off x="2675510" y="3964056"/>
              <a:ext cx="236100" cy="135330"/>
            </a:xfrm>
            <a:custGeom>
              <a:avLst/>
              <a:gdLst>
                <a:gd name="connsiteX0" fmla="*/ 0 w 367990"/>
                <a:gd name="connsiteY0" fmla="*/ 156117 h 156117"/>
                <a:gd name="connsiteX1" fmla="*/ 367990 w 367990"/>
                <a:gd name="connsiteY1" fmla="*/ 0 h 156117"/>
              </a:gdLst>
              <a:ahLst/>
              <a:cxnLst>
                <a:cxn ang="0">
                  <a:pos x="connsiteX0" y="connsiteY0"/>
                </a:cxn>
                <a:cxn ang="0">
                  <a:pos x="connsiteX1" y="connsiteY1"/>
                </a:cxn>
              </a:cxnLst>
              <a:rect l="l" t="t" r="r" b="b"/>
              <a:pathLst>
                <a:path w="367990" h="156117">
                  <a:moveTo>
                    <a:pt x="0" y="156117"/>
                  </a:moveTo>
                  <a:lnTo>
                    <a:pt x="367990"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7" name="任意多边形 56"/>
            <p:cNvSpPr/>
            <p:nvPr/>
          </p:nvSpPr>
          <p:spPr>
            <a:xfrm>
              <a:off x="2785668" y="4377778"/>
              <a:ext cx="200327" cy="251328"/>
            </a:xfrm>
            <a:custGeom>
              <a:avLst/>
              <a:gdLst>
                <a:gd name="connsiteX0" fmla="*/ 0 w 312234"/>
                <a:gd name="connsiteY0" fmla="*/ 0 h 289932"/>
                <a:gd name="connsiteX1" fmla="*/ 312234 w 312234"/>
                <a:gd name="connsiteY1" fmla="*/ 289932 h 289932"/>
              </a:gdLst>
              <a:ahLst/>
              <a:cxnLst>
                <a:cxn ang="0">
                  <a:pos x="connsiteX0" y="connsiteY0"/>
                </a:cxn>
                <a:cxn ang="0">
                  <a:pos x="connsiteX1" y="connsiteY1"/>
                </a:cxn>
              </a:cxnLst>
              <a:rect l="l" t="t" r="r" b="b"/>
              <a:pathLst>
                <a:path w="312234" h="289932">
                  <a:moveTo>
                    <a:pt x="0" y="0"/>
                  </a:moveTo>
                  <a:lnTo>
                    <a:pt x="312234" y="289932"/>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8" name="任意多边形 57"/>
            <p:cNvSpPr/>
            <p:nvPr/>
          </p:nvSpPr>
          <p:spPr>
            <a:xfrm>
              <a:off x="1527344" y="4369078"/>
              <a:ext cx="200327" cy="705652"/>
            </a:xfrm>
            <a:custGeom>
              <a:avLst/>
              <a:gdLst>
                <a:gd name="connsiteX0" fmla="*/ 0 w 312234"/>
                <a:gd name="connsiteY0" fmla="*/ 0 h 814039"/>
                <a:gd name="connsiteX1" fmla="*/ 312234 w 312234"/>
                <a:gd name="connsiteY1" fmla="*/ 814039 h 814039"/>
              </a:gdLst>
              <a:ahLst/>
              <a:cxnLst>
                <a:cxn ang="0">
                  <a:pos x="connsiteX0" y="connsiteY0"/>
                </a:cxn>
                <a:cxn ang="0">
                  <a:pos x="connsiteX1" y="connsiteY1"/>
                </a:cxn>
              </a:cxnLst>
              <a:rect l="l" t="t" r="r" b="b"/>
              <a:pathLst>
                <a:path w="312234" h="814039">
                  <a:moveTo>
                    <a:pt x="0" y="0"/>
                  </a:moveTo>
                  <a:lnTo>
                    <a:pt x="312234" y="814039"/>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59" name="任意多边形 58"/>
            <p:cNvSpPr/>
            <p:nvPr/>
          </p:nvSpPr>
          <p:spPr>
            <a:xfrm>
              <a:off x="3402408" y="3136601"/>
              <a:ext cx="53162" cy="1371600"/>
            </a:xfrm>
            <a:custGeom>
              <a:avLst/>
              <a:gdLst>
                <a:gd name="connsiteX0" fmla="*/ 0 w 412595"/>
                <a:gd name="connsiteY0" fmla="*/ 1304693 h 1304693"/>
                <a:gd name="connsiteX1" fmla="*/ 412595 w 412595"/>
                <a:gd name="connsiteY1" fmla="*/ 602166 h 1304693"/>
                <a:gd name="connsiteX2" fmla="*/ 0 w 412595"/>
                <a:gd name="connsiteY2" fmla="*/ 0 h 1304693"/>
              </a:gdLst>
              <a:ahLst/>
              <a:cxnLst>
                <a:cxn ang="0">
                  <a:pos x="connsiteX0" y="connsiteY0"/>
                </a:cxn>
                <a:cxn ang="0">
                  <a:pos x="connsiteX1" y="connsiteY1"/>
                </a:cxn>
                <a:cxn ang="0">
                  <a:pos x="connsiteX2" y="connsiteY2"/>
                </a:cxn>
              </a:cxnLst>
              <a:rect l="l" t="t" r="r" b="b"/>
              <a:pathLst>
                <a:path w="412595" h="1304693">
                  <a:moveTo>
                    <a:pt x="0" y="1304693"/>
                  </a:moveTo>
                  <a:cubicBezTo>
                    <a:pt x="206297" y="1062154"/>
                    <a:pt x="412595" y="819615"/>
                    <a:pt x="412595" y="602166"/>
                  </a:cubicBezTo>
                  <a:cubicBezTo>
                    <a:pt x="412595" y="384717"/>
                    <a:pt x="206297" y="192358"/>
                    <a:pt x="0"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0" name="圆角矩形 59"/>
            <p:cNvSpPr/>
            <p:nvPr/>
          </p:nvSpPr>
          <p:spPr>
            <a:xfrm>
              <a:off x="500937" y="2216751"/>
              <a:ext cx="392287" cy="355273"/>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61" name="圆角矩形 60"/>
            <p:cNvSpPr/>
            <p:nvPr/>
          </p:nvSpPr>
          <p:spPr>
            <a:xfrm>
              <a:off x="1097239" y="2194505"/>
              <a:ext cx="107178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Skyline </a:t>
              </a: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查询</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62" name="圆角矩形 61"/>
            <p:cNvSpPr/>
            <p:nvPr/>
          </p:nvSpPr>
          <p:spPr>
            <a:xfrm>
              <a:off x="2551710" y="3259719"/>
              <a:ext cx="785498"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Cloud 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63" name="圆角矩形 62"/>
            <p:cNvSpPr/>
            <p:nvPr/>
          </p:nvSpPr>
          <p:spPr>
            <a:xfrm>
              <a:off x="2297128" y="2342446"/>
              <a:ext cx="940552"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err="1" smtClean="0">
                  <a:ln>
                    <a:noFill/>
                  </a:ln>
                  <a:solidFill>
                    <a:srgbClr val="FFFFFF"/>
                  </a:solidFill>
                  <a:effectLst/>
                  <a:uLnTx/>
                  <a:uFillTx/>
                  <a:latin typeface="Arial" panose="020B0604020202090204"/>
                  <a:ea typeface="+mn-ea"/>
                  <a:cs typeface="+mn-cs"/>
                </a:rPr>
                <a:t>MapReduce</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64" name="任意多边形 63"/>
            <p:cNvSpPr/>
            <p:nvPr/>
          </p:nvSpPr>
          <p:spPr>
            <a:xfrm>
              <a:off x="2174937" y="2423226"/>
              <a:ext cx="132316" cy="107319"/>
            </a:xfrm>
            <a:custGeom>
              <a:avLst/>
              <a:gdLst>
                <a:gd name="connsiteX0" fmla="*/ 100360 w 100360"/>
                <a:gd name="connsiteY0" fmla="*/ 144965 h 144965"/>
                <a:gd name="connsiteX1" fmla="*/ 0 w 100360"/>
                <a:gd name="connsiteY1" fmla="*/ 0 h 144965"/>
              </a:gdLst>
              <a:ahLst/>
              <a:cxnLst>
                <a:cxn ang="0">
                  <a:pos x="connsiteX0" y="connsiteY0"/>
                </a:cxn>
                <a:cxn ang="0">
                  <a:pos x="connsiteX1" y="connsiteY1"/>
                </a:cxn>
              </a:cxnLst>
              <a:rect l="l" t="t" r="r" b="b"/>
              <a:pathLst>
                <a:path w="100360" h="144965">
                  <a:moveTo>
                    <a:pt x="100360" y="144965"/>
                  </a:moveTo>
                  <a:lnTo>
                    <a:pt x="0"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5" name="任意多边形 64"/>
            <p:cNvSpPr/>
            <p:nvPr/>
          </p:nvSpPr>
          <p:spPr>
            <a:xfrm>
              <a:off x="1104723" y="2488016"/>
              <a:ext cx="224333" cy="140122"/>
            </a:xfrm>
            <a:custGeom>
              <a:avLst/>
              <a:gdLst>
                <a:gd name="connsiteX0" fmla="*/ 0 w 267629"/>
                <a:gd name="connsiteY0" fmla="*/ 100361 h 100361"/>
                <a:gd name="connsiteX1" fmla="*/ 267629 w 267629"/>
                <a:gd name="connsiteY1" fmla="*/ 0 h 100361"/>
              </a:gdLst>
              <a:ahLst/>
              <a:cxnLst>
                <a:cxn ang="0">
                  <a:pos x="connsiteX0" y="connsiteY0"/>
                </a:cxn>
                <a:cxn ang="0">
                  <a:pos x="connsiteX1" y="connsiteY1"/>
                </a:cxn>
              </a:cxnLst>
              <a:rect l="l" t="t" r="r" b="b"/>
              <a:pathLst>
                <a:path w="267629" h="100361">
                  <a:moveTo>
                    <a:pt x="0" y="100361"/>
                  </a:moveTo>
                  <a:lnTo>
                    <a:pt x="267629"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6" name="任意多边形 65"/>
            <p:cNvSpPr/>
            <p:nvPr/>
          </p:nvSpPr>
          <p:spPr>
            <a:xfrm>
              <a:off x="1899974" y="3085368"/>
              <a:ext cx="178864" cy="29000"/>
            </a:xfrm>
            <a:custGeom>
              <a:avLst/>
              <a:gdLst>
                <a:gd name="connsiteX0" fmla="*/ 0 w 278781"/>
                <a:gd name="connsiteY0" fmla="*/ 33454 h 33454"/>
                <a:gd name="connsiteX1" fmla="*/ 278781 w 278781"/>
                <a:gd name="connsiteY1" fmla="*/ 0 h 33454"/>
              </a:gdLst>
              <a:ahLst/>
              <a:cxnLst>
                <a:cxn ang="0">
                  <a:pos x="connsiteX0" y="connsiteY0"/>
                </a:cxn>
                <a:cxn ang="0">
                  <a:pos x="connsiteX1" y="connsiteY1"/>
                </a:cxn>
              </a:cxnLst>
              <a:rect l="l" t="t" r="r" b="b"/>
              <a:pathLst>
                <a:path w="278781" h="33454">
                  <a:moveTo>
                    <a:pt x="0" y="33454"/>
                  </a:moveTo>
                  <a:lnTo>
                    <a:pt x="278781"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7" name="任意多边形 66"/>
            <p:cNvSpPr/>
            <p:nvPr/>
          </p:nvSpPr>
          <p:spPr>
            <a:xfrm>
              <a:off x="795293" y="4438681"/>
              <a:ext cx="200327" cy="270661"/>
            </a:xfrm>
            <a:custGeom>
              <a:avLst/>
              <a:gdLst>
                <a:gd name="connsiteX0" fmla="*/ 0 w 312234"/>
                <a:gd name="connsiteY0" fmla="*/ 0 h 312234"/>
                <a:gd name="connsiteX1" fmla="*/ 312234 w 312234"/>
                <a:gd name="connsiteY1" fmla="*/ 312234 h 312234"/>
              </a:gdLst>
              <a:ahLst/>
              <a:cxnLst>
                <a:cxn ang="0">
                  <a:pos x="connsiteX0" y="connsiteY0"/>
                </a:cxn>
                <a:cxn ang="0">
                  <a:pos x="connsiteX1" y="connsiteY1"/>
                </a:cxn>
              </a:cxnLst>
              <a:rect l="l" t="t" r="r" b="b"/>
              <a:pathLst>
                <a:path w="312234" h="312234">
                  <a:moveTo>
                    <a:pt x="0" y="0"/>
                  </a:moveTo>
                  <a:lnTo>
                    <a:pt x="312234" y="312234"/>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8" name="任意多边形 67"/>
            <p:cNvSpPr/>
            <p:nvPr/>
          </p:nvSpPr>
          <p:spPr>
            <a:xfrm rot="16200000">
              <a:off x="2593385" y="2829203"/>
              <a:ext cx="546218" cy="204085"/>
            </a:xfrm>
            <a:custGeom>
              <a:avLst/>
              <a:gdLst>
                <a:gd name="connsiteX0" fmla="*/ 669073 w 669073"/>
                <a:gd name="connsiteY0" fmla="*/ 0 h 234175"/>
                <a:gd name="connsiteX1" fmla="*/ 0 w 669073"/>
                <a:gd name="connsiteY1" fmla="*/ 234175 h 234175"/>
              </a:gdLst>
              <a:ahLst/>
              <a:cxnLst>
                <a:cxn ang="0">
                  <a:pos x="connsiteX0" y="connsiteY0"/>
                </a:cxn>
                <a:cxn ang="0">
                  <a:pos x="connsiteX1" y="connsiteY1"/>
                </a:cxn>
              </a:cxnLst>
              <a:rect l="l" t="t" r="r" b="b"/>
              <a:pathLst>
                <a:path w="669073" h="234175">
                  <a:moveTo>
                    <a:pt x="669073" y="0"/>
                  </a:moveTo>
                  <a:lnTo>
                    <a:pt x="0" y="234175"/>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69" name="任意多边形 68"/>
            <p:cNvSpPr/>
            <p:nvPr/>
          </p:nvSpPr>
          <p:spPr>
            <a:xfrm>
              <a:off x="1975405" y="4362321"/>
              <a:ext cx="305261" cy="599321"/>
            </a:xfrm>
            <a:custGeom>
              <a:avLst/>
              <a:gdLst>
                <a:gd name="connsiteX0" fmla="*/ 0 w 475786"/>
                <a:gd name="connsiteY0" fmla="*/ 0 h 691376"/>
                <a:gd name="connsiteX1" fmla="*/ 401444 w 475786"/>
                <a:gd name="connsiteY1" fmla="*/ 535259 h 691376"/>
                <a:gd name="connsiteX2" fmla="*/ 446049 w 475786"/>
                <a:gd name="connsiteY2" fmla="*/ 691376 h 691376"/>
              </a:gdLst>
              <a:ahLst/>
              <a:cxnLst>
                <a:cxn ang="0">
                  <a:pos x="connsiteX0" y="connsiteY0"/>
                </a:cxn>
                <a:cxn ang="0">
                  <a:pos x="connsiteX1" y="connsiteY1"/>
                </a:cxn>
                <a:cxn ang="0">
                  <a:pos x="connsiteX2" y="connsiteY2"/>
                </a:cxn>
              </a:cxnLst>
              <a:rect l="l" t="t" r="r" b="b"/>
              <a:pathLst>
                <a:path w="475786" h="691376">
                  <a:moveTo>
                    <a:pt x="0" y="0"/>
                  </a:moveTo>
                  <a:cubicBezTo>
                    <a:pt x="163551" y="210015"/>
                    <a:pt x="327103" y="420030"/>
                    <a:pt x="401444" y="535259"/>
                  </a:cubicBezTo>
                  <a:cubicBezTo>
                    <a:pt x="475786" y="650488"/>
                    <a:pt x="460917" y="670932"/>
                    <a:pt x="446049" y="691376"/>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70" name="任意多边形 69"/>
            <p:cNvSpPr/>
            <p:nvPr/>
          </p:nvSpPr>
          <p:spPr>
            <a:xfrm>
              <a:off x="1816016" y="4883336"/>
              <a:ext cx="364882" cy="262606"/>
            </a:xfrm>
            <a:custGeom>
              <a:avLst/>
              <a:gdLst>
                <a:gd name="connsiteX0" fmla="*/ 0 w 568712"/>
                <a:gd name="connsiteY0" fmla="*/ 211874 h 302942"/>
                <a:gd name="connsiteX1" fmla="*/ 278781 w 568712"/>
                <a:gd name="connsiteY1" fmla="*/ 267630 h 302942"/>
                <a:gd name="connsiteX2" fmla="*/ 568712 w 568712"/>
                <a:gd name="connsiteY2" fmla="*/ 0 h 302942"/>
              </a:gdLst>
              <a:ahLst/>
              <a:cxnLst>
                <a:cxn ang="0">
                  <a:pos x="connsiteX0" y="connsiteY0"/>
                </a:cxn>
                <a:cxn ang="0">
                  <a:pos x="connsiteX1" y="connsiteY1"/>
                </a:cxn>
                <a:cxn ang="0">
                  <a:pos x="connsiteX2" y="connsiteY2"/>
                </a:cxn>
              </a:cxnLst>
              <a:rect l="l" t="t" r="r" b="b"/>
              <a:pathLst>
                <a:path w="568712" h="302942">
                  <a:moveTo>
                    <a:pt x="0" y="211874"/>
                  </a:moveTo>
                  <a:cubicBezTo>
                    <a:pt x="91998" y="257408"/>
                    <a:pt x="183996" y="302942"/>
                    <a:pt x="278781" y="267630"/>
                  </a:cubicBezTo>
                  <a:cubicBezTo>
                    <a:pt x="373566" y="232318"/>
                    <a:pt x="471139" y="116159"/>
                    <a:pt x="568712"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71" name="任意多边形 70"/>
            <p:cNvSpPr/>
            <p:nvPr/>
          </p:nvSpPr>
          <p:spPr>
            <a:xfrm>
              <a:off x="1913388" y="3817073"/>
              <a:ext cx="122820" cy="299660"/>
            </a:xfrm>
            <a:custGeom>
              <a:avLst/>
              <a:gdLst>
                <a:gd name="connsiteX0" fmla="*/ 0 w 191430"/>
                <a:gd name="connsiteY0" fmla="*/ 0 h 345688"/>
                <a:gd name="connsiteX1" fmla="*/ 167269 w 191430"/>
                <a:gd name="connsiteY1" fmla="*/ 111512 h 345688"/>
                <a:gd name="connsiteX2" fmla="*/ 144966 w 191430"/>
                <a:gd name="connsiteY2" fmla="*/ 345688 h 345688"/>
              </a:gdLst>
              <a:ahLst/>
              <a:cxnLst>
                <a:cxn ang="0">
                  <a:pos x="connsiteX0" y="connsiteY0"/>
                </a:cxn>
                <a:cxn ang="0">
                  <a:pos x="connsiteX1" y="connsiteY1"/>
                </a:cxn>
                <a:cxn ang="0">
                  <a:pos x="connsiteX2" y="connsiteY2"/>
                </a:cxn>
              </a:cxnLst>
              <a:rect l="l" t="t" r="r" b="b"/>
              <a:pathLst>
                <a:path w="191430" h="345688">
                  <a:moveTo>
                    <a:pt x="0" y="0"/>
                  </a:moveTo>
                  <a:cubicBezTo>
                    <a:pt x="71554" y="26948"/>
                    <a:pt x="143108" y="53897"/>
                    <a:pt x="167269" y="111512"/>
                  </a:cubicBezTo>
                  <a:cubicBezTo>
                    <a:pt x="191430" y="169127"/>
                    <a:pt x="168198" y="257407"/>
                    <a:pt x="144966" y="34568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72" name="TextBox 71"/>
            <p:cNvSpPr txBox="1"/>
            <p:nvPr/>
          </p:nvSpPr>
          <p:spPr>
            <a:xfrm>
              <a:off x="1341310" y="5129569"/>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17347D"/>
                  </a:solidFill>
                  <a:effectLst/>
                  <a:uLnTx/>
                  <a:uFillTx/>
                  <a:latin typeface="黑体" pitchFamily="49" charset="-122"/>
                  <a:ea typeface="黑体" pitchFamily="49" charset="-122"/>
                </a:rPr>
                <a:t>概念词典</a:t>
              </a:r>
              <a:endParaRPr kumimoji="0" lang="zh-CN" altLang="en-US" sz="1800" b="0" i="0" u="none" strike="noStrike" kern="0" cap="none" spc="0" normalizeH="0" baseline="0" noProof="0" dirty="0" smtClean="0">
                <a:ln>
                  <a:noFill/>
                </a:ln>
                <a:solidFill>
                  <a:srgbClr val="17347D"/>
                </a:solidFill>
                <a:effectLst/>
                <a:uLnTx/>
                <a:uFillTx/>
                <a:latin typeface="黑体" pitchFamily="49" charset="-122"/>
                <a:ea typeface="黑体" pitchFamily="49" charset="-122"/>
              </a:endParaRPr>
            </a:p>
          </p:txBody>
        </p:sp>
        <p:sp>
          <p:nvSpPr>
            <p:cNvPr id="73" name="圆角矩形 72"/>
            <p:cNvSpPr/>
            <p:nvPr/>
          </p:nvSpPr>
          <p:spPr>
            <a:xfrm>
              <a:off x="2732933" y="4531560"/>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数据质量</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4" name="圆角矩形 73"/>
            <p:cNvSpPr/>
            <p:nvPr/>
          </p:nvSpPr>
          <p:spPr>
            <a:xfrm>
              <a:off x="2052585" y="2932050"/>
              <a:ext cx="78219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关系模型 </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5" name="圆角矩形 74"/>
            <p:cNvSpPr/>
            <p:nvPr/>
          </p:nvSpPr>
          <p:spPr>
            <a:xfrm>
              <a:off x="1938400" y="4729056"/>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知识发现</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6" name="圆角矩形 75"/>
            <p:cNvSpPr/>
            <p:nvPr/>
          </p:nvSpPr>
          <p:spPr>
            <a:xfrm>
              <a:off x="1421581" y="4783187"/>
              <a:ext cx="392287" cy="355273"/>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7" name="圆角矩形 76"/>
            <p:cNvSpPr/>
            <p:nvPr/>
          </p:nvSpPr>
          <p:spPr>
            <a:xfrm>
              <a:off x="2324854" y="4114273"/>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数据挖掘</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8" name="TextBox 77"/>
            <p:cNvSpPr txBox="1"/>
            <p:nvPr/>
          </p:nvSpPr>
          <p:spPr>
            <a:xfrm>
              <a:off x="1453111" y="3496237"/>
              <a:ext cx="864000" cy="276999"/>
            </a:xfrm>
            <a:prstGeom prst="rect">
              <a:avLst/>
            </a:prstGeom>
            <a:solidFill>
              <a:srgbClr val="3E9B71"/>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Arial" panose="020B0604020202090204"/>
                  <a:ea typeface="+mn-ea"/>
                  <a:cs typeface="+mn-cs"/>
                </a:rPr>
                <a:t>Database</a:t>
              </a:r>
              <a:endParaRPr kumimoji="0" lang="zh-CN" altLang="en-US" sz="120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79" name="圆角矩形 78"/>
            <p:cNvSpPr/>
            <p:nvPr/>
          </p:nvSpPr>
          <p:spPr>
            <a:xfrm>
              <a:off x="2604581" y="3682181"/>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数据仓库</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0" name="圆角矩形 79"/>
            <p:cNvSpPr/>
            <p:nvPr/>
          </p:nvSpPr>
          <p:spPr>
            <a:xfrm>
              <a:off x="463759" y="4622638"/>
              <a:ext cx="937253"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面向对象</a:t>
              </a: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1" name="圆角矩形 80"/>
            <p:cNvSpPr/>
            <p:nvPr/>
          </p:nvSpPr>
          <p:spPr>
            <a:xfrm>
              <a:off x="304271" y="3124435"/>
              <a:ext cx="7129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XML 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2" name="圆角矩形 81"/>
            <p:cNvSpPr/>
            <p:nvPr/>
          </p:nvSpPr>
          <p:spPr>
            <a:xfrm>
              <a:off x="327137" y="3739237"/>
              <a:ext cx="798694"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多媒体</a:t>
              </a: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3" name="圆角矩形 82"/>
            <p:cNvSpPr/>
            <p:nvPr/>
          </p:nvSpPr>
          <p:spPr>
            <a:xfrm>
              <a:off x="1471175" y="4029235"/>
              <a:ext cx="68965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Grid 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4" name="圆角矩形 83"/>
            <p:cNvSpPr/>
            <p:nvPr/>
          </p:nvSpPr>
          <p:spPr>
            <a:xfrm>
              <a:off x="685162" y="2647906"/>
              <a:ext cx="798694"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分布式</a:t>
              </a:r>
              <a:r>
                <a:rPr kumimoji="0" lang="en-US" altLang="zh-CN" sz="1050" b="0" i="0" u="none" strike="noStrike" kern="0" cap="none" spc="0" normalizeH="0" baseline="0" noProof="0" dirty="0" smtClean="0">
                  <a:ln>
                    <a:noFill/>
                  </a:ln>
                  <a:solidFill>
                    <a:srgbClr val="FFFFFF"/>
                  </a:solidFill>
                  <a:effectLst/>
                  <a:uLnTx/>
                  <a:uFillTx/>
                  <a:latin typeface="Arial" panose="020B0604020202090204"/>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sp>
          <p:nvSpPr>
            <p:cNvPr id="85" name="圆角矩形 84"/>
            <p:cNvSpPr/>
            <p:nvPr/>
          </p:nvSpPr>
          <p:spPr>
            <a:xfrm>
              <a:off x="1188766" y="3040323"/>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rPr>
                <a:t>查询处理</a:t>
              </a:r>
              <a:endParaRPr kumimoji="0" lang="zh-CN" altLang="en-US" sz="1050" b="0" i="0" u="none" strike="noStrike" kern="0" cap="none" spc="0" normalizeH="0" baseline="0" noProof="0" dirty="0" smtClean="0">
                <a:ln>
                  <a:noFill/>
                </a:ln>
                <a:solidFill>
                  <a:srgbClr val="FFFFFF"/>
                </a:solidFill>
                <a:effectLst/>
                <a:uLnTx/>
                <a:uFillTx/>
                <a:latin typeface="Arial" panose="020B0604020202090204"/>
                <a:ea typeface="+mn-ea"/>
                <a:cs typeface="+mn-cs"/>
              </a:endParaRPr>
            </a:p>
          </p:txBody>
        </p:sp>
      </p:grpSp>
      <p:sp>
        <p:nvSpPr>
          <p:cNvPr id="86" name="TextBox 85"/>
          <p:cNvSpPr txBox="1"/>
          <p:nvPr/>
        </p:nvSpPr>
        <p:spPr>
          <a:xfrm>
            <a:off x="1957002" y="4379866"/>
            <a:ext cx="595035" cy="58477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视频镜头</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pic>
        <p:nvPicPr>
          <p:cNvPr id="87" name="Picture 2" descr="sigmod.gif"/>
          <p:cNvPicPr>
            <a:picLocks noChangeAspect="1" noChangeArrowheads="1"/>
          </p:cNvPicPr>
          <p:nvPr/>
        </p:nvPicPr>
        <p:blipFill>
          <a:blip r:embed="rId1" cstate="print"/>
          <a:srcRect/>
          <a:stretch>
            <a:fillRect/>
          </a:stretch>
        </p:blipFill>
        <p:spPr bwMode="auto">
          <a:xfrm>
            <a:off x="724436" y="1892384"/>
            <a:ext cx="674998" cy="216000"/>
          </a:xfrm>
          <a:prstGeom prst="rect">
            <a:avLst/>
          </a:prstGeom>
          <a:noFill/>
        </p:spPr>
      </p:pic>
      <p:pic>
        <p:nvPicPr>
          <p:cNvPr id="88" name="Picture 4" descr="VLDB 2005 Logo"/>
          <p:cNvPicPr>
            <a:picLocks noChangeAspect="1" noChangeArrowheads="1"/>
          </p:cNvPicPr>
          <p:nvPr/>
        </p:nvPicPr>
        <p:blipFill>
          <a:blip r:embed="rId2" cstate="print"/>
          <a:srcRect/>
          <a:stretch>
            <a:fillRect/>
          </a:stretch>
        </p:blipFill>
        <p:spPr bwMode="auto">
          <a:xfrm>
            <a:off x="841389" y="2970676"/>
            <a:ext cx="504000" cy="504001"/>
          </a:xfrm>
          <a:prstGeom prst="rect">
            <a:avLst/>
          </a:prstGeom>
          <a:noFill/>
        </p:spPr>
      </p:pic>
      <p:pic>
        <p:nvPicPr>
          <p:cNvPr id="89" name="图片 88" descr="ICDE.jpg"/>
          <p:cNvPicPr>
            <a:picLocks noChangeAspect="1"/>
          </p:cNvPicPr>
          <p:nvPr/>
        </p:nvPicPr>
        <p:blipFill>
          <a:blip r:embed="rId3" cstate="print"/>
          <a:srcRect b="8540"/>
          <a:stretch>
            <a:fillRect/>
          </a:stretch>
        </p:blipFill>
        <p:spPr>
          <a:xfrm>
            <a:off x="7683932" y="2001126"/>
            <a:ext cx="612000" cy="498115"/>
          </a:xfrm>
          <a:prstGeom prst="rect">
            <a:avLst/>
          </a:prstGeom>
        </p:spPr>
      </p:pic>
      <p:pic>
        <p:nvPicPr>
          <p:cNvPr id="90" name="图片 89" descr="vldbj.gif"/>
          <p:cNvPicPr>
            <a:picLocks noChangeAspect="1"/>
          </p:cNvPicPr>
          <p:nvPr/>
        </p:nvPicPr>
        <p:blipFill>
          <a:blip r:embed="rId4" cstate="print"/>
          <a:srcRect r="12244" b="30457"/>
          <a:stretch>
            <a:fillRect/>
          </a:stretch>
        </p:blipFill>
        <p:spPr>
          <a:xfrm>
            <a:off x="7616454" y="2588684"/>
            <a:ext cx="847993" cy="252000"/>
          </a:xfrm>
          <a:prstGeom prst="rect">
            <a:avLst/>
          </a:prstGeom>
        </p:spPr>
      </p:pic>
      <p:pic>
        <p:nvPicPr>
          <p:cNvPr id="91" name="图片 90" descr="TOIS.jpg"/>
          <p:cNvPicPr>
            <a:picLocks noChangeAspect="1"/>
          </p:cNvPicPr>
          <p:nvPr/>
        </p:nvPicPr>
        <p:blipFill>
          <a:blip r:embed="rId5" cstate="print"/>
          <a:stretch>
            <a:fillRect/>
          </a:stretch>
        </p:blipFill>
        <p:spPr>
          <a:xfrm>
            <a:off x="7733872" y="2940004"/>
            <a:ext cx="492428" cy="634188"/>
          </a:xfrm>
          <a:prstGeom prst="rect">
            <a:avLst/>
          </a:prstGeom>
        </p:spPr>
      </p:pic>
      <p:pic>
        <p:nvPicPr>
          <p:cNvPr id="92" name="图片 91" descr="IEEE-TKDE.jpg"/>
          <p:cNvPicPr>
            <a:picLocks noChangeAspect="1"/>
          </p:cNvPicPr>
          <p:nvPr/>
        </p:nvPicPr>
        <p:blipFill>
          <a:blip r:embed="rId6" cstate="print"/>
          <a:stretch>
            <a:fillRect/>
          </a:stretch>
        </p:blipFill>
        <p:spPr>
          <a:xfrm>
            <a:off x="7738444" y="3626471"/>
            <a:ext cx="484076" cy="660104"/>
          </a:xfrm>
          <a:prstGeom prst="rect">
            <a:avLst/>
          </a:prstGeom>
        </p:spPr>
      </p:pic>
      <p:pic>
        <p:nvPicPr>
          <p:cNvPr id="93" name="图片 92" descr="DMKD.jpg"/>
          <p:cNvPicPr>
            <a:picLocks noChangeAspect="1"/>
          </p:cNvPicPr>
          <p:nvPr/>
        </p:nvPicPr>
        <p:blipFill>
          <a:blip r:embed="rId7" cstate="print"/>
          <a:stretch>
            <a:fillRect/>
          </a:stretch>
        </p:blipFill>
        <p:spPr>
          <a:xfrm>
            <a:off x="828782" y="2212107"/>
            <a:ext cx="481691" cy="720000"/>
          </a:xfrm>
          <a:prstGeom prst="rect">
            <a:avLst/>
          </a:prstGeom>
        </p:spPr>
      </p:pic>
      <p:pic>
        <p:nvPicPr>
          <p:cNvPr id="94" name="图片 93" descr="DatabaseSystems.jpg"/>
          <p:cNvPicPr>
            <a:picLocks noChangeAspect="1"/>
          </p:cNvPicPr>
          <p:nvPr/>
        </p:nvPicPr>
        <p:blipFill>
          <a:blip r:embed="rId8" cstate="print"/>
          <a:stretch>
            <a:fillRect/>
          </a:stretch>
        </p:blipFill>
        <p:spPr>
          <a:xfrm>
            <a:off x="801350" y="3523151"/>
            <a:ext cx="575598" cy="720894"/>
          </a:xfrm>
          <a:prstGeom prst="rect">
            <a:avLst/>
          </a:prstGeom>
        </p:spPr>
      </p:pic>
      <p:pic>
        <p:nvPicPr>
          <p:cNvPr id="95" name="图片 94" descr="Oracle10g.jpg"/>
          <p:cNvPicPr>
            <a:picLocks noChangeAspect="1"/>
          </p:cNvPicPr>
          <p:nvPr/>
        </p:nvPicPr>
        <p:blipFill>
          <a:blip r:embed="rId9" cstate="print"/>
          <a:stretch>
            <a:fillRect/>
          </a:stretch>
        </p:blipFill>
        <p:spPr>
          <a:xfrm>
            <a:off x="792162" y="5015781"/>
            <a:ext cx="577037" cy="713427"/>
          </a:xfrm>
          <a:prstGeom prst="rect">
            <a:avLst/>
          </a:prstGeom>
        </p:spPr>
      </p:pic>
      <p:pic>
        <p:nvPicPr>
          <p:cNvPr id="96" name="图片 95" descr="databases.jpg"/>
          <p:cNvPicPr>
            <a:picLocks noChangeAspect="1"/>
          </p:cNvPicPr>
          <p:nvPr/>
        </p:nvPicPr>
        <p:blipFill>
          <a:blip r:embed="rId10" cstate="print"/>
          <a:srcRect l="18244" r="19206"/>
          <a:stretch>
            <a:fillRect/>
          </a:stretch>
        </p:blipFill>
        <p:spPr>
          <a:xfrm>
            <a:off x="7767136" y="4962181"/>
            <a:ext cx="467831" cy="747929"/>
          </a:xfrm>
          <a:prstGeom prst="rect">
            <a:avLst/>
          </a:prstGeom>
        </p:spPr>
      </p:pic>
      <p:pic>
        <p:nvPicPr>
          <p:cNvPr id="97" name="Picture 5"/>
          <p:cNvPicPr>
            <a:picLocks noChangeAspect="1" noChangeArrowheads="1"/>
          </p:cNvPicPr>
          <p:nvPr/>
        </p:nvPicPr>
        <p:blipFill>
          <a:blip r:embed="rId11" cstate="print"/>
          <a:srcRect/>
          <a:stretch>
            <a:fillRect/>
          </a:stretch>
        </p:blipFill>
        <p:spPr bwMode="auto">
          <a:xfrm>
            <a:off x="7558240" y="4347597"/>
            <a:ext cx="879450" cy="491866"/>
          </a:xfrm>
          <a:prstGeom prst="rect">
            <a:avLst/>
          </a:prstGeom>
          <a:noFill/>
          <a:ln w="9525">
            <a:noFill/>
            <a:miter lim="800000"/>
            <a:headEnd/>
            <a:tailEnd/>
          </a:ln>
        </p:spPr>
      </p:pic>
      <p:pic>
        <p:nvPicPr>
          <p:cNvPr id="98" name="Picture 6"/>
          <p:cNvPicPr>
            <a:picLocks noChangeAspect="1" noChangeArrowheads="1"/>
          </p:cNvPicPr>
          <p:nvPr/>
        </p:nvPicPr>
        <p:blipFill>
          <a:blip r:embed="rId12" cstate="print"/>
          <a:srcRect/>
          <a:stretch>
            <a:fillRect/>
          </a:stretch>
        </p:blipFill>
        <p:spPr bwMode="auto">
          <a:xfrm>
            <a:off x="603430" y="4385366"/>
            <a:ext cx="956814" cy="539158"/>
          </a:xfrm>
          <a:prstGeom prst="rect">
            <a:avLst/>
          </a:prstGeom>
          <a:noFill/>
          <a:ln w="9525">
            <a:noFill/>
            <a:miter lim="800000"/>
            <a:headEnd/>
            <a:tailEnd/>
          </a:ln>
        </p:spPr>
      </p:pic>
      <p:sp>
        <p:nvSpPr>
          <p:cNvPr id="99" name="TextBox 98"/>
          <p:cNvSpPr txBox="1"/>
          <p:nvPr/>
        </p:nvSpPr>
        <p:spPr>
          <a:xfrm>
            <a:off x="537758" y="5861999"/>
            <a:ext cx="938077" cy="584775"/>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Database</a:t>
            </a:r>
            <a:endParaRPr kumimoji="0" lang="en-US" altLang="zh-CN"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数据海</a:t>
            </a:r>
            <a:endPar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p:txBody>
      </p:sp>
      <p:sp>
        <p:nvSpPr>
          <p:cNvPr id="100" name="TextBox 99"/>
          <p:cNvSpPr txBox="1"/>
          <p:nvPr/>
        </p:nvSpPr>
        <p:spPr>
          <a:xfrm>
            <a:off x="6324379" y="3212491"/>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插图</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101" name="TextBox 100"/>
          <p:cNvSpPr txBox="1"/>
          <p:nvPr/>
        </p:nvSpPr>
        <p:spPr>
          <a:xfrm>
            <a:off x="6351792" y="4353712"/>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公式</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102" name="TextBox 101"/>
          <p:cNvSpPr txBox="1"/>
          <p:nvPr/>
        </p:nvSpPr>
        <p:spPr>
          <a:xfrm>
            <a:off x="6302173" y="5505563"/>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表格</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103" name="右箭头 102"/>
          <p:cNvSpPr/>
          <p:nvPr/>
        </p:nvSpPr>
        <p:spPr>
          <a:xfrm>
            <a:off x="1653366" y="3283071"/>
            <a:ext cx="216000" cy="864000"/>
          </a:xfrm>
          <a:prstGeom prst="rightArrow">
            <a:avLst/>
          </a:prstGeom>
          <a:gradFill rotWithShape="1">
            <a:gsLst>
              <a:gs pos="0">
                <a:srgbClr val="77B7E7">
                  <a:shade val="51000"/>
                  <a:satMod val="130000"/>
                </a:srgbClr>
              </a:gs>
              <a:gs pos="80000">
                <a:srgbClr val="77B7E7">
                  <a:shade val="93000"/>
                  <a:satMod val="130000"/>
                </a:srgbClr>
              </a:gs>
              <a:gs pos="100000">
                <a:srgbClr val="77B7E7">
                  <a:shade val="94000"/>
                  <a:satMod val="135000"/>
                </a:srgbClr>
              </a:gs>
            </a:gsLst>
            <a:lin ang="16200000" scaled="0"/>
          </a:gradFill>
          <a:ln w="9525" cap="flat" cmpd="sng" algn="ctr">
            <a:solidFill>
              <a:srgbClr val="77B7E7">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sp>
        <p:nvSpPr>
          <p:cNvPr id="104" name="左箭头 103"/>
          <p:cNvSpPr/>
          <p:nvPr/>
        </p:nvSpPr>
        <p:spPr>
          <a:xfrm>
            <a:off x="7150403" y="3283071"/>
            <a:ext cx="216000" cy="864000"/>
          </a:xfrm>
          <a:prstGeom prst="leftArrow">
            <a:avLst/>
          </a:prstGeom>
          <a:gradFill rotWithShape="1">
            <a:gsLst>
              <a:gs pos="0">
                <a:srgbClr val="77B7E7">
                  <a:shade val="51000"/>
                  <a:satMod val="130000"/>
                </a:srgbClr>
              </a:gs>
              <a:gs pos="80000">
                <a:srgbClr val="77B7E7">
                  <a:shade val="93000"/>
                  <a:satMod val="130000"/>
                </a:srgbClr>
              </a:gs>
              <a:gs pos="100000">
                <a:srgbClr val="77B7E7">
                  <a:shade val="94000"/>
                  <a:satMod val="135000"/>
                </a:srgbClr>
              </a:gs>
            </a:gsLst>
            <a:lin ang="16200000" scaled="0"/>
          </a:gradFill>
          <a:ln w="9525" cap="flat" cmpd="sng" algn="ctr">
            <a:solidFill>
              <a:srgbClr val="77B7E7">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grpSp>
        <p:nvGrpSpPr>
          <p:cNvPr id="105" name="组合 290"/>
          <p:cNvGrpSpPr/>
          <p:nvPr/>
        </p:nvGrpSpPr>
        <p:grpSpPr>
          <a:xfrm>
            <a:off x="2165653" y="2944928"/>
            <a:ext cx="297417" cy="339309"/>
            <a:chOff x="3891776" y="4460488"/>
            <a:chExt cx="512956" cy="591014"/>
          </a:xfrm>
        </p:grpSpPr>
        <p:sp>
          <p:nvSpPr>
            <p:cNvPr id="106" name="折角形 105"/>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107" name="直接连接符 106"/>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08" name="直接连接符 107"/>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09" name="直接连接符 108"/>
            <p:cNvCxnSpPr/>
            <p:nvPr/>
          </p:nvCxnSpPr>
          <p:spPr>
            <a:xfrm flipV="1">
              <a:off x="3969833" y="4728117"/>
              <a:ext cx="432000"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0" name="直接连接符 109"/>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11" name="TextBox 110"/>
          <p:cNvSpPr txBox="1"/>
          <p:nvPr/>
        </p:nvSpPr>
        <p:spPr>
          <a:xfrm>
            <a:off x="1988898" y="3286924"/>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事实</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grpSp>
        <p:nvGrpSpPr>
          <p:cNvPr id="112" name="组合 296"/>
          <p:cNvGrpSpPr/>
          <p:nvPr/>
        </p:nvGrpSpPr>
        <p:grpSpPr>
          <a:xfrm>
            <a:off x="2152976" y="5089430"/>
            <a:ext cx="297417" cy="339309"/>
            <a:chOff x="3891776" y="4460488"/>
            <a:chExt cx="512956" cy="591014"/>
          </a:xfrm>
        </p:grpSpPr>
        <p:sp>
          <p:nvSpPr>
            <p:cNvPr id="113" name="折角形 112"/>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114" name="直接连接符 113"/>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5" name="直接连接符 114"/>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6" name="直接连接符 115"/>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7" name="直接连接符 116"/>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18" name="TextBox 117"/>
          <p:cNvSpPr txBox="1"/>
          <p:nvPr/>
        </p:nvSpPr>
        <p:spPr>
          <a:xfrm>
            <a:off x="1971173" y="5446704"/>
            <a:ext cx="595035" cy="58477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音频片段</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119" name="TextBox 118"/>
          <p:cNvSpPr txBox="1"/>
          <p:nvPr/>
        </p:nvSpPr>
        <p:spPr>
          <a:xfrm>
            <a:off x="2003069" y="3662617"/>
            <a:ext cx="595035" cy="338554"/>
          </a:xfrm>
          <a:prstGeom prst="rect">
            <a:avLst/>
          </a:prstGeom>
          <a:noFill/>
          <a:ln w="25400" cap="flat" cmpd="sng" algn="ctr">
            <a:no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rPr>
              <a:t>……</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grpSp>
        <p:nvGrpSpPr>
          <p:cNvPr id="120" name="组合 302"/>
          <p:cNvGrpSpPr/>
          <p:nvPr/>
        </p:nvGrpSpPr>
        <p:grpSpPr>
          <a:xfrm>
            <a:off x="6480674" y="1986037"/>
            <a:ext cx="297417" cy="339309"/>
            <a:chOff x="3891776" y="4460488"/>
            <a:chExt cx="512956" cy="591014"/>
          </a:xfrm>
        </p:grpSpPr>
        <p:sp>
          <p:nvSpPr>
            <p:cNvPr id="121" name="折角形 120"/>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122" name="直接连接符 121"/>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3" name="直接连接符 122"/>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4" name="直接连接符 123"/>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5" name="直接连接符 124"/>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26" name="TextBox 125"/>
          <p:cNvSpPr txBox="1"/>
          <p:nvPr/>
        </p:nvSpPr>
        <p:spPr>
          <a:xfrm>
            <a:off x="6333725" y="2354756"/>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命题</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127" name="TextBox 126"/>
          <p:cNvSpPr txBox="1"/>
          <p:nvPr/>
        </p:nvSpPr>
        <p:spPr>
          <a:xfrm>
            <a:off x="2006626" y="2390214"/>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段落</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grpSp>
        <p:nvGrpSpPr>
          <p:cNvPr id="128" name="组合 290"/>
          <p:cNvGrpSpPr/>
          <p:nvPr/>
        </p:nvGrpSpPr>
        <p:grpSpPr>
          <a:xfrm>
            <a:off x="2162115" y="1984420"/>
            <a:ext cx="297417" cy="339309"/>
            <a:chOff x="3891776" y="4460488"/>
            <a:chExt cx="512956" cy="591014"/>
          </a:xfrm>
        </p:grpSpPr>
        <p:sp>
          <p:nvSpPr>
            <p:cNvPr id="129" name="折角形 128"/>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cxnSp>
          <p:nvCxnSpPr>
            <p:cNvPr id="130" name="直接连接符 129"/>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1" name="直接连接符 130"/>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2" name="直接连接符 131"/>
            <p:cNvCxnSpPr/>
            <p:nvPr/>
          </p:nvCxnSpPr>
          <p:spPr>
            <a:xfrm flipV="1">
              <a:off x="3969833" y="4728117"/>
              <a:ext cx="432000"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3" name="直接连接符 132"/>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34" name="圆角矩形 133"/>
          <p:cNvSpPr/>
          <p:nvPr/>
        </p:nvSpPr>
        <p:spPr>
          <a:xfrm>
            <a:off x="1919180" y="1763216"/>
            <a:ext cx="5220000" cy="4378817"/>
          </a:xfrm>
          <a:prstGeom prst="roundRect">
            <a:avLst>
              <a:gd name="adj" fmla="val 1902"/>
            </a:avLst>
          </a:prstGeom>
          <a:noFill/>
          <a:ln w="25400" cap="flat" cmpd="sng" algn="ctr">
            <a:solidFill>
              <a:srgbClr val="77B7E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sp>
        <p:nvSpPr>
          <p:cNvPr id="135" name="TextBox 134"/>
          <p:cNvSpPr txBox="1"/>
          <p:nvPr/>
        </p:nvSpPr>
        <p:spPr>
          <a:xfrm>
            <a:off x="3146308" y="5591509"/>
            <a:ext cx="2699658" cy="369332"/>
          </a:xfrm>
          <a:prstGeom prst="rect">
            <a:avLst/>
          </a:prstGeom>
          <a:solidFill>
            <a:srgbClr val="FFC000"/>
          </a:solidFill>
        </p:spPr>
        <p:txBody>
          <a:bodyPr wrap="square" rtlCol="0">
            <a:spAutoFit/>
          </a:bodyPr>
          <a:lstStyle/>
          <a:p>
            <a:pPr algn="ctr"/>
            <a:r>
              <a:rPr lang="zh-CN" altLang="en-US" sz="1800" dirty="0" smtClean="0">
                <a:solidFill>
                  <a:srgbClr val="004274"/>
                </a:solidFill>
                <a:latin typeface="黑体" pitchFamily="49" charset="-122"/>
                <a:ea typeface="黑体" pitchFamily="49" charset="-122"/>
              </a:rPr>
              <a:t>标引实体，形成知识网络</a:t>
            </a:r>
            <a:endParaRPr lang="zh-CN" altLang="en-US" sz="1800" dirty="0">
              <a:solidFill>
                <a:srgbClr val="004274"/>
              </a:solidFill>
              <a:latin typeface="黑体" pitchFamily="49" charset="-122"/>
              <a:ea typeface="黑体" pitchFamily="49" charset="-122"/>
            </a:endParaRPr>
          </a:p>
        </p:txBody>
      </p:sp>
      <p:grpSp>
        <p:nvGrpSpPr>
          <p:cNvPr id="136" name="组合 260"/>
          <p:cNvGrpSpPr/>
          <p:nvPr/>
        </p:nvGrpSpPr>
        <p:grpSpPr>
          <a:xfrm>
            <a:off x="2429542" y="2210830"/>
            <a:ext cx="4114800" cy="3147237"/>
            <a:chOff x="2519916" y="2392326"/>
            <a:chExt cx="4114800" cy="3147237"/>
          </a:xfrm>
        </p:grpSpPr>
        <p:sp>
          <p:nvSpPr>
            <p:cNvPr id="137" name="任意多边形 136"/>
            <p:cNvSpPr/>
            <p:nvPr/>
          </p:nvSpPr>
          <p:spPr>
            <a:xfrm>
              <a:off x="2604978" y="2721935"/>
              <a:ext cx="446567" cy="478465"/>
            </a:xfrm>
            <a:custGeom>
              <a:avLst/>
              <a:gdLst>
                <a:gd name="connsiteX0" fmla="*/ 0 w 446567"/>
                <a:gd name="connsiteY0" fmla="*/ 0 h 478465"/>
                <a:gd name="connsiteX1" fmla="*/ 42530 w 446567"/>
                <a:gd name="connsiteY1" fmla="*/ 21265 h 478465"/>
                <a:gd name="connsiteX2" fmla="*/ 191386 w 446567"/>
                <a:gd name="connsiteY2" fmla="*/ 74428 h 478465"/>
                <a:gd name="connsiteX3" fmla="*/ 233916 w 446567"/>
                <a:gd name="connsiteY3" fmla="*/ 106325 h 478465"/>
                <a:gd name="connsiteX4" fmla="*/ 265814 w 446567"/>
                <a:gd name="connsiteY4" fmla="*/ 116958 h 478465"/>
                <a:gd name="connsiteX5" fmla="*/ 308344 w 446567"/>
                <a:gd name="connsiteY5" fmla="*/ 180753 h 478465"/>
                <a:gd name="connsiteX6" fmla="*/ 361507 w 446567"/>
                <a:gd name="connsiteY6" fmla="*/ 233916 h 478465"/>
                <a:gd name="connsiteX7" fmla="*/ 382772 w 446567"/>
                <a:gd name="connsiteY7" fmla="*/ 297712 h 478465"/>
                <a:gd name="connsiteX8" fmla="*/ 393404 w 446567"/>
                <a:gd name="connsiteY8" fmla="*/ 329609 h 478465"/>
                <a:gd name="connsiteX9" fmla="*/ 414669 w 446567"/>
                <a:gd name="connsiteY9" fmla="*/ 414670 h 478465"/>
                <a:gd name="connsiteX10" fmla="*/ 425302 w 446567"/>
                <a:gd name="connsiteY10" fmla="*/ 457200 h 478465"/>
                <a:gd name="connsiteX11" fmla="*/ 446567 w 446567"/>
                <a:gd name="connsiteY11" fmla="*/ 478465 h 47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67" h="478465">
                  <a:moveTo>
                    <a:pt x="0" y="0"/>
                  </a:moveTo>
                  <a:cubicBezTo>
                    <a:pt x="14177" y="7088"/>
                    <a:pt x="27758" y="15520"/>
                    <a:pt x="42530" y="21265"/>
                  </a:cubicBezTo>
                  <a:cubicBezTo>
                    <a:pt x="91636" y="40362"/>
                    <a:pt x="143239" y="53029"/>
                    <a:pt x="191386" y="74428"/>
                  </a:cubicBezTo>
                  <a:cubicBezTo>
                    <a:pt x="207579" y="81625"/>
                    <a:pt x="218530" y="97533"/>
                    <a:pt x="233916" y="106325"/>
                  </a:cubicBezTo>
                  <a:cubicBezTo>
                    <a:pt x="243647" y="111886"/>
                    <a:pt x="255181" y="113414"/>
                    <a:pt x="265814" y="116958"/>
                  </a:cubicBezTo>
                  <a:cubicBezTo>
                    <a:pt x="279991" y="138223"/>
                    <a:pt x="290272" y="162681"/>
                    <a:pt x="308344" y="180753"/>
                  </a:cubicBezTo>
                  <a:lnTo>
                    <a:pt x="361507" y="233916"/>
                  </a:lnTo>
                  <a:lnTo>
                    <a:pt x="382772" y="297712"/>
                  </a:lnTo>
                  <a:cubicBezTo>
                    <a:pt x="386316" y="308344"/>
                    <a:pt x="390686" y="318736"/>
                    <a:pt x="393404" y="329609"/>
                  </a:cubicBezTo>
                  <a:lnTo>
                    <a:pt x="414669" y="414670"/>
                  </a:lnTo>
                  <a:cubicBezTo>
                    <a:pt x="418213" y="428847"/>
                    <a:pt x="414969" y="446867"/>
                    <a:pt x="425302" y="457200"/>
                  </a:cubicBezTo>
                  <a:lnTo>
                    <a:pt x="446567" y="478465"/>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38" name="任意多边形 137"/>
            <p:cNvSpPr/>
            <p:nvPr/>
          </p:nvSpPr>
          <p:spPr>
            <a:xfrm>
              <a:off x="2530549" y="2603209"/>
              <a:ext cx="1318437" cy="607822"/>
            </a:xfrm>
            <a:custGeom>
              <a:avLst/>
              <a:gdLst>
                <a:gd name="connsiteX0" fmla="*/ 1318437 w 1318437"/>
                <a:gd name="connsiteY0" fmla="*/ 607822 h 607822"/>
                <a:gd name="connsiteX1" fmla="*/ 1244009 w 1318437"/>
                <a:gd name="connsiteY1" fmla="*/ 544027 h 607822"/>
                <a:gd name="connsiteX2" fmla="*/ 1169581 w 1318437"/>
                <a:gd name="connsiteY2" fmla="*/ 469599 h 607822"/>
                <a:gd name="connsiteX3" fmla="*/ 1073888 w 1318437"/>
                <a:gd name="connsiteY3" fmla="*/ 427069 h 607822"/>
                <a:gd name="connsiteX4" fmla="*/ 1010093 w 1318437"/>
                <a:gd name="connsiteY4" fmla="*/ 405804 h 607822"/>
                <a:gd name="connsiteX5" fmla="*/ 925032 w 1318437"/>
                <a:gd name="connsiteY5" fmla="*/ 384539 h 607822"/>
                <a:gd name="connsiteX6" fmla="*/ 659218 w 1318437"/>
                <a:gd name="connsiteY6" fmla="*/ 373906 h 607822"/>
                <a:gd name="connsiteX7" fmla="*/ 627321 w 1318437"/>
                <a:gd name="connsiteY7" fmla="*/ 363273 h 607822"/>
                <a:gd name="connsiteX8" fmla="*/ 606056 w 1318437"/>
                <a:gd name="connsiteY8" fmla="*/ 331376 h 607822"/>
                <a:gd name="connsiteX9" fmla="*/ 542260 w 1318437"/>
                <a:gd name="connsiteY9" fmla="*/ 278213 h 607822"/>
                <a:gd name="connsiteX10" fmla="*/ 510363 w 1318437"/>
                <a:gd name="connsiteY10" fmla="*/ 203785 h 607822"/>
                <a:gd name="connsiteX11" fmla="*/ 446567 w 1318437"/>
                <a:gd name="connsiteY11" fmla="*/ 139990 h 607822"/>
                <a:gd name="connsiteX12" fmla="*/ 425302 w 1318437"/>
                <a:gd name="connsiteY12" fmla="*/ 108092 h 607822"/>
                <a:gd name="connsiteX13" fmla="*/ 361507 w 1318437"/>
                <a:gd name="connsiteY13" fmla="*/ 76194 h 607822"/>
                <a:gd name="connsiteX14" fmla="*/ 329609 w 1318437"/>
                <a:gd name="connsiteY14" fmla="*/ 54929 h 607822"/>
                <a:gd name="connsiteX15" fmla="*/ 255181 w 1318437"/>
                <a:gd name="connsiteY15" fmla="*/ 33664 h 607822"/>
                <a:gd name="connsiteX16" fmla="*/ 191386 w 1318437"/>
                <a:gd name="connsiteY16" fmla="*/ 12399 h 607822"/>
                <a:gd name="connsiteX17" fmla="*/ 0 w 1318437"/>
                <a:gd name="connsiteY17" fmla="*/ 1766 h 60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437" h="607822">
                  <a:moveTo>
                    <a:pt x="1318437" y="607822"/>
                  </a:moveTo>
                  <a:cubicBezTo>
                    <a:pt x="1284819" y="582609"/>
                    <a:pt x="1270667" y="575128"/>
                    <a:pt x="1244009" y="544027"/>
                  </a:cubicBezTo>
                  <a:cubicBezTo>
                    <a:pt x="1190286" y="481351"/>
                    <a:pt x="1237480" y="518099"/>
                    <a:pt x="1169581" y="469599"/>
                  </a:cubicBezTo>
                  <a:cubicBezTo>
                    <a:pt x="1125351" y="438005"/>
                    <a:pt x="1138725" y="448682"/>
                    <a:pt x="1073888" y="427069"/>
                  </a:cubicBezTo>
                  <a:lnTo>
                    <a:pt x="1010093" y="405804"/>
                  </a:lnTo>
                  <a:cubicBezTo>
                    <a:pt x="980940" y="396086"/>
                    <a:pt x="957115" y="386678"/>
                    <a:pt x="925032" y="384539"/>
                  </a:cubicBezTo>
                  <a:cubicBezTo>
                    <a:pt x="836553" y="378640"/>
                    <a:pt x="747823" y="377450"/>
                    <a:pt x="659218" y="373906"/>
                  </a:cubicBezTo>
                  <a:cubicBezTo>
                    <a:pt x="648586" y="370362"/>
                    <a:pt x="636073" y="370274"/>
                    <a:pt x="627321" y="363273"/>
                  </a:cubicBezTo>
                  <a:cubicBezTo>
                    <a:pt x="617343" y="355290"/>
                    <a:pt x="614237" y="341193"/>
                    <a:pt x="606056" y="331376"/>
                  </a:cubicBezTo>
                  <a:cubicBezTo>
                    <a:pt x="580471" y="300675"/>
                    <a:pt x="573625" y="299123"/>
                    <a:pt x="542260" y="278213"/>
                  </a:cubicBezTo>
                  <a:cubicBezTo>
                    <a:pt x="534579" y="255167"/>
                    <a:pt x="525380" y="222556"/>
                    <a:pt x="510363" y="203785"/>
                  </a:cubicBezTo>
                  <a:cubicBezTo>
                    <a:pt x="491576" y="180302"/>
                    <a:pt x="463249" y="165013"/>
                    <a:pt x="446567" y="139990"/>
                  </a:cubicBezTo>
                  <a:cubicBezTo>
                    <a:pt x="439479" y="129357"/>
                    <a:pt x="434338" y="117128"/>
                    <a:pt x="425302" y="108092"/>
                  </a:cubicBezTo>
                  <a:cubicBezTo>
                    <a:pt x="394833" y="77623"/>
                    <a:pt x="396095" y="93488"/>
                    <a:pt x="361507" y="76194"/>
                  </a:cubicBezTo>
                  <a:cubicBezTo>
                    <a:pt x="350077" y="70479"/>
                    <a:pt x="341039" y="60644"/>
                    <a:pt x="329609" y="54929"/>
                  </a:cubicBezTo>
                  <a:cubicBezTo>
                    <a:pt x="311748" y="45999"/>
                    <a:pt x="272207" y="38772"/>
                    <a:pt x="255181" y="33664"/>
                  </a:cubicBezTo>
                  <a:cubicBezTo>
                    <a:pt x="233711" y="27223"/>
                    <a:pt x="213724" y="14261"/>
                    <a:pt x="191386" y="12399"/>
                  </a:cubicBezTo>
                  <a:cubicBezTo>
                    <a:pt x="42603" y="0"/>
                    <a:pt x="106473" y="1766"/>
                    <a:pt x="0" y="1766"/>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39" name="任意多边形 138"/>
            <p:cNvSpPr/>
            <p:nvPr/>
          </p:nvSpPr>
          <p:spPr>
            <a:xfrm>
              <a:off x="2668772" y="3476847"/>
              <a:ext cx="393405" cy="291011"/>
            </a:xfrm>
            <a:custGeom>
              <a:avLst/>
              <a:gdLst>
                <a:gd name="connsiteX0" fmla="*/ 393405 w 393405"/>
                <a:gd name="connsiteY0" fmla="*/ 0 h 291011"/>
                <a:gd name="connsiteX1" fmla="*/ 372140 w 393405"/>
                <a:gd name="connsiteY1" fmla="*/ 53162 h 291011"/>
                <a:gd name="connsiteX2" fmla="*/ 340242 w 393405"/>
                <a:gd name="connsiteY2" fmla="*/ 74427 h 291011"/>
                <a:gd name="connsiteX3" fmla="*/ 318977 w 393405"/>
                <a:gd name="connsiteY3" fmla="*/ 95693 h 291011"/>
                <a:gd name="connsiteX4" fmla="*/ 255181 w 393405"/>
                <a:gd name="connsiteY4" fmla="*/ 138223 h 291011"/>
                <a:gd name="connsiteX5" fmla="*/ 223284 w 393405"/>
                <a:gd name="connsiteY5" fmla="*/ 159488 h 291011"/>
                <a:gd name="connsiteX6" fmla="*/ 180754 w 393405"/>
                <a:gd name="connsiteY6" fmla="*/ 180753 h 291011"/>
                <a:gd name="connsiteX7" fmla="*/ 116958 w 393405"/>
                <a:gd name="connsiteY7" fmla="*/ 223283 h 291011"/>
                <a:gd name="connsiteX8" fmla="*/ 85061 w 393405"/>
                <a:gd name="connsiteY8" fmla="*/ 255181 h 291011"/>
                <a:gd name="connsiteX9" fmla="*/ 53163 w 393405"/>
                <a:gd name="connsiteY9" fmla="*/ 265813 h 291011"/>
                <a:gd name="connsiteX10" fmla="*/ 0 w 393405"/>
                <a:gd name="connsiteY10" fmla="*/ 287079 h 29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3405" h="291011">
                  <a:moveTo>
                    <a:pt x="393405" y="0"/>
                  </a:moveTo>
                  <a:cubicBezTo>
                    <a:pt x="386317" y="17721"/>
                    <a:pt x="383233" y="37631"/>
                    <a:pt x="372140" y="53162"/>
                  </a:cubicBezTo>
                  <a:cubicBezTo>
                    <a:pt x="364712" y="63560"/>
                    <a:pt x="350221" y="66444"/>
                    <a:pt x="340242" y="74427"/>
                  </a:cubicBezTo>
                  <a:cubicBezTo>
                    <a:pt x="332414" y="80689"/>
                    <a:pt x="326997" y="89678"/>
                    <a:pt x="318977" y="95693"/>
                  </a:cubicBezTo>
                  <a:cubicBezTo>
                    <a:pt x="298531" y="111028"/>
                    <a:pt x="276446" y="124046"/>
                    <a:pt x="255181" y="138223"/>
                  </a:cubicBezTo>
                  <a:cubicBezTo>
                    <a:pt x="244549" y="145311"/>
                    <a:pt x="234713" y="153773"/>
                    <a:pt x="223284" y="159488"/>
                  </a:cubicBezTo>
                  <a:cubicBezTo>
                    <a:pt x="209107" y="166576"/>
                    <a:pt x="194345" y="172598"/>
                    <a:pt x="180754" y="180753"/>
                  </a:cubicBezTo>
                  <a:cubicBezTo>
                    <a:pt x="158838" y="193902"/>
                    <a:pt x="135030" y="205211"/>
                    <a:pt x="116958" y="223283"/>
                  </a:cubicBezTo>
                  <a:cubicBezTo>
                    <a:pt x="106326" y="233916"/>
                    <a:pt x="97572" y="246840"/>
                    <a:pt x="85061" y="255181"/>
                  </a:cubicBezTo>
                  <a:cubicBezTo>
                    <a:pt x="75736" y="261398"/>
                    <a:pt x="63796" y="262269"/>
                    <a:pt x="53163" y="265813"/>
                  </a:cubicBezTo>
                  <a:cubicBezTo>
                    <a:pt x="15367" y="291011"/>
                    <a:pt x="34044" y="287079"/>
                    <a:pt x="0" y="287079"/>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0" name="任意多边形 139"/>
            <p:cNvSpPr/>
            <p:nvPr/>
          </p:nvSpPr>
          <p:spPr>
            <a:xfrm>
              <a:off x="2562447" y="4377446"/>
              <a:ext cx="696328" cy="152807"/>
            </a:xfrm>
            <a:custGeom>
              <a:avLst/>
              <a:gdLst>
                <a:gd name="connsiteX0" fmla="*/ 680483 w 696328"/>
                <a:gd name="connsiteY0" fmla="*/ 3168 h 152807"/>
                <a:gd name="connsiteX1" fmla="*/ 574158 w 696328"/>
                <a:gd name="connsiteY1" fmla="*/ 24433 h 152807"/>
                <a:gd name="connsiteX2" fmla="*/ 425302 w 696328"/>
                <a:gd name="connsiteY2" fmla="*/ 66963 h 152807"/>
                <a:gd name="connsiteX3" fmla="*/ 350874 w 696328"/>
                <a:gd name="connsiteY3" fmla="*/ 88228 h 152807"/>
                <a:gd name="connsiteX4" fmla="*/ 244548 w 696328"/>
                <a:gd name="connsiteY4" fmla="*/ 120126 h 152807"/>
                <a:gd name="connsiteX5" fmla="*/ 212651 w 696328"/>
                <a:gd name="connsiteY5" fmla="*/ 130759 h 152807"/>
                <a:gd name="connsiteX6" fmla="*/ 0 w 696328"/>
                <a:gd name="connsiteY6" fmla="*/ 152024 h 15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328" h="152807">
                  <a:moveTo>
                    <a:pt x="680483" y="3168"/>
                  </a:moveTo>
                  <a:cubicBezTo>
                    <a:pt x="608422" y="27190"/>
                    <a:pt x="696328" y="0"/>
                    <a:pt x="574158" y="24433"/>
                  </a:cubicBezTo>
                  <a:cubicBezTo>
                    <a:pt x="375337" y="64196"/>
                    <a:pt x="587394" y="26438"/>
                    <a:pt x="425302" y="66963"/>
                  </a:cubicBezTo>
                  <a:cubicBezTo>
                    <a:pt x="371899" y="80314"/>
                    <a:pt x="396635" y="72975"/>
                    <a:pt x="350874" y="88228"/>
                  </a:cubicBezTo>
                  <a:cubicBezTo>
                    <a:pt x="307090" y="132014"/>
                    <a:pt x="346154" y="101652"/>
                    <a:pt x="244548" y="120126"/>
                  </a:cubicBezTo>
                  <a:cubicBezTo>
                    <a:pt x="233521" y="122131"/>
                    <a:pt x="223746" y="129174"/>
                    <a:pt x="212651" y="130759"/>
                  </a:cubicBezTo>
                  <a:cubicBezTo>
                    <a:pt x="58319" y="152807"/>
                    <a:pt x="80583" y="152024"/>
                    <a:pt x="0" y="152024"/>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1" name="任意多边形 140"/>
            <p:cNvSpPr/>
            <p:nvPr/>
          </p:nvSpPr>
          <p:spPr>
            <a:xfrm>
              <a:off x="2519916" y="4486940"/>
              <a:ext cx="723014" cy="1031358"/>
            </a:xfrm>
            <a:custGeom>
              <a:avLst/>
              <a:gdLst>
                <a:gd name="connsiteX0" fmla="*/ 723014 w 723014"/>
                <a:gd name="connsiteY0" fmla="*/ 0 h 1031358"/>
                <a:gd name="connsiteX1" fmla="*/ 595424 w 723014"/>
                <a:gd name="connsiteY1" fmla="*/ 10632 h 1031358"/>
                <a:gd name="connsiteX2" fmla="*/ 574158 w 723014"/>
                <a:gd name="connsiteY2" fmla="*/ 31897 h 1031358"/>
                <a:gd name="connsiteX3" fmla="*/ 489098 w 723014"/>
                <a:gd name="connsiteY3" fmla="*/ 85060 h 1031358"/>
                <a:gd name="connsiteX4" fmla="*/ 425303 w 723014"/>
                <a:gd name="connsiteY4" fmla="*/ 159488 h 1031358"/>
                <a:gd name="connsiteX5" fmla="*/ 372140 w 723014"/>
                <a:gd name="connsiteY5" fmla="*/ 212651 h 1031358"/>
                <a:gd name="connsiteX6" fmla="*/ 340242 w 723014"/>
                <a:gd name="connsiteY6" fmla="*/ 276446 h 1031358"/>
                <a:gd name="connsiteX7" fmla="*/ 329610 w 723014"/>
                <a:gd name="connsiteY7" fmla="*/ 308344 h 1031358"/>
                <a:gd name="connsiteX8" fmla="*/ 287079 w 723014"/>
                <a:gd name="connsiteY8" fmla="*/ 372139 h 1031358"/>
                <a:gd name="connsiteX9" fmla="*/ 265814 w 723014"/>
                <a:gd name="connsiteY9" fmla="*/ 467832 h 1031358"/>
                <a:gd name="connsiteX10" fmla="*/ 223284 w 723014"/>
                <a:gd name="connsiteY10" fmla="*/ 542260 h 1031358"/>
                <a:gd name="connsiteX11" fmla="*/ 191386 w 723014"/>
                <a:gd name="connsiteY11" fmla="*/ 606055 h 1031358"/>
                <a:gd name="connsiteX12" fmla="*/ 180754 w 723014"/>
                <a:gd name="connsiteY12" fmla="*/ 637953 h 1031358"/>
                <a:gd name="connsiteX13" fmla="*/ 159489 w 723014"/>
                <a:gd name="connsiteY13" fmla="*/ 723013 h 1031358"/>
                <a:gd name="connsiteX14" fmla="*/ 148856 w 723014"/>
                <a:gd name="connsiteY14" fmla="*/ 829339 h 1031358"/>
                <a:gd name="connsiteX15" fmla="*/ 138224 w 723014"/>
                <a:gd name="connsiteY15" fmla="*/ 882502 h 1031358"/>
                <a:gd name="connsiteX16" fmla="*/ 95693 w 723014"/>
                <a:gd name="connsiteY16" fmla="*/ 946297 h 1031358"/>
                <a:gd name="connsiteX17" fmla="*/ 74428 w 723014"/>
                <a:gd name="connsiteY17" fmla="*/ 978195 h 1031358"/>
                <a:gd name="connsiteX18" fmla="*/ 0 w 723014"/>
                <a:gd name="connsiteY18" fmla="*/ 1020725 h 1031358"/>
                <a:gd name="connsiteX19" fmla="*/ 0 w 723014"/>
                <a:gd name="connsiteY19" fmla="*/ 1031358 h 10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3014" h="1031358">
                  <a:moveTo>
                    <a:pt x="723014" y="0"/>
                  </a:moveTo>
                  <a:cubicBezTo>
                    <a:pt x="680484" y="3544"/>
                    <a:pt x="637154" y="1690"/>
                    <a:pt x="595424" y="10632"/>
                  </a:cubicBezTo>
                  <a:cubicBezTo>
                    <a:pt x="585622" y="12732"/>
                    <a:pt x="582499" y="26336"/>
                    <a:pt x="574158" y="31897"/>
                  </a:cubicBezTo>
                  <a:cubicBezTo>
                    <a:pt x="492477" y="86350"/>
                    <a:pt x="570360" y="15406"/>
                    <a:pt x="489098" y="85060"/>
                  </a:cubicBezTo>
                  <a:cubicBezTo>
                    <a:pt x="441356" y="125982"/>
                    <a:pt x="470127" y="109060"/>
                    <a:pt x="425303" y="159488"/>
                  </a:cubicBezTo>
                  <a:cubicBezTo>
                    <a:pt x="408653" y="178219"/>
                    <a:pt x="372140" y="212651"/>
                    <a:pt x="372140" y="212651"/>
                  </a:cubicBezTo>
                  <a:cubicBezTo>
                    <a:pt x="345410" y="292835"/>
                    <a:pt x="381469" y="193989"/>
                    <a:pt x="340242" y="276446"/>
                  </a:cubicBezTo>
                  <a:cubicBezTo>
                    <a:pt x="335230" y="286471"/>
                    <a:pt x="335053" y="298547"/>
                    <a:pt x="329610" y="308344"/>
                  </a:cubicBezTo>
                  <a:cubicBezTo>
                    <a:pt x="317198" y="330685"/>
                    <a:pt x="287079" y="372139"/>
                    <a:pt x="287079" y="372139"/>
                  </a:cubicBezTo>
                  <a:cubicBezTo>
                    <a:pt x="284190" y="386583"/>
                    <a:pt x="272252" y="450665"/>
                    <a:pt x="265814" y="467832"/>
                  </a:cubicBezTo>
                  <a:cubicBezTo>
                    <a:pt x="237853" y="542393"/>
                    <a:pt x="254132" y="480564"/>
                    <a:pt x="223284" y="542260"/>
                  </a:cubicBezTo>
                  <a:cubicBezTo>
                    <a:pt x="179266" y="630296"/>
                    <a:pt x="252324" y="514649"/>
                    <a:pt x="191386" y="606055"/>
                  </a:cubicBezTo>
                  <a:cubicBezTo>
                    <a:pt x="187842" y="616688"/>
                    <a:pt x="183703" y="627140"/>
                    <a:pt x="180754" y="637953"/>
                  </a:cubicBezTo>
                  <a:cubicBezTo>
                    <a:pt x="173064" y="666149"/>
                    <a:pt x="159489" y="723013"/>
                    <a:pt x="159489" y="723013"/>
                  </a:cubicBezTo>
                  <a:cubicBezTo>
                    <a:pt x="155945" y="758455"/>
                    <a:pt x="153563" y="794033"/>
                    <a:pt x="148856" y="829339"/>
                  </a:cubicBezTo>
                  <a:cubicBezTo>
                    <a:pt x="146468" y="847252"/>
                    <a:pt x="145702" y="866050"/>
                    <a:pt x="138224" y="882502"/>
                  </a:cubicBezTo>
                  <a:cubicBezTo>
                    <a:pt x="127648" y="905769"/>
                    <a:pt x="109870" y="925032"/>
                    <a:pt x="95693" y="946297"/>
                  </a:cubicBezTo>
                  <a:cubicBezTo>
                    <a:pt x="88605" y="956930"/>
                    <a:pt x="85858" y="972480"/>
                    <a:pt x="74428" y="978195"/>
                  </a:cubicBezTo>
                  <a:cubicBezTo>
                    <a:pt x="57751" y="986534"/>
                    <a:pt x="15028" y="1005697"/>
                    <a:pt x="0" y="1020725"/>
                  </a:cubicBezTo>
                  <a:lnTo>
                    <a:pt x="0" y="1031358"/>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2" name="任意多边形 141"/>
            <p:cNvSpPr/>
            <p:nvPr/>
          </p:nvSpPr>
          <p:spPr>
            <a:xfrm>
              <a:off x="5922335" y="2392326"/>
              <a:ext cx="637953" cy="127590"/>
            </a:xfrm>
            <a:custGeom>
              <a:avLst/>
              <a:gdLst>
                <a:gd name="connsiteX0" fmla="*/ 0 w 637953"/>
                <a:gd name="connsiteY0" fmla="*/ 127590 h 127590"/>
                <a:gd name="connsiteX1" fmla="*/ 85060 w 637953"/>
                <a:gd name="connsiteY1" fmla="*/ 106325 h 127590"/>
                <a:gd name="connsiteX2" fmla="*/ 170121 w 637953"/>
                <a:gd name="connsiteY2" fmla="*/ 85060 h 127590"/>
                <a:gd name="connsiteX3" fmla="*/ 223284 w 637953"/>
                <a:gd name="connsiteY3" fmla="*/ 74427 h 127590"/>
                <a:gd name="connsiteX4" fmla="*/ 361507 w 637953"/>
                <a:gd name="connsiteY4" fmla="*/ 42530 h 127590"/>
                <a:gd name="connsiteX5" fmla="*/ 435935 w 637953"/>
                <a:gd name="connsiteY5" fmla="*/ 31897 h 127590"/>
                <a:gd name="connsiteX6" fmla="*/ 478465 w 637953"/>
                <a:gd name="connsiteY6" fmla="*/ 21265 h 127590"/>
                <a:gd name="connsiteX7" fmla="*/ 542260 w 637953"/>
                <a:gd name="connsiteY7" fmla="*/ 0 h 127590"/>
                <a:gd name="connsiteX8" fmla="*/ 637953 w 637953"/>
                <a:gd name="connsiteY8" fmla="*/ 0 h 1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953" h="127590">
                  <a:moveTo>
                    <a:pt x="0" y="127590"/>
                  </a:moveTo>
                  <a:cubicBezTo>
                    <a:pt x="60978" y="107265"/>
                    <a:pt x="1663" y="125571"/>
                    <a:pt x="85060" y="106325"/>
                  </a:cubicBezTo>
                  <a:cubicBezTo>
                    <a:pt x="113538" y="99753"/>
                    <a:pt x="141767" y="92148"/>
                    <a:pt x="170121" y="85060"/>
                  </a:cubicBezTo>
                  <a:cubicBezTo>
                    <a:pt x="187653" y="80677"/>
                    <a:pt x="205642" y="78347"/>
                    <a:pt x="223284" y="74427"/>
                  </a:cubicBezTo>
                  <a:cubicBezTo>
                    <a:pt x="269443" y="64169"/>
                    <a:pt x="315140" y="51803"/>
                    <a:pt x="361507" y="42530"/>
                  </a:cubicBezTo>
                  <a:cubicBezTo>
                    <a:pt x="386082" y="37615"/>
                    <a:pt x="411278" y="36380"/>
                    <a:pt x="435935" y="31897"/>
                  </a:cubicBezTo>
                  <a:cubicBezTo>
                    <a:pt x="450312" y="29283"/>
                    <a:pt x="464468" y="25464"/>
                    <a:pt x="478465" y="21265"/>
                  </a:cubicBezTo>
                  <a:cubicBezTo>
                    <a:pt x="499935" y="14824"/>
                    <a:pt x="519845" y="0"/>
                    <a:pt x="542260" y="0"/>
                  </a:cubicBezTo>
                  <a:lnTo>
                    <a:pt x="637953" y="0"/>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3" name="任意多边形 142"/>
            <p:cNvSpPr/>
            <p:nvPr/>
          </p:nvSpPr>
          <p:spPr>
            <a:xfrm>
              <a:off x="6129807" y="3083520"/>
              <a:ext cx="441345" cy="201940"/>
            </a:xfrm>
            <a:custGeom>
              <a:avLst/>
              <a:gdLst>
                <a:gd name="connsiteX0" fmla="*/ 47709 w 441345"/>
                <a:gd name="connsiteY0" fmla="*/ 21187 h 201940"/>
                <a:gd name="connsiteX1" fmla="*/ 111505 w 441345"/>
                <a:gd name="connsiteY1" fmla="*/ 63717 h 201940"/>
                <a:gd name="connsiteX2" fmla="*/ 154035 w 441345"/>
                <a:gd name="connsiteY2" fmla="*/ 74350 h 201940"/>
                <a:gd name="connsiteX3" fmla="*/ 228463 w 441345"/>
                <a:gd name="connsiteY3" fmla="*/ 127513 h 201940"/>
                <a:gd name="connsiteX4" fmla="*/ 356053 w 441345"/>
                <a:gd name="connsiteY4" fmla="*/ 159410 h 201940"/>
                <a:gd name="connsiteX5" fmla="*/ 398584 w 441345"/>
                <a:gd name="connsiteY5" fmla="*/ 180675 h 201940"/>
                <a:gd name="connsiteX6" fmla="*/ 441114 w 441345"/>
                <a:gd name="connsiteY6" fmla="*/ 201940 h 2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345" h="201940">
                  <a:moveTo>
                    <a:pt x="47709" y="21187"/>
                  </a:moveTo>
                  <a:cubicBezTo>
                    <a:pt x="147301" y="54385"/>
                    <a:pt x="0" y="0"/>
                    <a:pt x="111505" y="63717"/>
                  </a:cubicBezTo>
                  <a:cubicBezTo>
                    <a:pt x="124193" y="70967"/>
                    <a:pt x="139858" y="70806"/>
                    <a:pt x="154035" y="74350"/>
                  </a:cubicBezTo>
                  <a:cubicBezTo>
                    <a:pt x="159743" y="78631"/>
                    <a:pt x="215747" y="121861"/>
                    <a:pt x="228463" y="127513"/>
                  </a:cubicBezTo>
                  <a:cubicBezTo>
                    <a:pt x="279011" y="149979"/>
                    <a:pt x="302559" y="150495"/>
                    <a:pt x="356053" y="159410"/>
                  </a:cubicBezTo>
                  <a:cubicBezTo>
                    <a:pt x="370230" y="166498"/>
                    <a:pt x="384015" y="174431"/>
                    <a:pt x="398584" y="180675"/>
                  </a:cubicBezTo>
                  <a:cubicBezTo>
                    <a:pt x="441345" y="199001"/>
                    <a:pt x="419824" y="180652"/>
                    <a:pt x="441114" y="201940"/>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4" name="任意多边形 143"/>
            <p:cNvSpPr/>
            <p:nvPr/>
          </p:nvSpPr>
          <p:spPr>
            <a:xfrm>
              <a:off x="6001350" y="3562325"/>
              <a:ext cx="633366" cy="669433"/>
            </a:xfrm>
            <a:custGeom>
              <a:avLst/>
              <a:gdLst>
                <a:gd name="connsiteX0" fmla="*/ 6045 w 633366"/>
                <a:gd name="connsiteY0" fmla="*/ 10215 h 669433"/>
                <a:gd name="connsiteX1" fmla="*/ 59208 w 633366"/>
                <a:gd name="connsiteY1" fmla="*/ 74010 h 669433"/>
                <a:gd name="connsiteX2" fmla="*/ 123003 w 633366"/>
                <a:gd name="connsiteY2" fmla="*/ 148438 h 669433"/>
                <a:gd name="connsiteX3" fmla="*/ 144269 w 633366"/>
                <a:gd name="connsiteY3" fmla="*/ 169703 h 669433"/>
                <a:gd name="connsiteX4" fmla="*/ 208064 w 633366"/>
                <a:gd name="connsiteY4" fmla="*/ 222866 h 669433"/>
                <a:gd name="connsiteX5" fmla="*/ 293124 w 633366"/>
                <a:gd name="connsiteY5" fmla="*/ 318559 h 669433"/>
                <a:gd name="connsiteX6" fmla="*/ 325022 w 633366"/>
                <a:gd name="connsiteY6" fmla="*/ 350456 h 669433"/>
                <a:gd name="connsiteX7" fmla="*/ 378185 w 633366"/>
                <a:gd name="connsiteY7" fmla="*/ 414252 h 669433"/>
                <a:gd name="connsiteX8" fmla="*/ 399450 w 633366"/>
                <a:gd name="connsiteY8" fmla="*/ 446149 h 669433"/>
                <a:gd name="connsiteX9" fmla="*/ 420715 w 633366"/>
                <a:gd name="connsiteY9" fmla="*/ 467415 h 669433"/>
                <a:gd name="connsiteX10" fmla="*/ 431348 w 633366"/>
                <a:gd name="connsiteY10" fmla="*/ 499312 h 669433"/>
                <a:gd name="connsiteX11" fmla="*/ 505776 w 633366"/>
                <a:gd name="connsiteY11" fmla="*/ 563108 h 669433"/>
                <a:gd name="connsiteX12" fmla="*/ 569571 w 633366"/>
                <a:gd name="connsiteY12" fmla="*/ 637535 h 669433"/>
                <a:gd name="connsiteX13" fmla="*/ 601469 w 633366"/>
                <a:gd name="connsiteY13" fmla="*/ 658801 h 669433"/>
                <a:gd name="connsiteX14" fmla="*/ 633366 w 633366"/>
                <a:gd name="connsiteY14" fmla="*/ 669433 h 6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3366" h="669433">
                  <a:moveTo>
                    <a:pt x="6045" y="10215"/>
                  </a:moveTo>
                  <a:cubicBezTo>
                    <a:pt x="81811" y="85979"/>
                    <a:pt x="0" y="0"/>
                    <a:pt x="59208" y="74010"/>
                  </a:cubicBezTo>
                  <a:cubicBezTo>
                    <a:pt x="79620" y="99526"/>
                    <a:pt x="101294" y="124016"/>
                    <a:pt x="123003" y="148438"/>
                  </a:cubicBezTo>
                  <a:cubicBezTo>
                    <a:pt x="129663" y="155930"/>
                    <a:pt x="137851" y="162002"/>
                    <a:pt x="144269" y="169703"/>
                  </a:cubicBezTo>
                  <a:cubicBezTo>
                    <a:pt x="188834" y="223181"/>
                    <a:pt x="155596" y="205376"/>
                    <a:pt x="208064" y="222866"/>
                  </a:cubicBezTo>
                  <a:cubicBezTo>
                    <a:pt x="246010" y="279784"/>
                    <a:pt x="220296" y="245731"/>
                    <a:pt x="293124" y="318559"/>
                  </a:cubicBezTo>
                  <a:lnTo>
                    <a:pt x="325022" y="350456"/>
                  </a:lnTo>
                  <a:cubicBezTo>
                    <a:pt x="345330" y="411379"/>
                    <a:pt x="320252" y="356319"/>
                    <a:pt x="378185" y="414252"/>
                  </a:cubicBezTo>
                  <a:cubicBezTo>
                    <a:pt x="387221" y="423288"/>
                    <a:pt x="391467" y="436171"/>
                    <a:pt x="399450" y="446149"/>
                  </a:cubicBezTo>
                  <a:cubicBezTo>
                    <a:pt x="405712" y="453977"/>
                    <a:pt x="413627" y="460326"/>
                    <a:pt x="420715" y="467415"/>
                  </a:cubicBezTo>
                  <a:cubicBezTo>
                    <a:pt x="424259" y="478047"/>
                    <a:pt x="425131" y="489987"/>
                    <a:pt x="431348" y="499312"/>
                  </a:cubicBezTo>
                  <a:cubicBezTo>
                    <a:pt x="454499" y="534038"/>
                    <a:pt x="476291" y="533623"/>
                    <a:pt x="505776" y="563108"/>
                  </a:cubicBezTo>
                  <a:cubicBezTo>
                    <a:pt x="576186" y="633518"/>
                    <a:pt x="500118" y="579658"/>
                    <a:pt x="569571" y="637535"/>
                  </a:cubicBezTo>
                  <a:cubicBezTo>
                    <a:pt x="579388" y="645716"/>
                    <a:pt x="590039" y="653086"/>
                    <a:pt x="601469" y="658801"/>
                  </a:cubicBezTo>
                  <a:cubicBezTo>
                    <a:pt x="611493" y="663813"/>
                    <a:pt x="633366" y="669433"/>
                    <a:pt x="633366" y="669433"/>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5" name="任意多边形 144"/>
            <p:cNvSpPr/>
            <p:nvPr/>
          </p:nvSpPr>
          <p:spPr>
            <a:xfrm>
              <a:off x="6134986" y="4859079"/>
              <a:ext cx="373261" cy="680484"/>
            </a:xfrm>
            <a:custGeom>
              <a:avLst/>
              <a:gdLst>
                <a:gd name="connsiteX0" fmla="*/ 0 w 373261"/>
                <a:gd name="connsiteY0" fmla="*/ 0 h 680484"/>
                <a:gd name="connsiteX1" fmla="*/ 53163 w 373261"/>
                <a:gd name="connsiteY1" fmla="*/ 127591 h 680484"/>
                <a:gd name="connsiteX2" fmla="*/ 74428 w 373261"/>
                <a:gd name="connsiteY2" fmla="*/ 170121 h 680484"/>
                <a:gd name="connsiteX3" fmla="*/ 106326 w 373261"/>
                <a:gd name="connsiteY3" fmla="*/ 212651 h 680484"/>
                <a:gd name="connsiteX4" fmla="*/ 127591 w 373261"/>
                <a:gd name="connsiteY4" fmla="*/ 255181 h 680484"/>
                <a:gd name="connsiteX5" fmla="*/ 148856 w 373261"/>
                <a:gd name="connsiteY5" fmla="*/ 276447 h 680484"/>
                <a:gd name="connsiteX6" fmla="*/ 170121 w 373261"/>
                <a:gd name="connsiteY6" fmla="*/ 308344 h 680484"/>
                <a:gd name="connsiteX7" fmla="*/ 180754 w 373261"/>
                <a:gd name="connsiteY7" fmla="*/ 350874 h 680484"/>
                <a:gd name="connsiteX8" fmla="*/ 212651 w 373261"/>
                <a:gd name="connsiteY8" fmla="*/ 393405 h 680484"/>
                <a:gd name="connsiteX9" fmla="*/ 233916 w 373261"/>
                <a:gd name="connsiteY9" fmla="*/ 425302 h 680484"/>
                <a:gd name="connsiteX10" fmla="*/ 308344 w 373261"/>
                <a:gd name="connsiteY10" fmla="*/ 542261 h 680484"/>
                <a:gd name="connsiteX11" fmla="*/ 329609 w 373261"/>
                <a:gd name="connsiteY11" fmla="*/ 574158 h 680484"/>
                <a:gd name="connsiteX12" fmla="*/ 340242 w 373261"/>
                <a:gd name="connsiteY12" fmla="*/ 606056 h 680484"/>
                <a:gd name="connsiteX13" fmla="*/ 361507 w 373261"/>
                <a:gd name="connsiteY13" fmla="*/ 637954 h 680484"/>
                <a:gd name="connsiteX14" fmla="*/ 372140 w 373261"/>
                <a:gd name="connsiteY14" fmla="*/ 680484 h 6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3261" h="680484">
                  <a:moveTo>
                    <a:pt x="0" y="0"/>
                  </a:moveTo>
                  <a:cubicBezTo>
                    <a:pt x="17721" y="42530"/>
                    <a:pt x="34695" y="85379"/>
                    <a:pt x="53163" y="127591"/>
                  </a:cubicBezTo>
                  <a:cubicBezTo>
                    <a:pt x="59516" y="142112"/>
                    <a:pt x="66027" y="156680"/>
                    <a:pt x="74428" y="170121"/>
                  </a:cubicBezTo>
                  <a:cubicBezTo>
                    <a:pt x="83820" y="185148"/>
                    <a:pt x="96934" y="197624"/>
                    <a:pt x="106326" y="212651"/>
                  </a:cubicBezTo>
                  <a:cubicBezTo>
                    <a:pt x="114727" y="226092"/>
                    <a:pt x="118799" y="241993"/>
                    <a:pt x="127591" y="255181"/>
                  </a:cubicBezTo>
                  <a:cubicBezTo>
                    <a:pt x="133152" y="263522"/>
                    <a:pt x="142594" y="268619"/>
                    <a:pt x="148856" y="276447"/>
                  </a:cubicBezTo>
                  <a:cubicBezTo>
                    <a:pt x="156839" y="286425"/>
                    <a:pt x="163033" y="297712"/>
                    <a:pt x="170121" y="308344"/>
                  </a:cubicBezTo>
                  <a:cubicBezTo>
                    <a:pt x="173665" y="322521"/>
                    <a:pt x="174219" y="337804"/>
                    <a:pt x="180754" y="350874"/>
                  </a:cubicBezTo>
                  <a:cubicBezTo>
                    <a:pt x="188679" y="366724"/>
                    <a:pt x="202351" y="378985"/>
                    <a:pt x="212651" y="393405"/>
                  </a:cubicBezTo>
                  <a:cubicBezTo>
                    <a:pt x="220078" y="403803"/>
                    <a:pt x="227056" y="414521"/>
                    <a:pt x="233916" y="425302"/>
                  </a:cubicBezTo>
                  <a:cubicBezTo>
                    <a:pt x="317799" y="557118"/>
                    <a:pt x="259380" y="468815"/>
                    <a:pt x="308344" y="542261"/>
                  </a:cubicBezTo>
                  <a:cubicBezTo>
                    <a:pt x="315432" y="552893"/>
                    <a:pt x="325568" y="562035"/>
                    <a:pt x="329609" y="574158"/>
                  </a:cubicBezTo>
                  <a:cubicBezTo>
                    <a:pt x="333153" y="584791"/>
                    <a:pt x="335230" y="596031"/>
                    <a:pt x="340242" y="606056"/>
                  </a:cubicBezTo>
                  <a:cubicBezTo>
                    <a:pt x="345957" y="617486"/>
                    <a:pt x="355792" y="626524"/>
                    <a:pt x="361507" y="637954"/>
                  </a:cubicBezTo>
                  <a:cubicBezTo>
                    <a:pt x="373261" y="661461"/>
                    <a:pt x="372140" y="662360"/>
                    <a:pt x="372140" y="680484"/>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6" name="任意多边形 145"/>
            <p:cNvSpPr/>
            <p:nvPr/>
          </p:nvSpPr>
          <p:spPr>
            <a:xfrm>
              <a:off x="6134986" y="4518837"/>
              <a:ext cx="255181" cy="180754"/>
            </a:xfrm>
            <a:custGeom>
              <a:avLst/>
              <a:gdLst>
                <a:gd name="connsiteX0" fmla="*/ 0 w 255181"/>
                <a:gd name="connsiteY0" fmla="*/ 180754 h 180754"/>
                <a:gd name="connsiteX1" fmla="*/ 74428 w 255181"/>
                <a:gd name="connsiteY1" fmla="*/ 138223 h 180754"/>
                <a:gd name="connsiteX2" fmla="*/ 138223 w 255181"/>
                <a:gd name="connsiteY2" fmla="*/ 85061 h 180754"/>
                <a:gd name="connsiteX3" fmla="*/ 159488 w 255181"/>
                <a:gd name="connsiteY3" fmla="*/ 53163 h 180754"/>
                <a:gd name="connsiteX4" fmla="*/ 223284 w 255181"/>
                <a:gd name="connsiteY4" fmla="*/ 21265 h 180754"/>
                <a:gd name="connsiteX5" fmla="*/ 255181 w 255181"/>
                <a:gd name="connsiteY5" fmla="*/ 0 h 18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181" h="180754">
                  <a:moveTo>
                    <a:pt x="0" y="180754"/>
                  </a:moveTo>
                  <a:cubicBezTo>
                    <a:pt x="26003" y="167752"/>
                    <a:pt x="51882" y="157011"/>
                    <a:pt x="74428" y="138223"/>
                  </a:cubicBezTo>
                  <a:cubicBezTo>
                    <a:pt x="156293" y="70002"/>
                    <a:pt x="59030" y="137857"/>
                    <a:pt x="138223" y="85061"/>
                  </a:cubicBezTo>
                  <a:cubicBezTo>
                    <a:pt x="145311" y="74428"/>
                    <a:pt x="150452" y="62199"/>
                    <a:pt x="159488" y="53163"/>
                  </a:cubicBezTo>
                  <a:cubicBezTo>
                    <a:pt x="189958" y="22693"/>
                    <a:pt x="188694" y="38560"/>
                    <a:pt x="223284" y="21265"/>
                  </a:cubicBezTo>
                  <a:cubicBezTo>
                    <a:pt x="234713" y="15550"/>
                    <a:pt x="255181" y="0"/>
                    <a:pt x="255181" y="0"/>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sp>
          <p:nvSpPr>
            <p:cNvPr id="147" name="任意多边形 146"/>
            <p:cNvSpPr/>
            <p:nvPr/>
          </p:nvSpPr>
          <p:spPr>
            <a:xfrm>
              <a:off x="5773479" y="4274288"/>
              <a:ext cx="669851" cy="192507"/>
            </a:xfrm>
            <a:custGeom>
              <a:avLst/>
              <a:gdLst>
                <a:gd name="connsiteX0" fmla="*/ 0 w 669851"/>
                <a:gd name="connsiteY0" fmla="*/ 0 h 192507"/>
                <a:gd name="connsiteX1" fmla="*/ 138223 w 669851"/>
                <a:gd name="connsiteY1" fmla="*/ 42531 h 192507"/>
                <a:gd name="connsiteX2" fmla="*/ 180754 w 669851"/>
                <a:gd name="connsiteY2" fmla="*/ 53163 h 192507"/>
                <a:gd name="connsiteX3" fmla="*/ 244549 w 669851"/>
                <a:gd name="connsiteY3" fmla="*/ 63796 h 192507"/>
                <a:gd name="connsiteX4" fmla="*/ 308344 w 669851"/>
                <a:gd name="connsiteY4" fmla="*/ 85061 h 192507"/>
                <a:gd name="connsiteX5" fmla="*/ 361507 w 669851"/>
                <a:gd name="connsiteY5" fmla="*/ 95693 h 192507"/>
                <a:gd name="connsiteX6" fmla="*/ 425302 w 669851"/>
                <a:gd name="connsiteY6" fmla="*/ 106326 h 192507"/>
                <a:gd name="connsiteX7" fmla="*/ 457200 w 669851"/>
                <a:gd name="connsiteY7" fmla="*/ 116959 h 192507"/>
                <a:gd name="connsiteX8" fmla="*/ 499730 w 669851"/>
                <a:gd name="connsiteY8" fmla="*/ 127591 h 192507"/>
                <a:gd name="connsiteX9" fmla="*/ 595423 w 669851"/>
                <a:gd name="connsiteY9" fmla="*/ 170121 h 192507"/>
                <a:gd name="connsiteX10" fmla="*/ 627321 w 669851"/>
                <a:gd name="connsiteY10" fmla="*/ 180754 h 192507"/>
                <a:gd name="connsiteX11" fmla="*/ 669851 w 669851"/>
                <a:gd name="connsiteY11" fmla="*/ 191386 h 19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851" h="192507">
                  <a:moveTo>
                    <a:pt x="0" y="0"/>
                  </a:moveTo>
                  <a:cubicBezTo>
                    <a:pt x="56362" y="18788"/>
                    <a:pt x="56288" y="19121"/>
                    <a:pt x="138223" y="42531"/>
                  </a:cubicBezTo>
                  <a:cubicBezTo>
                    <a:pt x="152274" y="46546"/>
                    <a:pt x="166425" y="50297"/>
                    <a:pt x="180754" y="53163"/>
                  </a:cubicBezTo>
                  <a:cubicBezTo>
                    <a:pt x="201894" y="57391"/>
                    <a:pt x="223634" y="58567"/>
                    <a:pt x="244549" y="63796"/>
                  </a:cubicBezTo>
                  <a:cubicBezTo>
                    <a:pt x="266295" y="69233"/>
                    <a:pt x="286364" y="80665"/>
                    <a:pt x="308344" y="85061"/>
                  </a:cubicBezTo>
                  <a:lnTo>
                    <a:pt x="361507" y="95693"/>
                  </a:lnTo>
                  <a:cubicBezTo>
                    <a:pt x="382718" y="99549"/>
                    <a:pt x="404257" y="101649"/>
                    <a:pt x="425302" y="106326"/>
                  </a:cubicBezTo>
                  <a:cubicBezTo>
                    <a:pt x="436243" y="108757"/>
                    <a:pt x="446423" y="113880"/>
                    <a:pt x="457200" y="116959"/>
                  </a:cubicBezTo>
                  <a:cubicBezTo>
                    <a:pt x="471251" y="120973"/>
                    <a:pt x="485553" y="124047"/>
                    <a:pt x="499730" y="127591"/>
                  </a:cubicBezTo>
                  <a:cubicBezTo>
                    <a:pt x="550279" y="161290"/>
                    <a:pt x="519504" y="144814"/>
                    <a:pt x="595423" y="170121"/>
                  </a:cubicBezTo>
                  <a:lnTo>
                    <a:pt x="627321" y="180754"/>
                  </a:lnTo>
                  <a:cubicBezTo>
                    <a:pt x="662579" y="192507"/>
                    <a:pt x="648012" y="191386"/>
                    <a:pt x="669851" y="191386"/>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grpSp>
      <p:sp>
        <p:nvSpPr>
          <p:cNvPr id="148" name="TextBox 147"/>
          <p:cNvSpPr txBox="1"/>
          <p:nvPr/>
        </p:nvSpPr>
        <p:spPr>
          <a:xfrm>
            <a:off x="6365968" y="3676802"/>
            <a:ext cx="595035" cy="338554"/>
          </a:xfrm>
          <a:prstGeom prst="rect">
            <a:avLst/>
          </a:prstGeom>
          <a:noFill/>
          <a:ln w="25400" cap="flat" cmpd="sng" algn="ctr">
            <a:no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rPr>
              <a:t>……</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149" name="矩形 148"/>
          <p:cNvSpPr/>
          <p:nvPr/>
        </p:nvSpPr>
        <p:spPr>
          <a:xfrm>
            <a:off x="3972910"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概念关联</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150" name="矩形 149"/>
          <p:cNvSpPr/>
          <p:nvPr/>
        </p:nvSpPr>
        <p:spPr>
          <a:xfrm>
            <a:off x="1764184"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文档分解</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151" name="矩形 150"/>
          <p:cNvSpPr/>
          <p:nvPr/>
        </p:nvSpPr>
        <p:spPr>
          <a:xfrm>
            <a:off x="5077273"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文本标注</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152" name="矩形 151"/>
          <p:cNvSpPr/>
          <p:nvPr/>
        </p:nvSpPr>
        <p:spPr>
          <a:xfrm>
            <a:off x="2868547"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语义理解</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153" name="矩形 152"/>
          <p:cNvSpPr/>
          <p:nvPr/>
        </p:nvSpPr>
        <p:spPr>
          <a:xfrm>
            <a:off x="6181636" y="6245062"/>
            <a:ext cx="108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多媒体标注</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154"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67249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2. </a:t>
            </a:r>
            <a:r>
              <a:rPr lang="zh-CN" altLang="en-US" sz="2400" dirty="0" smtClean="0">
                <a:solidFill>
                  <a:srgbClr val="C00000"/>
                </a:solidFill>
                <a:latin typeface="黑体" pitchFamily="49" charset="-122"/>
                <a:ea typeface="黑体" pitchFamily="49" charset="-122"/>
              </a:rPr>
              <a:t>分类聚类：</a:t>
            </a:r>
            <a:r>
              <a:rPr lang="zh-CN" altLang="en-US" sz="2400" dirty="0">
                <a:latin typeface="黑体" pitchFamily="49" charset="-122"/>
                <a:ea typeface="黑体" pitchFamily="49" charset="-122"/>
              </a:rPr>
              <a:t>通过分类聚类技术</a:t>
            </a:r>
            <a:r>
              <a:rPr lang="zh-CN" altLang="en-US" sz="2400" dirty="0" smtClean="0">
                <a:latin typeface="黑体" pitchFamily="49" charset="-122"/>
                <a:ea typeface="黑体" pitchFamily="49" charset="-122"/>
              </a:rPr>
              <a:t>，发现</a:t>
            </a:r>
            <a:r>
              <a:rPr lang="zh-CN" altLang="en-US" sz="2400" dirty="0">
                <a:latin typeface="黑体" pitchFamily="49" charset="-122"/>
                <a:ea typeface="黑体" pitchFamily="49" charset="-122"/>
              </a:rPr>
              <a:t>数据间隐含</a:t>
            </a:r>
            <a:r>
              <a:rPr lang="zh-CN" altLang="en-US" sz="2400" dirty="0" smtClean="0">
                <a:latin typeface="黑体" pitchFamily="49" charset="-122"/>
                <a:ea typeface="黑体" pitchFamily="49" charset="-122"/>
              </a:rPr>
              <a:t>的聚集模式，支持类别概念</a:t>
            </a:r>
            <a:r>
              <a:rPr lang="zh-CN" altLang="en-US" sz="2400" dirty="0">
                <a:latin typeface="黑体" pitchFamily="49" charset="-122"/>
                <a:ea typeface="黑体" pitchFamily="49" charset="-122"/>
              </a:rPr>
              <a:t>与实例间的关联。</a:t>
            </a: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8152" y="2116072"/>
            <a:ext cx="8046743" cy="3337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1046" y="764704"/>
            <a:ext cx="8229600" cy="8173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smtClean="0">
                <a:solidFill>
                  <a:srgbClr val="C00000"/>
                </a:solidFill>
                <a:latin typeface="黑体" pitchFamily="49" charset="-122"/>
                <a:ea typeface="黑体" pitchFamily="49" charset="-122"/>
              </a:rPr>
              <a:t>3</a:t>
            </a:r>
            <a:r>
              <a:rPr lang="zh-CN" altLang="en-US" sz="2400" kern="0" dirty="0" smtClean="0">
                <a:solidFill>
                  <a:srgbClr val="C00000"/>
                </a:solidFill>
                <a:latin typeface="黑体" pitchFamily="49" charset="-122"/>
                <a:ea typeface="黑体" pitchFamily="49" charset="-122"/>
              </a:rPr>
              <a:t>、概念进化</a:t>
            </a:r>
            <a:r>
              <a:rPr lang="zh-CN" altLang="en-US" sz="2400" kern="0" dirty="0" smtClean="0">
                <a:solidFill>
                  <a:srgbClr val="004274"/>
                </a:solidFill>
                <a:latin typeface="黑体" pitchFamily="49" charset="-122"/>
                <a:ea typeface="黑体" pitchFamily="49" charset="-122"/>
              </a:rPr>
              <a:t>：</a:t>
            </a:r>
            <a:r>
              <a:rPr lang="zh-CN" altLang="en-US" sz="2400" kern="0" dirty="0" smtClean="0">
                <a:latin typeface="黑体" pitchFamily="49" charset="-122"/>
                <a:ea typeface="黑体" pitchFamily="49" charset="-122"/>
              </a:rPr>
              <a:t>分析数据海中的文档，自动发现新概念、概念的变迁、概念之间的关系，建立概念词典。</a:t>
            </a:r>
            <a:endParaRPr lang="en-US" altLang="zh-CN" sz="2400" kern="0" dirty="0" smtClean="0">
              <a:solidFill>
                <a:srgbClr val="004274"/>
              </a:solidFill>
              <a:latin typeface="黑体" pitchFamily="49" charset="-122"/>
              <a:ea typeface="黑体" pitchFamily="49" charset="-122"/>
            </a:endParaRPr>
          </a:p>
        </p:txBody>
      </p:sp>
      <p:sp>
        <p:nvSpPr>
          <p:cNvPr id="9" name="圆角矩形 8"/>
          <p:cNvSpPr/>
          <p:nvPr/>
        </p:nvSpPr>
        <p:spPr>
          <a:xfrm>
            <a:off x="647532" y="5275828"/>
            <a:ext cx="7793665" cy="1152000"/>
          </a:xfrm>
          <a:prstGeom prst="roundRect">
            <a:avLst>
              <a:gd name="adj" fmla="val 9818"/>
            </a:avLst>
          </a:prstGeom>
          <a:solidFill>
            <a:schemeClr val="tx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上箭头 9"/>
          <p:cNvSpPr/>
          <p:nvPr/>
        </p:nvSpPr>
        <p:spPr>
          <a:xfrm>
            <a:off x="3927667" y="4839940"/>
            <a:ext cx="1010093" cy="3960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1" name="TextBox 10"/>
          <p:cNvSpPr txBox="1"/>
          <p:nvPr/>
        </p:nvSpPr>
        <p:spPr>
          <a:xfrm>
            <a:off x="4925803" y="4909702"/>
            <a:ext cx="1846079" cy="369332"/>
          </a:xfrm>
          <a:prstGeom prst="rect">
            <a:avLst/>
          </a:prstGeom>
          <a:noFill/>
        </p:spPr>
        <p:txBody>
          <a:bodyPr wrap="square" rtlCol="0">
            <a:spAutoFit/>
          </a:bodyPr>
          <a:lstStyle/>
          <a:p>
            <a:r>
              <a:rPr lang="zh-CN" altLang="en-US" dirty="0" smtClean="0">
                <a:solidFill>
                  <a:srgbClr val="17347D"/>
                </a:solidFill>
                <a:latin typeface="Times New Roman" panose="02020503050405090304" pitchFamily="18" charset="0"/>
                <a:ea typeface="黑体" pitchFamily="49" charset="-122"/>
                <a:cs typeface="Times New Roman" panose="02020503050405090304" pitchFamily="18" charset="0"/>
              </a:rPr>
              <a:t>概念进化分析</a:t>
            </a:r>
            <a:endParaRPr lang="zh-CN" altLang="en-US"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pic>
        <p:nvPicPr>
          <p:cNvPr id="12" name="Picture 2" descr="sigmod.gif"/>
          <p:cNvPicPr>
            <a:picLocks noChangeAspect="1" noChangeArrowheads="1"/>
          </p:cNvPicPr>
          <p:nvPr/>
        </p:nvPicPr>
        <p:blipFill>
          <a:blip r:embed="rId1" cstate="print"/>
          <a:srcRect/>
          <a:stretch>
            <a:fillRect/>
          </a:stretch>
        </p:blipFill>
        <p:spPr bwMode="auto">
          <a:xfrm>
            <a:off x="2047095" y="5465376"/>
            <a:ext cx="674998" cy="216000"/>
          </a:xfrm>
          <a:prstGeom prst="rect">
            <a:avLst/>
          </a:prstGeom>
          <a:noFill/>
        </p:spPr>
      </p:pic>
      <p:grpSp>
        <p:nvGrpSpPr>
          <p:cNvPr id="13" name="组合 104"/>
          <p:cNvGrpSpPr/>
          <p:nvPr/>
        </p:nvGrpSpPr>
        <p:grpSpPr>
          <a:xfrm>
            <a:off x="648392" y="1735197"/>
            <a:ext cx="8008983" cy="3141873"/>
            <a:chOff x="681349" y="1860702"/>
            <a:chExt cx="8008983" cy="3141873"/>
          </a:xfrm>
        </p:grpSpPr>
        <p:cxnSp>
          <p:nvCxnSpPr>
            <p:cNvPr id="14" name="直接连接符 13"/>
            <p:cNvCxnSpPr/>
            <p:nvPr/>
          </p:nvCxnSpPr>
          <p:spPr>
            <a:xfrm>
              <a:off x="869614" y="2334071"/>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2167727" y="2334071"/>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681777"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1960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17" name="TextBox 16"/>
            <p:cNvSpPr txBox="1"/>
            <p:nvPr/>
          </p:nvSpPr>
          <p:spPr>
            <a:xfrm>
              <a:off x="1869972"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1970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18" name="TextBox 17"/>
            <p:cNvSpPr txBox="1"/>
            <p:nvPr/>
          </p:nvSpPr>
          <p:spPr>
            <a:xfrm>
              <a:off x="3152756"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1980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19" name="TextBox 18"/>
            <p:cNvSpPr txBox="1"/>
            <p:nvPr/>
          </p:nvSpPr>
          <p:spPr>
            <a:xfrm>
              <a:off x="5751331"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2000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20" name="TextBox 19"/>
            <p:cNvSpPr txBox="1"/>
            <p:nvPr/>
          </p:nvSpPr>
          <p:spPr>
            <a:xfrm>
              <a:off x="4468547"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1990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21" name="TextBox 20"/>
            <p:cNvSpPr txBox="1"/>
            <p:nvPr/>
          </p:nvSpPr>
          <p:spPr>
            <a:xfrm>
              <a:off x="7067122"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cs typeface="Times New Roman" panose="02020503050405090304" pitchFamily="18" charset="0"/>
                </a:rPr>
                <a:t>2010</a:t>
              </a:r>
              <a:endParaRPr lang="zh-CN" altLang="en-US" sz="1600" b="1" dirty="0">
                <a:solidFill>
                  <a:srgbClr val="17347D"/>
                </a:solidFill>
                <a:latin typeface="Times New Roman" panose="02020503050405090304" pitchFamily="18" charset="0"/>
                <a:cs typeface="Times New Roman" panose="02020503050405090304" pitchFamily="18" charset="0"/>
              </a:endParaRPr>
            </a:p>
          </p:txBody>
        </p:sp>
        <p:sp>
          <p:nvSpPr>
            <p:cNvPr id="22" name="TextBox 21"/>
            <p:cNvSpPr txBox="1"/>
            <p:nvPr/>
          </p:nvSpPr>
          <p:spPr>
            <a:xfrm>
              <a:off x="1354332" y="3622816"/>
              <a:ext cx="719017"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IMS</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23" name="TextBox 22"/>
            <p:cNvSpPr txBox="1"/>
            <p:nvPr/>
          </p:nvSpPr>
          <p:spPr>
            <a:xfrm>
              <a:off x="1953285" y="3855058"/>
              <a:ext cx="1098236"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Relational Model</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cxnSp>
          <p:nvCxnSpPr>
            <p:cNvPr id="24" name="直接箭头连接符 23"/>
            <p:cNvCxnSpPr/>
            <p:nvPr/>
          </p:nvCxnSpPr>
          <p:spPr>
            <a:xfrm>
              <a:off x="681349" y="4669114"/>
              <a:ext cx="77400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3211471" y="3043412"/>
              <a:ext cx="1296713"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Distributed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27" name="TextBox 26"/>
            <p:cNvSpPr txBox="1"/>
            <p:nvPr/>
          </p:nvSpPr>
          <p:spPr>
            <a:xfrm>
              <a:off x="3193743" y="3791260"/>
              <a:ext cx="1697233"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Spatial and multimedia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30" name="TextBox 29"/>
            <p:cNvSpPr txBox="1"/>
            <p:nvPr/>
          </p:nvSpPr>
          <p:spPr>
            <a:xfrm>
              <a:off x="4629198" y="3961388"/>
              <a:ext cx="1037959"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OO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cxnSp>
          <p:nvCxnSpPr>
            <p:cNvPr id="31" name="直接连接符 30"/>
            <p:cNvCxnSpPr/>
            <p:nvPr/>
          </p:nvCxnSpPr>
          <p:spPr>
            <a:xfrm>
              <a:off x="3457810" y="2295085"/>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2" name="直接连接符 31"/>
            <p:cNvCxnSpPr/>
            <p:nvPr/>
          </p:nvCxnSpPr>
          <p:spPr>
            <a:xfrm>
              <a:off x="4758527" y="2298629"/>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3" name="直接连接符 32"/>
            <p:cNvCxnSpPr/>
            <p:nvPr/>
          </p:nvCxnSpPr>
          <p:spPr>
            <a:xfrm>
              <a:off x="6048610" y="2312808"/>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4" name="直接连接符 33"/>
            <p:cNvCxnSpPr/>
            <p:nvPr/>
          </p:nvCxnSpPr>
          <p:spPr>
            <a:xfrm>
              <a:off x="7349326" y="2337615"/>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5" name="TextBox 34"/>
            <p:cNvSpPr txBox="1"/>
            <p:nvPr/>
          </p:nvSpPr>
          <p:spPr>
            <a:xfrm>
              <a:off x="2063152" y="3231249"/>
              <a:ext cx="1254205"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Query Processing</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36" name="TextBox 35"/>
            <p:cNvSpPr txBox="1"/>
            <p:nvPr/>
          </p:nvSpPr>
          <p:spPr>
            <a:xfrm>
              <a:off x="4533456" y="3195829"/>
              <a:ext cx="1296713"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Data warehousing</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37" name="TextBox 36"/>
            <p:cNvSpPr txBox="1"/>
            <p:nvPr/>
          </p:nvSpPr>
          <p:spPr>
            <a:xfrm>
              <a:off x="4728387" y="2561387"/>
              <a:ext cx="1491660" cy="584775"/>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Data mining and KDD</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38" name="TextBox 37"/>
            <p:cNvSpPr txBox="1"/>
            <p:nvPr/>
          </p:nvSpPr>
          <p:spPr>
            <a:xfrm>
              <a:off x="1060141" y="4094188"/>
              <a:ext cx="559521"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IDS</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39" name="TextBox 38"/>
            <p:cNvSpPr txBox="1"/>
            <p:nvPr/>
          </p:nvSpPr>
          <p:spPr>
            <a:xfrm>
              <a:off x="5727935" y="3879862"/>
              <a:ext cx="981190"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XML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0" name="TextBox 39"/>
            <p:cNvSpPr txBox="1"/>
            <p:nvPr/>
          </p:nvSpPr>
          <p:spPr>
            <a:xfrm>
              <a:off x="5752738" y="3373016"/>
              <a:ext cx="1615602"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Skyline Query</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1" name="TextBox 40"/>
            <p:cNvSpPr txBox="1"/>
            <p:nvPr/>
          </p:nvSpPr>
          <p:spPr>
            <a:xfrm>
              <a:off x="7124396" y="3894033"/>
              <a:ext cx="1360384"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Data Quality</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2" name="TextBox 41"/>
            <p:cNvSpPr txBox="1"/>
            <p:nvPr/>
          </p:nvSpPr>
          <p:spPr>
            <a:xfrm>
              <a:off x="6139064" y="2419584"/>
              <a:ext cx="1186754"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Grid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3" name="TextBox 42"/>
            <p:cNvSpPr txBox="1"/>
            <p:nvPr/>
          </p:nvSpPr>
          <p:spPr>
            <a:xfrm>
              <a:off x="7110205" y="3401358"/>
              <a:ext cx="1186754"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Cloud 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4" name="TextBox 43"/>
            <p:cNvSpPr txBox="1"/>
            <p:nvPr/>
          </p:nvSpPr>
          <p:spPr>
            <a:xfrm>
              <a:off x="5823612" y="2933506"/>
              <a:ext cx="1406520"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Stream Data</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5" name="TextBox 44"/>
            <p:cNvSpPr txBox="1"/>
            <p:nvPr/>
          </p:nvSpPr>
          <p:spPr>
            <a:xfrm>
              <a:off x="6996780" y="2841347"/>
              <a:ext cx="1519886"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Map Reduce</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6" name="TextBox 45"/>
            <p:cNvSpPr txBox="1"/>
            <p:nvPr/>
          </p:nvSpPr>
          <p:spPr>
            <a:xfrm>
              <a:off x="7170446" y="2175006"/>
              <a:ext cx="1519886" cy="338554"/>
            </a:xfrm>
            <a:prstGeom prst="rect">
              <a:avLst/>
            </a:prstGeom>
            <a:noFill/>
          </p:spPr>
          <p:txBody>
            <a:bodyPr wrap="square" rtlCol="0">
              <a:spAutoFit/>
            </a:bodyPr>
            <a:lstStyle/>
            <a:p>
              <a:r>
                <a:rPr lang="en-US" altLang="zh-CN" sz="1600" b="1" dirty="0" smtClean="0">
                  <a:solidFill>
                    <a:srgbClr val="17347D"/>
                  </a:solidFill>
                  <a:latin typeface="Times New Roman" panose="02020503050405090304" pitchFamily="18" charset="0"/>
                  <a:ea typeface="黑体" pitchFamily="49" charset="-122"/>
                  <a:cs typeface="Times New Roman" panose="02020503050405090304" pitchFamily="18" charset="0"/>
                </a:rPr>
                <a:t>XLDB</a:t>
              </a:r>
              <a:endParaRPr lang="zh-CN" altLang="en-US" sz="1600" b="1"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47" name="线形标注 2 46"/>
            <p:cNvSpPr/>
            <p:nvPr/>
          </p:nvSpPr>
          <p:spPr>
            <a:xfrm>
              <a:off x="1573610" y="1860702"/>
              <a:ext cx="2977126" cy="446568"/>
            </a:xfrm>
            <a:prstGeom prst="borderCallout2">
              <a:avLst>
                <a:gd name="adj1" fmla="val 46750"/>
                <a:gd name="adj2" fmla="val -1576"/>
                <a:gd name="adj3" fmla="val 47131"/>
                <a:gd name="adj4" fmla="val -7387"/>
                <a:gd name="adj5" fmla="val 617282"/>
                <a:gd name="adj6" fmla="val -158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smtClean="0">
                <a:solidFill>
                  <a:srgbClr val="0070C0"/>
                </a:solidFill>
                <a:latin typeface="Times New Roman" panose="02020503050405090304" pitchFamily="18" charset="0"/>
                <a:ea typeface="黑体" pitchFamily="49" charset="-122"/>
                <a:cs typeface="Times New Roman" panose="02020503050405090304" pitchFamily="18" charset="0"/>
              </a:endParaRPr>
            </a:p>
            <a:p>
              <a:pPr algn="ctr"/>
              <a:r>
                <a:rPr lang="en-US" altLang="zh-CN" b="1" dirty="0" smtClean="0">
                  <a:solidFill>
                    <a:srgbClr val="0070C0"/>
                  </a:solidFill>
                  <a:latin typeface="Times New Roman" panose="02020503050405090304" pitchFamily="18" charset="0"/>
                  <a:ea typeface="黑体" pitchFamily="49" charset="-122"/>
                  <a:cs typeface="Times New Roman" panose="02020503050405090304" pitchFamily="18" charset="0"/>
                </a:rPr>
                <a:t>1963</a:t>
              </a:r>
              <a:r>
                <a:rPr lang="zh-CN" altLang="en-US" b="1" dirty="0" smtClean="0">
                  <a:solidFill>
                    <a:srgbClr val="0070C0"/>
                  </a:solidFill>
                  <a:latin typeface="Times New Roman" panose="02020503050405090304" pitchFamily="18" charset="0"/>
                  <a:ea typeface="黑体" pitchFamily="49" charset="-122"/>
                  <a:cs typeface="Times New Roman" panose="02020503050405090304" pitchFamily="18" charset="0"/>
                </a:rPr>
                <a:t>年，</a:t>
              </a:r>
              <a:r>
                <a:rPr lang="en-US" altLang="zh-CN" b="1" dirty="0" smtClean="0">
                  <a:solidFill>
                    <a:srgbClr val="0070C0"/>
                  </a:solidFill>
                  <a:latin typeface="Times New Roman" panose="02020503050405090304" pitchFamily="18" charset="0"/>
                  <a:ea typeface="黑体" pitchFamily="49" charset="-122"/>
                  <a:cs typeface="Times New Roman" panose="02020503050405090304" pitchFamily="18" charset="0"/>
                </a:rPr>
                <a:t>Database</a:t>
              </a:r>
              <a:r>
                <a:rPr lang="zh-CN" altLang="en-US" dirty="0" smtClean="0">
                  <a:solidFill>
                    <a:srgbClr val="0070C0"/>
                  </a:solidFill>
                  <a:latin typeface="Times New Roman" panose="02020503050405090304" pitchFamily="18" charset="0"/>
                  <a:ea typeface="黑体" pitchFamily="49" charset="-122"/>
                  <a:cs typeface="Times New Roman" panose="02020503050405090304" pitchFamily="18" charset="0"/>
                </a:rPr>
                <a:t>概念诞生</a:t>
              </a:r>
              <a:endParaRPr lang="zh-CN" altLang="en-US" dirty="0" smtClean="0">
                <a:solidFill>
                  <a:srgbClr val="0070C0"/>
                </a:solidFill>
                <a:latin typeface="Times New Roman" panose="02020503050405090304" pitchFamily="18" charset="0"/>
                <a:ea typeface="黑体" pitchFamily="49" charset="-122"/>
                <a:cs typeface="Times New Roman" panose="02020503050405090304" pitchFamily="18" charset="0"/>
              </a:endParaRPr>
            </a:p>
            <a:p>
              <a:pPr algn="ctr"/>
              <a:endParaRPr lang="zh-CN" altLang="en-US" b="1" dirty="0">
                <a:solidFill>
                  <a:srgbClr val="0070C0"/>
                </a:solidFill>
                <a:latin typeface="Times New Roman" panose="02020503050405090304" pitchFamily="18" charset="0"/>
                <a:cs typeface="Times New Roman" panose="02020503050405090304" pitchFamily="18" charset="0"/>
              </a:endParaRPr>
            </a:p>
          </p:txBody>
        </p:sp>
      </p:grpSp>
      <p:pic>
        <p:nvPicPr>
          <p:cNvPr id="48" name="Picture 4" descr="VLDB 2005 Logo"/>
          <p:cNvPicPr>
            <a:picLocks noChangeAspect="1" noChangeArrowheads="1"/>
          </p:cNvPicPr>
          <p:nvPr/>
        </p:nvPicPr>
        <p:blipFill>
          <a:blip r:embed="rId2" cstate="print"/>
          <a:srcRect/>
          <a:stretch>
            <a:fillRect/>
          </a:stretch>
        </p:blipFill>
        <p:spPr bwMode="auto">
          <a:xfrm>
            <a:off x="1430404" y="5448501"/>
            <a:ext cx="504000" cy="504001"/>
          </a:xfrm>
          <a:prstGeom prst="rect">
            <a:avLst/>
          </a:prstGeom>
          <a:noFill/>
        </p:spPr>
      </p:pic>
      <p:sp>
        <p:nvSpPr>
          <p:cNvPr id="49" name="TextBox 48"/>
          <p:cNvSpPr txBox="1"/>
          <p:nvPr/>
        </p:nvSpPr>
        <p:spPr>
          <a:xfrm>
            <a:off x="1686452" y="6104103"/>
            <a:ext cx="1055726" cy="338554"/>
          </a:xfrm>
          <a:prstGeom prst="rect">
            <a:avLst/>
          </a:prstGeom>
          <a:noFill/>
        </p:spPr>
        <p:txBody>
          <a:bodyPr wrap="square" rtlCol="0">
            <a:spAutoFit/>
          </a:bodyPr>
          <a:lstStyle/>
          <a:p>
            <a:r>
              <a:rPr lang="zh-CN" altLang="en-US" sz="1600" dirty="0" smtClean="0">
                <a:solidFill>
                  <a:srgbClr val="17347D"/>
                </a:solidFill>
                <a:latin typeface="Times New Roman" panose="02020503050405090304" pitchFamily="18" charset="0"/>
                <a:ea typeface="黑体" pitchFamily="49" charset="-122"/>
                <a:cs typeface="Times New Roman" panose="02020503050405090304" pitchFamily="18" charset="0"/>
              </a:rPr>
              <a:t>会议文集</a:t>
            </a:r>
            <a:endParaRPr lang="zh-CN" altLang="en-US" sz="1600"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pic>
        <p:nvPicPr>
          <p:cNvPr id="50" name="图片 49" descr="ICDE.jpg"/>
          <p:cNvPicPr>
            <a:picLocks noChangeAspect="1"/>
          </p:cNvPicPr>
          <p:nvPr/>
        </p:nvPicPr>
        <p:blipFill>
          <a:blip r:embed="rId3" cstate="print"/>
          <a:srcRect b="8540"/>
          <a:stretch>
            <a:fillRect/>
          </a:stretch>
        </p:blipFill>
        <p:spPr>
          <a:xfrm>
            <a:off x="766339" y="5457142"/>
            <a:ext cx="612000" cy="498115"/>
          </a:xfrm>
          <a:prstGeom prst="rect">
            <a:avLst/>
          </a:prstGeom>
        </p:spPr>
      </p:pic>
      <p:pic>
        <p:nvPicPr>
          <p:cNvPr id="51" name="图片 50" descr="vldbj.gif"/>
          <p:cNvPicPr>
            <a:picLocks noChangeAspect="1"/>
          </p:cNvPicPr>
          <p:nvPr/>
        </p:nvPicPr>
        <p:blipFill>
          <a:blip r:embed="rId4" cstate="print"/>
          <a:srcRect r="12244" b="30457"/>
          <a:stretch>
            <a:fillRect/>
          </a:stretch>
        </p:blipFill>
        <p:spPr>
          <a:xfrm>
            <a:off x="2112995" y="5736357"/>
            <a:ext cx="847993" cy="252000"/>
          </a:xfrm>
          <a:prstGeom prst="rect">
            <a:avLst/>
          </a:prstGeom>
        </p:spPr>
      </p:pic>
      <p:sp>
        <p:nvSpPr>
          <p:cNvPr id="52" name="TextBox 51"/>
          <p:cNvSpPr txBox="1"/>
          <p:nvPr/>
        </p:nvSpPr>
        <p:spPr>
          <a:xfrm>
            <a:off x="3252969" y="6097014"/>
            <a:ext cx="1055726" cy="338554"/>
          </a:xfrm>
          <a:prstGeom prst="rect">
            <a:avLst/>
          </a:prstGeom>
          <a:noFill/>
        </p:spPr>
        <p:txBody>
          <a:bodyPr wrap="square" rtlCol="0">
            <a:spAutoFit/>
          </a:bodyPr>
          <a:lstStyle/>
          <a:p>
            <a:r>
              <a:rPr lang="zh-CN" altLang="en-US" sz="1600" dirty="0" smtClean="0">
                <a:solidFill>
                  <a:srgbClr val="17347D"/>
                </a:solidFill>
                <a:latin typeface="Times New Roman" panose="02020503050405090304" pitchFamily="18" charset="0"/>
                <a:ea typeface="黑体" pitchFamily="49" charset="-122"/>
                <a:cs typeface="Times New Roman" panose="02020503050405090304" pitchFamily="18" charset="0"/>
              </a:rPr>
              <a:t>学术期刊</a:t>
            </a:r>
            <a:endParaRPr lang="zh-CN" altLang="en-US" sz="1600"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pic>
        <p:nvPicPr>
          <p:cNvPr id="53" name="图片 52" descr="IEEE-TKDE.jpg"/>
          <p:cNvPicPr>
            <a:picLocks noChangeAspect="1"/>
          </p:cNvPicPr>
          <p:nvPr/>
        </p:nvPicPr>
        <p:blipFill>
          <a:blip r:embed="rId5" cstate="print"/>
          <a:stretch>
            <a:fillRect/>
          </a:stretch>
        </p:blipFill>
        <p:spPr>
          <a:xfrm>
            <a:off x="3021792" y="5413170"/>
            <a:ext cx="484076" cy="660104"/>
          </a:xfrm>
          <a:prstGeom prst="rect">
            <a:avLst/>
          </a:prstGeom>
        </p:spPr>
      </p:pic>
      <p:sp>
        <p:nvSpPr>
          <p:cNvPr id="54" name="TextBox 53"/>
          <p:cNvSpPr txBox="1"/>
          <p:nvPr/>
        </p:nvSpPr>
        <p:spPr>
          <a:xfrm>
            <a:off x="5266099" y="6100559"/>
            <a:ext cx="750890" cy="338554"/>
          </a:xfrm>
          <a:prstGeom prst="rect">
            <a:avLst/>
          </a:prstGeom>
          <a:noFill/>
        </p:spPr>
        <p:txBody>
          <a:bodyPr wrap="square" rtlCol="0">
            <a:spAutoFit/>
          </a:bodyPr>
          <a:lstStyle/>
          <a:p>
            <a:r>
              <a:rPr lang="zh-CN" altLang="en-US" sz="1600" dirty="0" smtClean="0">
                <a:solidFill>
                  <a:srgbClr val="17347D"/>
                </a:solidFill>
                <a:latin typeface="Times New Roman" panose="02020503050405090304" pitchFamily="18" charset="0"/>
                <a:ea typeface="黑体" pitchFamily="49" charset="-122"/>
                <a:cs typeface="Times New Roman" panose="02020503050405090304" pitchFamily="18" charset="0"/>
              </a:rPr>
              <a:t>图书</a:t>
            </a:r>
            <a:endParaRPr lang="zh-CN" altLang="en-US" sz="1600"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sp>
        <p:nvSpPr>
          <p:cNvPr id="55" name="TextBox 54"/>
          <p:cNvSpPr txBox="1"/>
          <p:nvPr/>
        </p:nvSpPr>
        <p:spPr>
          <a:xfrm>
            <a:off x="6928385" y="6082831"/>
            <a:ext cx="750890" cy="338554"/>
          </a:xfrm>
          <a:prstGeom prst="rect">
            <a:avLst/>
          </a:prstGeom>
          <a:noFill/>
        </p:spPr>
        <p:txBody>
          <a:bodyPr wrap="square" rtlCol="0">
            <a:spAutoFit/>
          </a:bodyPr>
          <a:lstStyle/>
          <a:p>
            <a:r>
              <a:rPr lang="zh-CN" altLang="en-US" sz="1600" dirty="0" smtClean="0">
                <a:solidFill>
                  <a:srgbClr val="17347D"/>
                </a:solidFill>
                <a:latin typeface="Times New Roman" panose="02020503050405090304" pitchFamily="18" charset="0"/>
                <a:ea typeface="黑体" pitchFamily="49" charset="-122"/>
                <a:cs typeface="Times New Roman" panose="02020503050405090304" pitchFamily="18" charset="0"/>
              </a:rPr>
              <a:t>视频</a:t>
            </a:r>
            <a:endParaRPr lang="zh-CN" altLang="en-US" sz="1600" dirty="0">
              <a:solidFill>
                <a:srgbClr val="17347D"/>
              </a:solidFill>
              <a:latin typeface="Times New Roman" panose="02020503050405090304" pitchFamily="18" charset="0"/>
              <a:ea typeface="黑体" pitchFamily="49" charset="-122"/>
              <a:cs typeface="Times New Roman" panose="02020503050405090304" pitchFamily="18" charset="0"/>
            </a:endParaRPr>
          </a:p>
        </p:txBody>
      </p:sp>
      <p:pic>
        <p:nvPicPr>
          <p:cNvPr id="56" name="图片 55" descr="TOIS.jpg"/>
          <p:cNvPicPr>
            <a:picLocks noChangeAspect="1"/>
          </p:cNvPicPr>
          <p:nvPr/>
        </p:nvPicPr>
        <p:blipFill>
          <a:blip r:embed="rId6" cstate="print"/>
          <a:stretch>
            <a:fillRect/>
          </a:stretch>
        </p:blipFill>
        <p:spPr>
          <a:xfrm>
            <a:off x="3602010" y="5428453"/>
            <a:ext cx="492428" cy="634188"/>
          </a:xfrm>
          <a:prstGeom prst="rect">
            <a:avLst/>
          </a:prstGeom>
        </p:spPr>
      </p:pic>
      <p:pic>
        <p:nvPicPr>
          <p:cNvPr id="57" name="图片 56" descr="DMKD.jpg"/>
          <p:cNvPicPr>
            <a:picLocks noChangeAspect="1"/>
          </p:cNvPicPr>
          <p:nvPr/>
        </p:nvPicPr>
        <p:blipFill>
          <a:blip r:embed="rId7" cstate="print"/>
          <a:stretch>
            <a:fillRect/>
          </a:stretch>
        </p:blipFill>
        <p:spPr>
          <a:xfrm>
            <a:off x="4160997" y="5391683"/>
            <a:ext cx="481691" cy="720000"/>
          </a:xfrm>
          <a:prstGeom prst="rect">
            <a:avLst/>
          </a:prstGeom>
        </p:spPr>
      </p:pic>
      <p:pic>
        <p:nvPicPr>
          <p:cNvPr id="58" name="图片 57" descr="DatabaseSystems.jpg"/>
          <p:cNvPicPr>
            <a:picLocks noChangeAspect="1"/>
          </p:cNvPicPr>
          <p:nvPr/>
        </p:nvPicPr>
        <p:blipFill>
          <a:blip r:embed="rId8" cstate="print"/>
          <a:stretch>
            <a:fillRect/>
          </a:stretch>
        </p:blipFill>
        <p:spPr>
          <a:xfrm>
            <a:off x="4707707" y="5384283"/>
            <a:ext cx="575598" cy="720894"/>
          </a:xfrm>
          <a:prstGeom prst="rect">
            <a:avLst/>
          </a:prstGeom>
        </p:spPr>
      </p:pic>
      <p:pic>
        <p:nvPicPr>
          <p:cNvPr id="59" name="图片 58" descr="Oracle10g.jpg"/>
          <p:cNvPicPr>
            <a:picLocks noChangeAspect="1"/>
          </p:cNvPicPr>
          <p:nvPr/>
        </p:nvPicPr>
        <p:blipFill>
          <a:blip r:embed="rId9" cstate="print"/>
          <a:stretch>
            <a:fillRect/>
          </a:stretch>
        </p:blipFill>
        <p:spPr>
          <a:xfrm>
            <a:off x="5344220" y="5388363"/>
            <a:ext cx="577037" cy="713427"/>
          </a:xfrm>
          <a:prstGeom prst="rect">
            <a:avLst/>
          </a:prstGeom>
        </p:spPr>
      </p:pic>
      <p:pic>
        <p:nvPicPr>
          <p:cNvPr id="60" name="图片 59" descr="databases.jpg"/>
          <p:cNvPicPr>
            <a:picLocks noChangeAspect="1"/>
          </p:cNvPicPr>
          <p:nvPr/>
        </p:nvPicPr>
        <p:blipFill>
          <a:blip r:embed="rId10" cstate="print"/>
          <a:srcRect l="18244" r="19206"/>
          <a:stretch>
            <a:fillRect/>
          </a:stretch>
        </p:blipFill>
        <p:spPr>
          <a:xfrm>
            <a:off x="5953157" y="5377286"/>
            <a:ext cx="467831" cy="747929"/>
          </a:xfrm>
          <a:prstGeom prst="rect">
            <a:avLst/>
          </a:prstGeom>
        </p:spPr>
      </p:pic>
      <p:pic>
        <p:nvPicPr>
          <p:cNvPr id="61" name="Picture 5"/>
          <p:cNvPicPr>
            <a:picLocks noChangeAspect="1" noChangeArrowheads="1"/>
          </p:cNvPicPr>
          <p:nvPr/>
        </p:nvPicPr>
        <p:blipFill>
          <a:blip r:embed="rId11" cstate="print"/>
          <a:srcRect/>
          <a:stretch>
            <a:fillRect/>
          </a:stretch>
        </p:blipFill>
        <p:spPr bwMode="auto">
          <a:xfrm>
            <a:off x="6456665" y="5475085"/>
            <a:ext cx="879450" cy="491866"/>
          </a:xfrm>
          <a:prstGeom prst="rect">
            <a:avLst/>
          </a:prstGeom>
          <a:noFill/>
          <a:ln w="9525">
            <a:noFill/>
            <a:miter lim="800000"/>
            <a:headEnd/>
            <a:tailEnd/>
          </a:ln>
        </p:spPr>
      </p:pic>
      <p:pic>
        <p:nvPicPr>
          <p:cNvPr id="62" name="Picture 6"/>
          <p:cNvPicPr>
            <a:picLocks noChangeAspect="1" noChangeArrowheads="1"/>
          </p:cNvPicPr>
          <p:nvPr/>
        </p:nvPicPr>
        <p:blipFill>
          <a:blip r:embed="rId12" cstate="print"/>
          <a:srcRect/>
          <a:stretch>
            <a:fillRect/>
          </a:stretch>
        </p:blipFill>
        <p:spPr bwMode="auto">
          <a:xfrm>
            <a:off x="7401860" y="5459690"/>
            <a:ext cx="956814" cy="539158"/>
          </a:xfrm>
          <a:prstGeom prst="rect">
            <a:avLst/>
          </a:prstGeom>
          <a:noFill/>
          <a:ln w="9525">
            <a:noFill/>
            <a:miter lim="800000"/>
            <a:headEnd/>
            <a:tailEnd/>
          </a:ln>
        </p:spPr>
      </p:pic>
      <p:grpSp>
        <p:nvGrpSpPr>
          <p:cNvPr id="63" name="组合 62"/>
          <p:cNvGrpSpPr/>
          <p:nvPr/>
        </p:nvGrpSpPr>
        <p:grpSpPr>
          <a:xfrm>
            <a:off x="610982" y="1613142"/>
            <a:ext cx="1635617" cy="3129566"/>
            <a:chOff x="695459" y="1815921"/>
            <a:chExt cx="1635617" cy="3129566"/>
          </a:xfrm>
        </p:grpSpPr>
        <p:sp>
          <p:nvSpPr>
            <p:cNvPr id="64" name="矩形 63"/>
            <p:cNvSpPr/>
            <p:nvPr/>
          </p:nvSpPr>
          <p:spPr>
            <a:xfrm>
              <a:off x="695459" y="1815921"/>
              <a:ext cx="1635617" cy="3129566"/>
            </a:xfrm>
            <a:prstGeom prst="rect">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65" name="矩形 64"/>
            <p:cNvSpPr/>
            <p:nvPr/>
          </p:nvSpPr>
          <p:spPr>
            <a:xfrm>
              <a:off x="862885" y="2047739"/>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概念发现</a:t>
              </a:r>
              <a:endParaRPr lang="zh-CN" altLang="en-US" sz="1400" dirty="0">
                <a:solidFill>
                  <a:srgbClr val="FFFFFF"/>
                </a:solidFill>
                <a:latin typeface="微软雅黑" pitchFamily="34" charset="-122"/>
                <a:ea typeface="微软雅黑" pitchFamily="34" charset="-122"/>
              </a:endParaRPr>
            </a:p>
          </p:txBody>
        </p:sp>
        <p:sp>
          <p:nvSpPr>
            <p:cNvPr id="66" name="矩形 65"/>
            <p:cNvSpPr/>
            <p:nvPr/>
          </p:nvSpPr>
          <p:spPr>
            <a:xfrm>
              <a:off x="862885" y="2604750"/>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变迁分析</a:t>
              </a:r>
              <a:endParaRPr lang="zh-CN" altLang="en-US" sz="1400" dirty="0">
                <a:solidFill>
                  <a:srgbClr val="FFFFFF"/>
                </a:solidFill>
                <a:latin typeface="微软雅黑" pitchFamily="34" charset="-122"/>
                <a:ea typeface="微软雅黑" pitchFamily="34" charset="-122"/>
              </a:endParaRPr>
            </a:p>
          </p:txBody>
        </p:sp>
        <p:sp>
          <p:nvSpPr>
            <p:cNvPr id="67" name="矩形 66"/>
            <p:cNvSpPr/>
            <p:nvPr/>
          </p:nvSpPr>
          <p:spPr>
            <a:xfrm>
              <a:off x="862885" y="3161761"/>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语义网络构建</a:t>
              </a:r>
              <a:endParaRPr lang="zh-CN" altLang="en-US" sz="1400" dirty="0">
                <a:solidFill>
                  <a:srgbClr val="FFFFFF"/>
                </a:solidFill>
                <a:latin typeface="微软雅黑" pitchFamily="34" charset="-122"/>
                <a:ea typeface="微软雅黑" pitchFamily="34" charset="-122"/>
              </a:endParaRPr>
            </a:p>
          </p:txBody>
        </p:sp>
        <p:sp>
          <p:nvSpPr>
            <p:cNvPr id="68" name="矩形 67"/>
            <p:cNvSpPr/>
            <p:nvPr/>
          </p:nvSpPr>
          <p:spPr>
            <a:xfrm>
              <a:off x="862885" y="3718772"/>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词典生成</a:t>
              </a:r>
              <a:endParaRPr lang="zh-CN" altLang="en-US" sz="1400" dirty="0">
                <a:solidFill>
                  <a:srgbClr val="FFFFFF"/>
                </a:solidFill>
                <a:latin typeface="微软雅黑" pitchFamily="34" charset="-122"/>
                <a:ea typeface="微软雅黑" pitchFamily="34" charset="-122"/>
              </a:endParaRPr>
            </a:p>
          </p:txBody>
        </p:sp>
        <p:sp>
          <p:nvSpPr>
            <p:cNvPr id="69" name="矩形 68"/>
            <p:cNvSpPr/>
            <p:nvPr/>
          </p:nvSpPr>
          <p:spPr>
            <a:xfrm>
              <a:off x="875764" y="4275784"/>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演化预测</a:t>
              </a:r>
              <a:endParaRPr lang="zh-CN" altLang="en-US" sz="1400" dirty="0">
                <a:solidFill>
                  <a:srgbClr val="FFFFFF"/>
                </a:solidFill>
                <a:latin typeface="微软雅黑" pitchFamily="34" charset="-122"/>
                <a:ea typeface="微软雅黑" pitchFamily="34" charset="-122"/>
              </a:endParaRPr>
            </a:p>
          </p:txBody>
        </p:sp>
      </p:grpSp>
      <p:sp>
        <p:nvSpPr>
          <p:cNvPr id="70" name="右箭头 69"/>
          <p:cNvSpPr/>
          <p:nvPr/>
        </p:nvSpPr>
        <p:spPr>
          <a:xfrm>
            <a:off x="2336752" y="2797999"/>
            <a:ext cx="592428" cy="5666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grpSp>
        <p:nvGrpSpPr>
          <p:cNvPr id="71" name="组合 70"/>
          <p:cNvGrpSpPr/>
          <p:nvPr/>
        </p:nvGrpSpPr>
        <p:grpSpPr>
          <a:xfrm>
            <a:off x="2938765" y="1625780"/>
            <a:ext cx="5773033" cy="3157711"/>
            <a:chOff x="2971722" y="1751285"/>
            <a:chExt cx="5773033" cy="3157711"/>
          </a:xfrm>
        </p:grpSpPr>
        <p:grpSp>
          <p:nvGrpSpPr>
            <p:cNvPr id="72" name="组合 56"/>
            <p:cNvGrpSpPr/>
            <p:nvPr/>
          </p:nvGrpSpPr>
          <p:grpSpPr>
            <a:xfrm>
              <a:off x="2971722" y="1751285"/>
              <a:ext cx="5695760" cy="3157711"/>
              <a:chOff x="194067" y="2169058"/>
              <a:chExt cx="5959411" cy="3276678"/>
            </a:xfrm>
          </p:grpSpPr>
          <p:sp>
            <p:nvSpPr>
              <p:cNvPr id="74" name="圆角矩形 73"/>
              <p:cNvSpPr/>
              <p:nvPr/>
            </p:nvSpPr>
            <p:spPr>
              <a:xfrm>
                <a:off x="194067" y="2169058"/>
                <a:ext cx="5959411" cy="3253563"/>
              </a:xfrm>
              <a:prstGeom prst="roundRect">
                <a:avLst>
                  <a:gd name="adj" fmla="val 2288"/>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75" name="圆角矩形 74"/>
              <p:cNvSpPr/>
              <p:nvPr/>
            </p:nvSpPr>
            <p:spPr>
              <a:xfrm>
                <a:off x="582511" y="4139383"/>
                <a:ext cx="66633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空间</a:t>
                </a:r>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76" name="圆角矩形 75"/>
              <p:cNvSpPr/>
              <p:nvPr/>
            </p:nvSpPr>
            <p:spPr>
              <a:xfrm>
                <a:off x="2959128" y="2824149"/>
                <a:ext cx="701469" cy="291512"/>
              </a:xfrm>
              <a:prstGeom prst="roundRect">
                <a:avLst/>
              </a:prstGeom>
              <a:ln w="19050"/>
            </p:spPr>
            <p:style>
              <a:lnRef idx="3">
                <a:schemeClr val="lt1"/>
              </a:lnRef>
              <a:fillRef idx="1">
                <a:schemeClr val="accent4"/>
              </a:fillRef>
              <a:effectRef idx="1">
                <a:schemeClr val="accent4"/>
              </a:effectRef>
              <a:fontRef idx="minor">
                <a:schemeClr val="lt1"/>
              </a:fontRef>
            </p:style>
            <p:txBody>
              <a:bodyPr wrap="squar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XLDB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77" name="任意多边形 76"/>
              <p:cNvSpPr/>
              <p:nvPr/>
            </p:nvSpPr>
            <p:spPr>
              <a:xfrm rot="20592287">
                <a:off x="1488046" y="2698668"/>
                <a:ext cx="850153" cy="245927"/>
              </a:xfrm>
              <a:custGeom>
                <a:avLst/>
                <a:gdLst>
                  <a:gd name="connsiteX0" fmla="*/ 0 w 780585"/>
                  <a:gd name="connsiteY0" fmla="*/ 973873 h 973873"/>
                  <a:gd name="connsiteX1" fmla="*/ 133814 w 780585"/>
                  <a:gd name="connsiteY1" fmla="*/ 773151 h 973873"/>
                  <a:gd name="connsiteX2" fmla="*/ 289932 w 780585"/>
                  <a:gd name="connsiteY2" fmla="*/ 115229 h 973873"/>
                  <a:gd name="connsiteX3" fmla="*/ 780585 w 780585"/>
                  <a:gd name="connsiteY3" fmla="*/ 81776 h 973873"/>
                </a:gdLst>
                <a:ahLst/>
                <a:cxnLst>
                  <a:cxn ang="0">
                    <a:pos x="connsiteX0" y="connsiteY0"/>
                  </a:cxn>
                  <a:cxn ang="0">
                    <a:pos x="connsiteX1" y="connsiteY1"/>
                  </a:cxn>
                  <a:cxn ang="0">
                    <a:pos x="connsiteX2" y="connsiteY2"/>
                  </a:cxn>
                  <a:cxn ang="0">
                    <a:pos x="connsiteX3" y="connsiteY3"/>
                  </a:cxn>
                </a:cxnLst>
                <a:rect l="l" t="t" r="r" b="b"/>
                <a:pathLst>
                  <a:path w="780585" h="973873">
                    <a:moveTo>
                      <a:pt x="0" y="973873"/>
                    </a:moveTo>
                    <a:cubicBezTo>
                      <a:pt x="42746" y="945065"/>
                      <a:pt x="85492" y="916258"/>
                      <a:pt x="133814" y="773151"/>
                    </a:cubicBezTo>
                    <a:cubicBezTo>
                      <a:pt x="182136" y="630044"/>
                      <a:pt x="182137" y="230458"/>
                      <a:pt x="289932" y="115229"/>
                    </a:cubicBezTo>
                    <a:cubicBezTo>
                      <a:pt x="397727" y="0"/>
                      <a:pt x="589156" y="40888"/>
                      <a:pt x="780585" y="81776"/>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78" name="任意多边形 77"/>
              <p:cNvSpPr/>
              <p:nvPr/>
            </p:nvSpPr>
            <p:spPr>
              <a:xfrm>
                <a:off x="786797" y="2885922"/>
                <a:ext cx="191228" cy="240047"/>
              </a:xfrm>
              <a:custGeom>
                <a:avLst/>
                <a:gdLst>
                  <a:gd name="connsiteX0" fmla="*/ 0 w 323385"/>
                  <a:gd name="connsiteY0" fmla="*/ 488795 h 488795"/>
                  <a:gd name="connsiteX1" fmla="*/ 133814 w 323385"/>
                  <a:gd name="connsiteY1" fmla="*/ 343829 h 488795"/>
                  <a:gd name="connsiteX2" fmla="*/ 267629 w 323385"/>
                  <a:gd name="connsiteY2" fmla="*/ 42746 h 488795"/>
                  <a:gd name="connsiteX3" fmla="*/ 323385 w 323385"/>
                  <a:gd name="connsiteY3" fmla="*/ 87351 h 488795"/>
                </a:gdLst>
                <a:ahLst/>
                <a:cxnLst>
                  <a:cxn ang="0">
                    <a:pos x="connsiteX0" y="connsiteY0"/>
                  </a:cxn>
                  <a:cxn ang="0">
                    <a:pos x="connsiteX1" y="connsiteY1"/>
                  </a:cxn>
                  <a:cxn ang="0">
                    <a:pos x="connsiteX2" y="connsiteY2"/>
                  </a:cxn>
                  <a:cxn ang="0">
                    <a:pos x="connsiteX3" y="connsiteY3"/>
                  </a:cxn>
                </a:cxnLst>
                <a:rect l="l" t="t" r="r" b="b"/>
                <a:pathLst>
                  <a:path w="323385" h="488795">
                    <a:moveTo>
                      <a:pt x="0" y="488795"/>
                    </a:moveTo>
                    <a:cubicBezTo>
                      <a:pt x="44604" y="453482"/>
                      <a:pt x="89209" y="418170"/>
                      <a:pt x="133814" y="343829"/>
                    </a:cubicBezTo>
                    <a:cubicBezTo>
                      <a:pt x="178419" y="269488"/>
                      <a:pt x="236034" y="85492"/>
                      <a:pt x="267629" y="42746"/>
                    </a:cubicBezTo>
                    <a:cubicBezTo>
                      <a:pt x="299224" y="0"/>
                      <a:pt x="311304" y="43675"/>
                      <a:pt x="323385" y="87351"/>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79" name="任意多边形 78"/>
              <p:cNvSpPr/>
              <p:nvPr/>
            </p:nvSpPr>
            <p:spPr>
              <a:xfrm>
                <a:off x="926361" y="3721428"/>
                <a:ext cx="801311" cy="279903"/>
              </a:xfrm>
              <a:custGeom>
                <a:avLst/>
                <a:gdLst>
                  <a:gd name="connsiteX0" fmla="*/ 0 w 1248937"/>
                  <a:gd name="connsiteY0" fmla="*/ 245327 h 263913"/>
                  <a:gd name="connsiteX1" fmla="*/ 546410 w 1248937"/>
                  <a:gd name="connsiteY1" fmla="*/ 223025 h 263913"/>
                  <a:gd name="connsiteX2" fmla="*/ 1248937 w 1248937"/>
                  <a:gd name="connsiteY2" fmla="*/ 0 h 263913"/>
                </a:gdLst>
                <a:ahLst/>
                <a:cxnLst>
                  <a:cxn ang="0">
                    <a:pos x="connsiteX0" y="connsiteY0"/>
                  </a:cxn>
                  <a:cxn ang="0">
                    <a:pos x="connsiteX1" y="connsiteY1"/>
                  </a:cxn>
                  <a:cxn ang="0">
                    <a:pos x="connsiteX2" y="connsiteY2"/>
                  </a:cxn>
                </a:cxnLst>
                <a:rect l="l" t="t" r="r" b="b"/>
                <a:pathLst>
                  <a:path w="1248937" h="263913">
                    <a:moveTo>
                      <a:pt x="0" y="245327"/>
                    </a:moveTo>
                    <a:cubicBezTo>
                      <a:pt x="169127" y="254620"/>
                      <a:pt x="338254" y="263913"/>
                      <a:pt x="546410" y="223025"/>
                    </a:cubicBezTo>
                    <a:cubicBezTo>
                      <a:pt x="754566" y="182137"/>
                      <a:pt x="1001751" y="91068"/>
                      <a:pt x="1248937"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0" name="任意多边形 79"/>
              <p:cNvSpPr/>
              <p:nvPr/>
            </p:nvSpPr>
            <p:spPr>
              <a:xfrm>
                <a:off x="1638742" y="3341539"/>
                <a:ext cx="232575" cy="156569"/>
              </a:xfrm>
              <a:custGeom>
                <a:avLst/>
                <a:gdLst>
                  <a:gd name="connsiteX0" fmla="*/ 0 w 323386"/>
                  <a:gd name="connsiteY0" fmla="*/ 0 h 44605"/>
                  <a:gd name="connsiteX1" fmla="*/ 323386 w 323386"/>
                  <a:gd name="connsiteY1" fmla="*/ 44605 h 44605"/>
                </a:gdLst>
                <a:ahLst/>
                <a:cxnLst>
                  <a:cxn ang="0">
                    <a:pos x="connsiteX0" y="connsiteY0"/>
                  </a:cxn>
                  <a:cxn ang="0">
                    <a:pos x="connsiteX1" y="connsiteY1"/>
                  </a:cxn>
                </a:cxnLst>
                <a:rect l="l" t="t" r="r" b="b"/>
                <a:pathLst>
                  <a:path w="323386" h="44605">
                    <a:moveTo>
                      <a:pt x="0" y="0"/>
                    </a:moveTo>
                    <a:lnTo>
                      <a:pt x="323386" y="44605"/>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1" name="任意多边形 80"/>
              <p:cNvSpPr/>
              <p:nvPr/>
            </p:nvSpPr>
            <p:spPr>
              <a:xfrm>
                <a:off x="829327" y="3402415"/>
                <a:ext cx="607971" cy="232980"/>
              </a:xfrm>
              <a:custGeom>
                <a:avLst/>
                <a:gdLst>
                  <a:gd name="connsiteX0" fmla="*/ 35312 w 1295399"/>
                  <a:gd name="connsiteY0" fmla="*/ 0 h 345688"/>
                  <a:gd name="connsiteX1" fmla="*/ 180278 w 1295399"/>
                  <a:gd name="connsiteY1" fmla="*/ 211873 h 345688"/>
                  <a:gd name="connsiteX2" fmla="*/ 1116980 w 1295399"/>
                  <a:gd name="connsiteY2" fmla="*/ 234176 h 345688"/>
                  <a:gd name="connsiteX3" fmla="*/ 1250795 w 1295399"/>
                  <a:gd name="connsiteY3" fmla="*/ 345688 h 345688"/>
                </a:gdLst>
                <a:ahLst/>
                <a:cxnLst>
                  <a:cxn ang="0">
                    <a:pos x="connsiteX0" y="connsiteY0"/>
                  </a:cxn>
                  <a:cxn ang="0">
                    <a:pos x="connsiteX1" y="connsiteY1"/>
                  </a:cxn>
                  <a:cxn ang="0">
                    <a:pos x="connsiteX2" y="connsiteY2"/>
                  </a:cxn>
                  <a:cxn ang="0">
                    <a:pos x="connsiteX3" y="connsiteY3"/>
                  </a:cxn>
                </a:cxnLst>
                <a:rect l="l" t="t" r="r" b="b"/>
                <a:pathLst>
                  <a:path w="1295399" h="345688">
                    <a:moveTo>
                      <a:pt x="35312" y="0"/>
                    </a:moveTo>
                    <a:cubicBezTo>
                      <a:pt x="17656" y="86422"/>
                      <a:pt x="0" y="172844"/>
                      <a:pt x="180278" y="211873"/>
                    </a:cubicBezTo>
                    <a:cubicBezTo>
                      <a:pt x="360556" y="250902"/>
                      <a:pt x="938561" y="211874"/>
                      <a:pt x="1116980" y="234176"/>
                    </a:cubicBezTo>
                    <a:cubicBezTo>
                      <a:pt x="1295399" y="256478"/>
                      <a:pt x="1273097" y="301083"/>
                      <a:pt x="1250795" y="34568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2" name="任意多边形 81"/>
              <p:cNvSpPr/>
              <p:nvPr/>
            </p:nvSpPr>
            <p:spPr>
              <a:xfrm>
                <a:off x="2259163" y="3615066"/>
                <a:ext cx="430866" cy="202019"/>
              </a:xfrm>
              <a:custGeom>
                <a:avLst/>
                <a:gdLst>
                  <a:gd name="connsiteX0" fmla="*/ 0 w 256478"/>
                  <a:gd name="connsiteY0" fmla="*/ 0 h 1154151"/>
                  <a:gd name="connsiteX1" fmla="*/ 122663 w 256478"/>
                  <a:gd name="connsiteY1" fmla="*/ 970156 h 1154151"/>
                  <a:gd name="connsiteX2" fmla="*/ 256478 w 256478"/>
                  <a:gd name="connsiteY2" fmla="*/ 1103971 h 1154151"/>
                </a:gdLst>
                <a:ahLst/>
                <a:cxnLst>
                  <a:cxn ang="0">
                    <a:pos x="connsiteX0" y="connsiteY0"/>
                  </a:cxn>
                  <a:cxn ang="0">
                    <a:pos x="connsiteX1" y="connsiteY1"/>
                  </a:cxn>
                  <a:cxn ang="0">
                    <a:pos x="connsiteX2" y="connsiteY2"/>
                  </a:cxn>
                </a:cxnLst>
                <a:rect l="l" t="t" r="r" b="b"/>
                <a:pathLst>
                  <a:path w="256478" h="1154151">
                    <a:moveTo>
                      <a:pt x="0" y="0"/>
                    </a:moveTo>
                    <a:cubicBezTo>
                      <a:pt x="39958" y="393080"/>
                      <a:pt x="79917" y="786161"/>
                      <a:pt x="122663" y="970156"/>
                    </a:cubicBezTo>
                    <a:cubicBezTo>
                      <a:pt x="165409" y="1154151"/>
                      <a:pt x="210943" y="1129061"/>
                      <a:pt x="256478" y="1103971"/>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3" name="任意多边形 82"/>
              <p:cNvSpPr/>
              <p:nvPr/>
            </p:nvSpPr>
            <p:spPr>
              <a:xfrm>
                <a:off x="2184885" y="3128888"/>
                <a:ext cx="79838" cy="492989"/>
              </a:xfrm>
              <a:custGeom>
                <a:avLst/>
                <a:gdLst>
                  <a:gd name="connsiteX0" fmla="*/ 0 w 278781"/>
                  <a:gd name="connsiteY0" fmla="*/ 0 h 568712"/>
                  <a:gd name="connsiteX1" fmla="*/ 100361 w 278781"/>
                  <a:gd name="connsiteY1" fmla="*/ 479502 h 568712"/>
                  <a:gd name="connsiteX2" fmla="*/ 278781 w 278781"/>
                  <a:gd name="connsiteY2" fmla="*/ 535258 h 568712"/>
                </a:gdLst>
                <a:ahLst/>
                <a:cxnLst>
                  <a:cxn ang="0">
                    <a:pos x="connsiteX0" y="connsiteY0"/>
                  </a:cxn>
                  <a:cxn ang="0">
                    <a:pos x="connsiteX1" y="connsiteY1"/>
                  </a:cxn>
                  <a:cxn ang="0">
                    <a:pos x="connsiteX2" y="connsiteY2"/>
                  </a:cxn>
                </a:cxnLst>
                <a:rect l="l" t="t" r="r" b="b"/>
                <a:pathLst>
                  <a:path w="278781" h="568712">
                    <a:moveTo>
                      <a:pt x="0" y="0"/>
                    </a:moveTo>
                    <a:cubicBezTo>
                      <a:pt x="26949" y="195146"/>
                      <a:pt x="53898" y="390292"/>
                      <a:pt x="100361" y="479502"/>
                    </a:cubicBezTo>
                    <a:cubicBezTo>
                      <a:pt x="146824" y="568712"/>
                      <a:pt x="212802" y="551985"/>
                      <a:pt x="278781" y="53525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4" name="任意多边形 83"/>
              <p:cNvSpPr/>
              <p:nvPr/>
            </p:nvSpPr>
            <p:spPr>
              <a:xfrm>
                <a:off x="3138896" y="3106635"/>
                <a:ext cx="71545" cy="125663"/>
              </a:xfrm>
              <a:custGeom>
                <a:avLst/>
                <a:gdLst>
                  <a:gd name="connsiteX0" fmla="*/ 0 w 111512"/>
                  <a:gd name="connsiteY0" fmla="*/ 144965 h 144965"/>
                  <a:gd name="connsiteX1" fmla="*/ 111512 w 111512"/>
                  <a:gd name="connsiteY1" fmla="*/ 0 h 144965"/>
                </a:gdLst>
                <a:ahLst/>
                <a:cxnLst>
                  <a:cxn ang="0">
                    <a:pos x="connsiteX0" y="connsiteY0"/>
                  </a:cxn>
                  <a:cxn ang="0">
                    <a:pos x="connsiteX1" y="connsiteY1"/>
                  </a:cxn>
                </a:cxnLst>
                <a:rect l="l" t="t" r="r" b="b"/>
                <a:pathLst>
                  <a:path w="111512" h="144965">
                    <a:moveTo>
                      <a:pt x="0" y="144965"/>
                    </a:moveTo>
                    <a:lnTo>
                      <a:pt x="111512"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5" name="任意多边形 84"/>
              <p:cNvSpPr/>
              <p:nvPr/>
            </p:nvSpPr>
            <p:spPr>
              <a:xfrm>
                <a:off x="2161253" y="4226003"/>
                <a:ext cx="243255" cy="40277"/>
              </a:xfrm>
              <a:custGeom>
                <a:avLst/>
                <a:gdLst>
                  <a:gd name="connsiteX0" fmla="*/ 0 w 379142"/>
                  <a:gd name="connsiteY0" fmla="*/ 11151 h 46464"/>
                  <a:gd name="connsiteX1" fmla="*/ 144966 w 379142"/>
                  <a:gd name="connsiteY1" fmla="*/ 44605 h 46464"/>
                  <a:gd name="connsiteX2" fmla="*/ 379142 w 379142"/>
                  <a:gd name="connsiteY2" fmla="*/ 0 h 46464"/>
                </a:gdLst>
                <a:ahLst/>
                <a:cxnLst>
                  <a:cxn ang="0">
                    <a:pos x="connsiteX0" y="connsiteY0"/>
                  </a:cxn>
                  <a:cxn ang="0">
                    <a:pos x="connsiteX1" y="connsiteY1"/>
                  </a:cxn>
                  <a:cxn ang="0">
                    <a:pos x="connsiteX2" y="connsiteY2"/>
                  </a:cxn>
                </a:cxnLst>
                <a:rect l="l" t="t" r="r" b="b"/>
                <a:pathLst>
                  <a:path w="379142" h="46464">
                    <a:moveTo>
                      <a:pt x="0" y="11151"/>
                    </a:moveTo>
                    <a:cubicBezTo>
                      <a:pt x="40888" y="28807"/>
                      <a:pt x="81776" y="46464"/>
                      <a:pt x="144966" y="44605"/>
                    </a:cubicBezTo>
                    <a:cubicBezTo>
                      <a:pt x="208156" y="42747"/>
                      <a:pt x="293649" y="21373"/>
                      <a:pt x="379142"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6" name="任意多边形 85"/>
              <p:cNvSpPr/>
              <p:nvPr/>
            </p:nvSpPr>
            <p:spPr>
              <a:xfrm>
                <a:off x="3115614" y="2607850"/>
                <a:ext cx="151438" cy="212662"/>
              </a:xfrm>
              <a:custGeom>
                <a:avLst/>
                <a:gdLst>
                  <a:gd name="connsiteX0" fmla="*/ 0 w 236034"/>
                  <a:gd name="connsiteY0" fmla="*/ 0 h 245327"/>
                  <a:gd name="connsiteX1" fmla="*/ 200722 w 236034"/>
                  <a:gd name="connsiteY1" fmla="*/ 122664 h 245327"/>
                  <a:gd name="connsiteX2" fmla="*/ 211873 w 236034"/>
                  <a:gd name="connsiteY2" fmla="*/ 245327 h 245327"/>
                </a:gdLst>
                <a:ahLst/>
                <a:cxnLst>
                  <a:cxn ang="0">
                    <a:pos x="connsiteX0" y="connsiteY0"/>
                  </a:cxn>
                  <a:cxn ang="0">
                    <a:pos x="connsiteX1" y="connsiteY1"/>
                  </a:cxn>
                  <a:cxn ang="0">
                    <a:pos x="connsiteX2" y="connsiteY2"/>
                  </a:cxn>
                </a:cxnLst>
                <a:rect l="l" t="t" r="r" b="b"/>
                <a:pathLst>
                  <a:path w="236034" h="245327">
                    <a:moveTo>
                      <a:pt x="0" y="0"/>
                    </a:moveTo>
                    <a:cubicBezTo>
                      <a:pt x="82705" y="40888"/>
                      <a:pt x="165410" y="81776"/>
                      <a:pt x="200722" y="122664"/>
                    </a:cubicBezTo>
                    <a:cubicBezTo>
                      <a:pt x="236034" y="163552"/>
                      <a:pt x="223953" y="204439"/>
                      <a:pt x="211873" y="245327"/>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7" name="任意多边形 86"/>
              <p:cNvSpPr/>
              <p:nvPr/>
            </p:nvSpPr>
            <p:spPr>
              <a:xfrm>
                <a:off x="2242799" y="3785222"/>
                <a:ext cx="287737" cy="318942"/>
              </a:xfrm>
              <a:custGeom>
                <a:avLst/>
                <a:gdLst>
                  <a:gd name="connsiteX0" fmla="*/ 0 w 167268"/>
                  <a:gd name="connsiteY0" fmla="*/ 0 h 245327"/>
                  <a:gd name="connsiteX1" fmla="*/ 111512 w 167268"/>
                  <a:gd name="connsiteY1" fmla="*/ 111512 h 245327"/>
                  <a:gd name="connsiteX2" fmla="*/ 167268 w 167268"/>
                  <a:gd name="connsiteY2" fmla="*/ 245327 h 245327"/>
                </a:gdLst>
                <a:ahLst/>
                <a:cxnLst>
                  <a:cxn ang="0">
                    <a:pos x="connsiteX0" y="connsiteY0"/>
                  </a:cxn>
                  <a:cxn ang="0">
                    <a:pos x="connsiteX1" y="connsiteY1"/>
                  </a:cxn>
                  <a:cxn ang="0">
                    <a:pos x="connsiteX2" y="connsiteY2"/>
                  </a:cxn>
                </a:cxnLst>
                <a:rect l="l" t="t" r="r" b="b"/>
                <a:pathLst>
                  <a:path w="167268" h="245327">
                    <a:moveTo>
                      <a:pt x="0" y="0"/>
                    </a:moveTo>
                    <a:cubicBezTo>
                      <a:pt x="41817" y="35312"/>
                      <a:pt x="83634" y="70624"/>
                      <a:pt x="111512" y="111512"/>
                    </a:cubicBezTo>
                    <a:cubicBezTo>
                      <a:pt x="139390" y="152400"/>
                      <a:pt x="153329" y="198863"/>
                      <a:pt x="167268" y="245327"/>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8" name="任意多边形 87"/>
              <p:cNvSpPr/>
              <p:nvPr/>
            </p:nvSpPr>
            <p:spPr>
              <a:xfrm flipH="1">
                <a:off x="2477371" y="4443508"/>
                <a:ext cx="45719" cy="396325"/>
              </a:xfrm>
              <a:custGeom>
                <a:avLst/>
                <a:gdLst>
                  <a:gd name="connsiteX0" fmla="*/ 44605 w 208156"/>
                  <a:gd name="connsiteY0" fmla="*/ 0 h 457200"/>
                  <a:gd name="connsiteX1" fmla="*/ 200722 w 208156"/>
                  <a:gd name="connsiteY1" fmla="*/ 278780 h 457200"/>
                  <a:gd name="connsiteX2" fmla="*/ 0 w 208156"/>
                  <a:gd name="connsiteY2" fmla="*/ 457200 h 457200"/>
                </a:gdLst>
                <a:ahLst/>
                <a:cxnLst>
                  <a:cxn ang="0">
                    <a:pos x="connsiteX0" y="connsiteY0"/>
                  </a:cxn>
                  <a:cxn ang="0">
                    <a:pos x="connsiteX1" y="connsiteY1"/>
                  </a:cxn>
                  <a:cxn ang="0">
                    <a:pos x="connsiteX2" y="connsiteY2"/>
                  </a:cxn>
                </a:cxnLst>
                <a:rect l="l" t="t" r="r" b="b"/>
                <a:pathLst>
                  <a:path w="208156" h="457200">
                    <a:moveTo>
                      <a:pt x="44605" y="0"/>
                    </a:moveTo>
                    <a:cubicBezTo>
                      <a:pt x="126380" y="101290"/>
                      <a:pt x="208156" y="202580"/>
                      <a:pt x="200722" y="278780"/>
                    </a:cubicBezTo>
                    <a:cubicBezTo>
                      <a:pt x="193288" y="354980"/>
                      <a:pt x="96644" y="406090"/>
                      <a:pt x="0" y="45720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89" name="任意多边形 88"/>
              <p:cNvSpPr/>
              <p:nvPr/>
            </p:nvSpPr>
            <p:spPr>
              <a:xfrm>
                <a:off x="2328520" y="3379260"/>
                <a:ext cx="224816" cy="257074"/>
              </a:xfrm>
              <a:custGeom>
                <a:avLst/>
                <a:gdLst>
                  <a:gd name="connsiteX0" fmla="*/ 0 w 278781"/>
                  <a:gd name="connsiteY0" fmla="*/ 524107 h 524107"/>
                  <a:gd name="connsiteX1" fmla="*/ 278781 w 278781"/>
                  <a:gd name="connsiteY1" fmla="*/ 0 h 524107"/>
                </a:gdLst>
                <a:ahLst/>
                <a:cxnLst>
                  <a:cxn ang="0">
                    <a:pos x="connsiteX0" y="connsiteY0"/>
                  </a:cxn>
                  <a:cxn ang="0">
                    <a:pos x="connsiteX1" y="connsiteY1"/>
                  </a:cxn>
                </a:cxnLst>
                <a:rect l="l" t="t" r="r" b="b"/>
                <a:pathLst>
                  <a:path w="278781" h="524107">
                    <a:moveTo>
                      <a:pt x="0" y="524107"/>
                    </a:moveTo>
                    <a:lnTo>
                      <a:pt x="278781"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0" name="任意多边形 89"/>
              <p:cNvSpPr/>
              <p:nvPr/>
            </p:nvSpPr>
            <p:spPr>
              <a:xfrm>
                <a:off x="2675510" y="3964056"/>
                <a:ext cx="236100" cy="135330"/>
              </a:xfrm>
              <a:custGeom>
                <a:avLst/>
                <a:gdLst>
                  <a:gd name="connsiteX0" fmla="*/ 0 w 367990"/>
                  <a:gd name="connsiteY0" fmla="*/ 156117 h 156117"/>
                  <a:gd name="connsiteX1" fmla="*/ 367990 w 367990"/>
                  <a:gd name="connsiteY1" fmla="*/ 0 h 156117"/>
                </a:gdLst>
                <a:ahLst/>
                <a:cxnLst>
                  <a:cxn ang="0">
                    <a:pos x="connsiteX0" y="connsiteY0"/>
                  </a:cxn>
                  <a:cxn ang="0">
                    <a:pos x="connsiteX1" y="connsiteY1"/>
                  </a:cxn>
                </a:cxnLst>
                <a:rect l="l" t="t" r="r" b="b"/>
                <a:pathLst>
                  <a:path w="367990" h="156117">
                    <a:moveTo>
                      <a:pt x="0" y="156117"/>
                    </a:moveTo>
                    <a:lnTo>
                      <a:pt x="367990"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1" name="任意多边形 90"/>
              <p:cNvSpPr/>
              <p:nvPr/>
            </p:nvSpPr>
            <p:spPr>
              <a:xfrm>
                <a:off x="2785668" y="4377778"/>
                <a:ext cx="200327" cy="251328"/>
              </a:xfrm>
              <a:custGeom>
                <a:avLst/>
                <a:gdLst>
                  <a:gd name="connsiteX0" fmla="*/ 0 w 312234"/>
                  <a:gd name="connsiteY0" fmla="*/ 0 h 289932"/>
                  <a:gd name="connsiteX1" fmla="*/ 312234 w 312234"/>
                  <a:gd name="connsiteY1" fmla="*/ 289932 h 289932"/>
                </a:gdLst>
                <a:ahLst/>
                <a:cxnLst>
                  <a:cxn ang="0">
                    <a:pos x="connsiteX0" y="connsiteY0"/>
                  </a:cxn>
                  <a:cxn ang="0">
                    <a:pos x="connsiteX1" y="connsiteY1"/>
                  </a:cxn>
                </a:cxnLst>
                <a:rect l="l" t="t" r="r" b="b"/>
                <a:pathLst>
                  <a:path w="312234" h="289932">
                    <a:moveTo>
                      <a:pt x="0" y="0"/>
                    </a:moveTo>
                    <a:lnTo>
                      <a:pt x="312234" y="289932"/>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2" name="任意多边形 91"/>
              <p:cNvSpPr/>
              <p:nvPr/>
            </p:nvSpPr>
            <p:spPr>
              <a:xfrm>
                <a:off x="1527344" y="4369078"/>
                <a:ext cx="200327" cy="705652"/>
              </a:xfrm>
              <a:custGeom>
                <a:avLst/>
                <a:gdLst>
                  <a:gd name="connsiteX0" fmla="*/ 0 w 312234"/>
                  <a:gd name="connsiteY0" fmla="*/ 0 h 814039"/>
                  <a:gd name="connsiteX1" fmla="*/ 312234 w 312234"/>
                  <a:gd name="connsiteY1" fmla="*/ 814039 h 814039"/>
                </a:gdLst>
                <a:ahLst/>
                <a:cxnLst>
                  <a:cxn ang="0">
                    <a:pos x="connsiteX0" y="connsiteY0"/>
                  </a:cxn>
                  <a:cxn ang="0">
                    <a:pos x="connsiteX1" y="connsiteY1"/>
                  </a:cxn>
                </a:cxnLst>
                <a:rect l="l" t="t" r="r" b="b"/>
                <a:pathLst>
                  <a:path w="312234" h="814039">
                    <a:moveTo>
                      <a:pt x="0" y="0"/>
                    </a:moveTo>
                    <a:lnTo>
                      <a:pt x="312234" y="814039"/>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3" name="任意多边形 92"/>
              <p:cNvSpPr/>
              <p:nvPr/>
            </p:nvSpPr>
            <p:spPr>
              <a:xfrm>
                <a:off x="3402408" y="3136601"/>
                <a:ext cx="53162" cy="1371600"/>
              </a:xfrm>
              <a:custGeom>
                <a:avLst/>
                <a:gdLst>
                  <a:gd name="connsiteX0" fmla="*/ 0 w 412595"/>
                  <a:gd name="connsiteY0" fmla="*/ 1304693 h 1304693"/>
                  <a:gd name="connsiteX1" fmla="*/ 412595 w 412595"/>
                  <a:gd name="connsiteY1" fmla="*/ 602166 h 1304693"/>
                  <a:gd name="connsiteX2" fmla="*/ 0 w 412595"/>
                  <a:gd name="connsiteY2" fmla="*/ 0 h 1304693"/>
                </a:gdLst>
                <a:ahLst/>
                <a:cxnLst>
                  <a:cxn ang="0">
                    <a:pos x="connsiteX0" y="connsiteY0"/>
                  </a:cxn>
                  <a:cxn ang="0">
                    <a:pos x="connsiteX1" y="connsiteY1"/>
                  </a:cxn>
                  <a:cxn ang="0">
                    <a:pos x="connsiteX2" y="connsiteY2"/>
                  </a:cxn>
                </a:cxnLst>
                <a:rect l="l" t="t" r="r" b="b"/>
                <a:pathLst>
                  <a:path w="412595" h="1304693">
                    <a:moveTo>
                      <a:pt x="0" y="1304693"/>
                    </a:moveTo>
                    <a:cubicBezTo>
                      <a:pt x="206297" y="1062154"/>
                      <a:pt x="412595" y="819615"/>
                      <a:pt x="412595" y="602166"/>
                    </a:cubicBezTo>
                    <a:cubicBezTo>
                      <a:pt x="412595" y="384717"/>
                      <a:pt x="206297" y="192358"/>
                      <a:pt x="0"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4" name="圆角矩形 93"/>
              <p:cNvSpPr/>
              <p:nvPr/>
            </p:nvSpPr>
            <p:spPr>
              <a:xfrm>
                <a:off x="500937" y="2216751"/>
                <a:ext cx="48031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95" name="圆角矩形 94"/>
              <p:cNvSpPr/>
              <p:nvPr/>
            </p:nvSpPr>
            <p:spPr>
              <a:xfrm>
                <a:off x="1097239" y="2194505"/>
                <a:ext cx="107178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squar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Skyline </a:t>
                </a:r>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查询</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96" name="圆角矩形 95"/>
              <p:cNvSpPr/>
              <p:nvPr/>
            </p:nvSpPr>
            <p:spPr>
              <a:xfrm>
                <a:off x="2551710" y="3259719"/>
                <a:ext cx="755807"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Cloud 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97" name="圆角矩形 96"/>
              <p:cNvSpPr/>
              <p:nvPr/>
            </p:nvSpPr>
            <p:spPr>
              <a:xfrm>
                <a:off x="2297128" y="2342446"/>
                <a:ext cx="858077"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err="1" smtClean="0">
                    <a:solidFill>
                      <a:srgbClr val="FFFFFF"/>
                    </a:solidFill>
                    <a:latin typeface="Times New Roman" panose="02020503050405090304" pitchFamily="18" charset="0"/>
                    <a:ea typeface="微软雅黑" pitchFamily="34" charset="-122"/>
                    <a:cs typeface="Times New Roman" panose="02020503050405090304" pitchFamily="18" charset="0"/>
                  </a:rPr>
                  <a:t>MapReduce</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98" name="任意多边形 97"/>
              <p:cNvSpPr/>
              <p:nvPr/>
            </p:nvSpPr>
            <p:spPr>
              <a:xfrm>
                <a:off x="2174937" y="2423226"/>
                <a:ext cx="132316" cy="107319"/>
              </a:xfrm>
              <a:custGeom>
                <a:avLst/>
                <a:gdLst>
                  <a:gd name="connsiteX0" fmla="*/ 100360 w 100360"/>
                  <a:gd name="connsiteY0" fmla="*/ 144965 h 144965"/>
                  <a:gd name="connsiteX1" fmla="*/ 0 w 100360"/>
                  <a:gd name="connsiteY1" fmla="*/ 0 h 144965"/>
                </a:gdLst>
                <a:ahLst/>
                <a:cxnLst>
                  <a:cxn ang="0">
                    <a:pos x="connsiteX0" y="connsiteY0"/>
                  </a:cxn>
                  <a:cxn ang="0">
                    <a:pos x="connsiteX1" y="connsiteY1"/>
                  </a:cxn>
                </a:cxnLst>
                <a:rect l="l" t="t" r="r" b="b"/>
                <a:pathLst>
                  <a:path w="100360" h="144965">
                    <a:moveTo>
                      <a:pt x="100360" y="144965"/>
                    </a:moveTo>
                    <a:lnTo>
                      <a:pt x="0"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99" name="任意多边形 98"/>
              <p:cNvSpPr/>
              <p:nvPr/>
            </p:nvSpPr>
            <p:spPr>
              <a:xfrm>
                <a:off x="1104723" y="2488016"/>
                <a:ext cx="224333" cy="140122"/>
              </a:xfrm>
              <a:custGeom>
                <a:avLst/>
                <a:gdLst>
                  <a:gd name="connsiteX0" fmla="*/ 0 w 267629"/>
                  <a:gd name="connsiteY0" fmla="*/ 100361 h 100361"/>
                  <a:gd name="connsiteX1" fmla="*/ 267629 w 267629"/>
                  <a:gd name="connsiteY1" fmla="*/ 0 h 100361"/>
                </a:gdLst>
                <a:ahLst/>
                <a:cxnLst>
                  <a:cxn ang="0">
                    <a:pos x="connsiteX0" y="connsiteY0"/>
                  </a:cxn>
                  <a:cxn ang="0">
                    <a:pos x="connsiteX1" y="connsiteY1"/>
                  </a:cxn>
                </a:cxnLst>
                <a:rect l="l" t="t" r="r" b="b"/>
                <a:pathLst>
                  <a:path w="267629" h="100361">
                    <a:moveTo>
                      <a:pt x="0" y="100361"/>
                    </a:moveTo>
                    <a:lnTo>
                      <a:pt x="267629"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0" name="任意多边形 99"/>
              <p:cNvSpPr/>
              <p:nvPr/>
            </p:nvSpPr>
            <p:spPr>
              <a:xfrm>
                <a:off x="1899974" y="3085368"/>
                <a:ext cx="178864" cy="29000"/>
              </a:xfrm>
              <a:custGeom>
                <a:avLst/>
                <a:gdLst>
                  <a:gd name="connsiteX0" fmla="*/ 0 w 278781"/>
                  <a:gd name="connsiteY0" fmla="*/ 33454 h 33454"/>
                  <a:gd name="connsiteX1" fmla="*/ 278781 w 278781"/>
                  <a:gd name="connsiteY1" fmla="*/ 0 h 33454"/>
                </a:gdLst>
                <a:ahLst/>
                <a:cxnLst>
                  <a:cxn ang="0">
                    <a:pos x="connsiteX0" y="connsiteY0"/>
                  </a:cxn>
                  <a:cxn ang="0">
                    <a:pos x="connsiteX1" y="connsiteY1"/>
                  </a:cxn>
                </a:cxnLst>
                <a:rect l="l" t="t" r="r" b="b"/>
                <a:pathLst>
                  <a:path w="278781" h="33454">
                    <a:moveTo>
                      <a:pt x="0" y="33454"/>
                    </a:moveTo>
                    <a:lnTo>
                      <a:pt x="278781"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1" name="任意多边形 100"/>
              <p:cNvSpPr/>
              <p:nvPr/>
            </p:nvSpPr>
            <p:spPr>
              <a:xfrm>
                <a:off x="795293" y="4438681"/>
                <a:ext cx="200327" cy="270661"/>
              </a:xfrm>
              <a:custGeom>
                <a:avLst/>
                <a:gdLst>
                  <a:gd name="connsiteX0" fmla="*/ 0 w 312234"/>
                  <a:gd name="connsiteY0" fmla="*/ 0 h 312234"/>
                  <a:gd name="connsiteX1" fmla="*/ 312234 w 312234"/>
                  <a:gd name="connsiteY1" fmla="*/ 312234 h 312234"/>
                </a:gdLst>
                <a:ahLst/>
                <a:cxnLst>
                  <a:cxn ang="0">
                    <a:pos x="connsiteX0" y="connsiteY0"/>
                  </a:cxn>
                  <a:cxn ang="0">
                    <a:pos x="connsiteX1" y="connsiteY1"/>
                  </a:cxn>
                </a:cxnLst>
                <a:rect l="l" t="t" r="r" b="b"/>
                <a:pathLst>
                  <a:path w="312234" h="312234">
                    <a:moveTo>
                      <a:pt x="0" y="0"/>
                    </a:moveTo>
                    <a:lnTo>
                      <a:pt x="312234" y="312234"/>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2" name="任意多边形 101"/>
              <p:cNvSpPr/>
              <p:nvPr/>
            </p:nvSpPr>
            <p:spPr>
              <a:xfrm rot="16200000">
                <a:off x="2593385" y="2829203"/>
                <a:ext cx="546218" cy="204085"/>
              </a:xfrm>
              <a:custGeom>
                <a:avLst/>
                <a:gdLst>
                  <a:gd name="connsiteX0" fmla="*/ 669073 w 669073"/>
                  <a:gd name="connsiteY0" fmla="*/ 0 h 234175"/>
                  <a:gd name="connsiteX1" fmla="*/ 0 w 669073"/>
                  <a:gd name="connsiteY1" fmla="*/ 234175 h 234175"/>
                </a:gdLst>
                <a:ahLst/>
                <a:cxnLst>
                  <a:cxn ang="0">
                    <a:pos x="connsiteX0" y="connsiteY0"/>
                  </a:cxn>
                  <a:cxn ang="0">
                    <a:pos x="connsiteX1" y="connsiteY1"/>
                  </a:cxn>
                </a:cxnLst>
                <a:rect l="l" t="t" r="r" b="b"/>
                <a:pathLst>
                  <a:path w="669073" h="234175">
                    <a:moveTo>
                      <a:pt x="669073" y="0"/>
                    </a:moveTo>
                    <a:lnTo>
                      <a:pt x="0" y="234175"/>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3" name="任意多边形 102"/>
              <p:cNvSpPr/>
              <p:nvPr/>
            </p:nvSpPr>
            <p:spPr>
              <a:xfrm>
                <a:off x="1975405" y="4362321"/>
                <a:ext cx="305261" cy="599321"/>
              </a:xfrm>
              <a:custGeom>
                <a:avLst/>
                <a:gdLst>
                  <a:gd name="connsiteX0" fmla="*/ 0 w 475786"/>
                  <a:gd name="connsiteY0" fmla="*/ 0 h 691376"/>
                  <a:gd name="connsiteX1" fmla="*/ 401444 w 475786"/>
                  <a:gd name="connsiteY1" fmla="*/ 535259 h 691376"/>
                  <a:gd name="connsiteX2" fmla="*/ 446049 w 475786"/>
                  <a:gd name="connsiteY2" fmla="*/ 691376 h 691376"/>
                </a:gdLst>
                <a:ahLst/>
                <a:cxnLst>
                  <a:cxn ang="0">
                    <a:pos x="connsiteX0" y="connsiteY0"/>
                  </a:cxn>
                  <a:cxn ang="0">
                    <a:pos x="connsiteX1" y="connsiteY1"/>
                  </a:cxn>
                  <a:cxn ang="0">
                    <a:pos x="connsiteX2" y="connsiteY2"/>
                  </a:cxn>
                </a:cxnLst>
                <a:rect l="l" t="t" r="r" b="b"/>
                <a:pathLst>
                  <a:path w="475786" h="691376">
                    <a:moveTo>
                      <a:pt x="0" y="0"/>
                    </a:moveTo>
                    <a:cubicBezTo>
                      <a:pt x="163551" y="210015"/>
                      <a:pt x="327103" y="420030"/>
                      <a:pt x="401444" y="535259"/>
                    </a:cubicBezTo>
                    <a:cubicBezTo>
                      <a:pt x="475786" y="650488"/>
                      <a:pt x="460917" y="670932"/>
                      <a:pt x="446049" y="691376"/>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4" name="任意多边形 103"/>
              <p:cNvSpPr/>
              <p:nvPr/>
            </p:nvSpPr>
            <p:spPr>
              <a:xfrm>
                <a:off x="1816016" y="4883336"/>
                <a:ext cx="364882" cy="262606"/>
              </a:xfrm>
              <a:custGeom>
                <a:avLst/>
                <a:gdLst>
                  <a:gd name="connsiteX0" fmla="*/ 0 w 568712"/>
                  <a:gd name="connsiteY0" fmla="*/ 211874 h 302942"/>
                  <a:gd name="connsiteX1" fmla="*/ 278781 w 568712"/>
                  <a:gd name="connsiteY1" fmla="*/ 267630 h 302942"/>
                  <a:gd name="connsiteX2" fmla="*/ 568712 w 568712"/>
                  <a:gd name="connsiteY2" fmla="*/ 0 h 302942"/>
                </a:gdLst>
                <a:ahLst/>
                <a:cxnLst>
                  <a:cxn ang="0">
                    <a:pos x="connsiteX0" y="connsiteY0"/>
                  </a:cxn>
                  <a:cxn ang="0">
                    <a:pos x="connsiteX1" y="connsiteY1"/>
                  </a:cxn>
                  <a:cxn ang="0">
                    <a:pos x="connsiteX2" y="connsiteY2"/>
                  </a:cxn>
                </a:cxnLst>
                <a:rect l="l" t="t" r="r" b="b"/>
                <a:pathLst>
                  <a:path w="568712" h="302942">
                    <a:moveTo>
                      <a:pt x="0" y="211874"/>
                    </a:moveTo>
                    <a:cubicBezTo>
                      <a:pt x="91998" y="257408"/>
                      <a:pt x="183996" y="302942"/>
                      <a:pt x="278781" y="267630"/>
                    </a:cubicBezTo>
                    <a:cubicBezTo>
                      <a:pt x="373566" y="232318"/>
                      <a:pt x="471139" y="116159"/>
                      <a:pt x="568712"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5" name="任意多边形 104"/>
              <p:cNvSpPr/>
              <p:nvPr/>
            </p:nvSpPr>
            <p:spPr>
              <a:xfrm>
                <a:off x="1913388" y="3817073"/>
                <a:ext cx="122820" cy="299660"/>
              </a:xfrm>
              <a:custGeom>
                <a:avLst/>
                <a:gdLst>
                  <a:gd name="connsiteX0" fmla="*/ 0 w 191430"/>
                  <a:gd name="connsiteY0" fmla="*/ 0 h 345688"/>
                  <a:gd name="connsiteX1" fmla="*/ 167269 w 191430"/>
                  <a:gd name="connsiteY1" fmla="*/ 111512 h 345688"/>
                  <a:gd name="connsiteX2" fmla="*/ 144966 w 191430"/>
                  <a:gd name="connsiteY2" fmla="*/ 345688 h 345688"/>
                </a:gdLst>
                <a:ahLst/>
                <a:cxnLst>
                  <a:cxn ang="0">
                    <a:pos x="connsiteX0" y="connsiteY0"/>
                  </a:cxn>
                  <a:cxn ang="0">
                    <a:pos x="connsiteX1" y="connsiteY1"/>
                  </a:cxn>
                  <a:cxn ang="0">
                    <a:pos x="connsiteX2" y="connsiteY2"/>
                  </a:cxn>
                </a:cxnLst>
                <a:rect l="l" t="t" r="r" b="b"/>
                <a:pathLst>
                  <a:path w="191430" h="345688">
                    <a:moveTo>
                      <a:pt x="0" y="0"/>
                    </a:moveTo>
                    <a:cubicBezTo>
                      <a:pt x="71554" y="26948"/>
                      <a:pt x="143108" y="53897"/>
                      <a:pt x="167269" y="111512"/>
                    </a:cubicBezTo>
                    <a:cubicBezTo>
                      <a:pt x="191430" y="169127"/>
                      <a:pt x="168198" y="257407"/>
                      <a:pt x="144966" y="34568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6" name="TextBox 105"/>
              <p:cNvSpPr txBox="1"/>
              <p:nvPr/>
            </p:nvSpPr>
            <p:spPr>
              <a:xfrm>
                <a:off x="1341310" y="5076404"/>
                <a:ext cx="1107996" cy="369332"/>
              </a:xfrm>
              <a:prstGeom prst="rect">
                <a:avLst/>
              </a:prstGeom>
              <a:noFill/>
            </p:spPr>
            <p:txBody>
              <a:bodyPr wrap="none" rtlCol="0">
                <a:spAutoFit/>
              </a:bodyPr>
              <a:lstStyle/>
              <a:p>
                <a:r>
                  <a:rPr lang="zh-CN" altLang="en-US" dirty="0" smtClean="0">
                    <a:solidFill>
                      <a:srgbClr val="17347D"/>
                    </a:solidFill>
                    <a:latin typeface="Times New Roman" panose="02020503050405090304" pitchFamily="18" charset="0"/>
                    <a:ea typeface="微软雅黑" pitchFamily="34" charset="-122"/>
                    <a:cs typeface="Times New Roman" panose="02020503050405090304" pitchFamily="18" charset="0"/>
                  </a:rPr>
                  <a:t>概念词典</a:t>
                </a:r>
                <a:endParaRPr lang="zh-CN" altLang="en-US" dirty="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07" name="圆角矩形 106"/>
              <p:cNvSpPr/>
              <p:nvPr/>
            </p:nvSpPr>
            <p:spPr>
              <a:xfrm>
                <a:off x="2732933" y="4531560"/>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数据质量</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08" name="圆角矩形 107"/>
              <p:cNvSpPr/>
              <p:nvPr/>
            </p:nvSpPr>
            <p:spPr>
              <a:xfrm>
                <a:off x="2052585" y="2932050"/>
                <a:ext cx="81353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关系模型 </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09" name="圆角矩形 108"/>
              <p:cNvSpPr/>
              <p:nvPr/>
            </p:nvSpPr>
            <p:spPr>
              <a:xfrm>
                <a:off x="1938400" y="4729056"/>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知识发现</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0" name="圆角矩形 109"/>
              <p:cNvSpPr/>
              <p:nvPr/>
            </p:nvSpPr>
            <p:spPr>
              <a:xfrm>
                <a:off x="1421581" y="4783187"/>
                <a:ext cx="48031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1" name="圆角矩形 110"/>
              <p:cNvSpPr/>
              <p:nvPr/>
            </p:nvSpPr>
            <p:spPr>
              <a:xfrm>
                <a:off x="2324854" y="4114273"/>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数据挖掘</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2" name="TextBox 111"/>
              <p:cNvSpPr txBox="1"/>
              <p:nvPr/>
            </p:nvSpPr>
            <p:spPr>
              <a:xfrm>
                <a:off x="1453111" y="3496237"/>
                <a:ext cx="864000" cy="276999"/>
              </a:xfrm>
              <a:prstGeom prst="rect">
                <a:avLst/>
              </a:prstGeom>
              <a:ln w="19050"/>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200" dirty="0" smtClean="0">
                    <a:solidFill>
                      <a:srgbClr val="FFFFFF"/>
                    </a:solidFill>
                    <a:latin typeface="Times New Roman" panose="02020503050405090304" pitchFamily="18" charset="0"/>
                    <a:ea typeface="微软雅黑" pitchFamily="34" charset="-122"/>
                    <a:cs typeface="Times New Roman" panose="02020503050405090304" pitchFamily="18" charset="0"/>
                  </a:rPr>
                  <a:t>Database</a:t>
                </a:r>
                <a:endParaRPr lang="zh-CN" altLang="en-US" sz="12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3" name="圆角矩形 112"/>
              <p:cNvSpPr/>
              <p:nvPr/>
            </p:nvSpPr>
            <p:spPr>
              <a:xfrm>
                <a:off x="2604581" y="3682181"/>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数据仓库</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4" name="圆角矩形 113"/>
              <p:cNvSpPr/>
              <p:nvPr/>
            </p:nvSpPr>
            <p:spPr>
              <a:xfrm>
                <a:off x="463759" y="4622638"/>
                <a:ext cx="93725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面向对象</a:t>
                </a:r>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5" name="圆角矩形 114"/>
              <p:cNvSpPr/>
              <p:nvPr/>
            </p:nvSpPr>
            <p:spPr>
              <a:xfrm>
                <a:off x="304271" y="3124435"/>
                <a:ext cx="72628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XML 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6" name="圆角矩形 115"/>
              <p:cNvSpPr/>
              <p:nvPr/>
            </p:nvSpPr>
            <p:spPr>
              <a:xfrm>
                <a:off x="327137" y="3739237"/>
                <a:ext cx="7986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多媒体</a:t>
                </a:r>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7" name="圆角矩形 116"/>
              <p:cNvSpPr/>
              <p:nvPr/>
            </p:nvSpPr>
            <p:spPr>
              <a:xfrm>
                <a:off x="1471175" y="4029235"/>
                <a:ext cx="6779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Grid 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8" name="圆角矩形 117"/>
              <p:cNvSpPr/>
              <p:nvPr/>
            </p:nvSpPr>
            <p:spPr>
              <a:xfrm>
                <a:off x="685162" y="2647906"/>
                <a:ext cx="7986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分布式</a:t>
                </a:r>
                <a:r>
                  <a:rPr lang="en-US" altLang="zh-CN"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DB</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19" name="圆角矩形 118"/>
              <p:cNvSpPr/>
              <p:nvPr/>
            </p:nvSpPr>
            <p:spPr>
              <a:xfrm>
                <a:off x="1188766" y="3040323"/>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anose="02020503050405090304" pitchFamily="18" charset="0"/>
                    <a:ea typeface="微软雅黑" pitchFamily="34" charset="-122"/>
                    <a:cs typeface="Times New Roman" panose="02020503050405090304" pitchFamily="18" charset="0"/>
                  </a:rPr>
                  <a:t>查询处理</a:t>
                </a:r>
                <a:endParaRPr lang="zh-CN" altLang="en-US" sz="105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grpSp>
        <p:sp>
          <p:nvSpPr>
            <p:cNvPr id="73" name="矩形 72"/>
            <p:cNvSpPr/>
            <p:nvPr/>
          </p:nvSpPr>
          <p:spPr>
            <a:xfrm>
              <a:off x="6297769" y="2215165"/>
              <a:ext cx="2446986" cy="1996226"/>
            </a:xfrm>
            <a:prstGeom prst="rect">
              <a:avLst/>
            </a:prstGeom>
            <a:noFill/>
            <a:ln w="19050">
              <a:no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indent="269875" eaLnBrk="0" hangingPunct="0">
                <a:lnSpc>
                  <a:spcPct val="125000"/>
                </a:lnSpc>
                <a:buClr>
                  <a:srgbClr val="C00000"/>
                </a:buClr>
                <a:buSzPct val="100000"/>
                <a:buFont typeface="Wingdings" panose="05000000000000000000" pitchFamily="2" charset="2"/>
                <a:buChar char="u"/>
                <a:defRPr/>
              </a:pPr>
              <a:r>
                <a:rPr lang="zh-CN" altLang="en-US" dirty="0" smtClean="0">
                  <a:solidFill>
                    <a:srgbClr val="010307"/>
                  </a:solidFill>
                  <a:latin typeface="微软雅黑" pitchFamily="34" charset="-122"/>
                  <a:ea typeface="微软雅黑" pitchFamily="34" charset="-122"/>
                </a:rPr>
                <a:t>新概念条目</a:t>
              </a:r>
              <a:endParaRPr lang="zh-CN" altLang="en-US" dirty="0" smtClean="0">
                <a:solidFill>
                  <a:srgbClr val="010307"/>
                </a:solidFill>
                <a:latin typeface="微软雅黑" pitchFamily="34" charset="-122"/>
                <a:ea typeface="微软雅黑" pitchFamily="34" charset="-122"/>
              </a:endParaRPr>
            </a:p>
            <a:p>
              <a:pPr indent="269875" eaLnBrk="0" hangingPunct="0">
                <a:lnSpc>
                  <a:spcPct val="125000"/>
                </a:lnSpc>
                <a:buClr>
                  <a:srgbClr val="C00000"/>
                </a:buClr>
                <a:buSzPct val="100000"/>
                <a:buFont typeface="Wingdings" panose="05000000000000000000" pitchFamily="2" charset="2"/>
                <a:buChar char="u"/>
                <a:defRPr/>
              </a:pPr>
              <a:r>
                <a:rPr lang="zh-CN" altLang="en-US" dirty="0" smtClean="0">
                  <a:solidFill>
                    <a:srgbClr val="010307"/>
                  </a:solidFill>
                  <a:latin typeface="微软雅黑" pitchFamily="34" charset="-122"/>
                  <a:ea typeface="微软雅黑" pitchFamily="34" charset="-122"/>
                </a:rPr>
                <a:t>概念变迁图</a:t>
              </a:r>
              <a:endParaRPr lang="zh-CN" altLang="en-US" dirty="0" smtClean="0">
                <a:solidFill>
                  <a:srgbClr val="010307"/>
                </a:solidFill>
                <a:latin typeface="微软雅黑" pitchFamily="34" charset="-122"/>
                <a:ea typeface="微软雅黑" pitchFamily="34" charset="-122"/>
              </a:endParaRPr>
            </a:p>
            <a:p>
              <a:pPr indent="269875" eaLnBrk="0" hangingPunct="0">
                <a:lnSpc>
                  <a:spcPct val="125000"/>
                </a:lnSpc>
                <a:buClr>
                  <a:srgbClr val="C00000"/>
                </a:buClr>
                <a:buSzPct val="100000"/>
                <a:buFont typeface="Wingdings" panose="05000000000000000000" pitchFamily="2" charset="2"/>
                <a:buChar char="u"/>
                <a:defRPr/>
              </a:pPr>
              <a:r>
                <a:rPr lang="zh-CN" altLang="en-US" dirty="0" smtClean="0">
                  <a:solidFill>
                    <a:srgbClr val="010307"/>
                  </a:solidFill>
                  <a:latin typeface="微软雅黑" pitchFamily="34" charset="-122"/>
                  <a:ea typeface="微软雅黑" pitchFamily="34" charset="-122"/>
                </a:rPr>
                <a:t>概念语义网络图</a:t>
              </a:r>
              <a:endParaRPr lang="zh-CN" altLang="en-US" dirty="0" smtClean="0">
                <a:solidFill>
                  <a:srgbClr val="010307"/>
                </a:solidFill>
                <a:latin typeface="微软雅黑" pitchFamily="34" charset="-122"/>
                <a:ea typeface="微软雅黑" pitchFamily="34" charset="-122"/>
              </a:endParaRPr>
            </a:p>
            <a:p>
              <a:pPr indent="269875" eaLnBrk="0" hangingPunct="0">
                <a:lnSpc>
                  <a:spcPct val="125000"/>
                </a:lnSpc>
                <a:buClr>
                  <a:srgbClr val="C00000"/>
                </a:buClr>
                <a:buSzPct val="100000"/>
                <a:buFont typeface="Wingdings" panose="05000000000000000000" pitchFamily="2" charset="2"/>
                <a:buChar char="u"/>
                <a:defRPr/>
              </a:pPr>
              <a:r>
                <a:rPr lang="zh-CN" altLang="en-US" dirty="0" smtClean="0">
                  <a:solidFill>
                    <a:srgbClr val="010307"/>
                  </a:solidFill>
                  <a:latin typeface="微软雅黑" pitchFamily="34" charset="-122"/>
                  <a:ea typeface="微软雅黑" pitchFamily="34" charset="-122"/>
                </a:rPr>
                <a:t>概念词典条目属性</a:t>
              </a:r>
              <a:endParaRPr lang="zh-CN" altLang="en-US" dirty="0" smtClean="0">
                <a:solidFill>
                  <a:srgbClr val="010307"/>
                </a:solidFill>
                <a:latin typeface="微软雅黑" pitchFamily="34" charset="-122"/>
                <a:ea typeface="微软雅黑" pitchFamily="34" charset="-122"/>
              </a:endParaRPr>
            </a:p>
            <a:p>
              <a:pPr indent="269875" eaLnBrk="0" hangingPunct="0">
                <a:lnSpc>
                  <a:spcPct val="125000"/>
                </a:lnSpc>
                <a:buClr>
                  <a:srgbClr val="C00000"/>
                </a:buClr>
                <a:buSzPct val="100000"/>
                <a:buFont typeface="Wingdings" panose="05000000000000000000" pitchFamily="2" charset="2"/>
                <a:buChar char="u"/>
                <a:defRPr/>
              </a:pPr>
              <a:r>
                <a:rPr lang="zh-CN" altLang="en-US" dirty="0" smtClean="0">
                  <a:solidFill>
                    <a:srgbClr val="010307"/>
                  </a:solidFill>
                  <a:latin typeface="微软雅黑" pitchFamily="34" charset="-122"/>
                  <a:ea typeface="微软雅黑" pitchFamily="34" charset="-122"/>
                </a:rPr>
                <a:t>概念演化预测图</a:t>
              </a:r>
              <a:endParaRPr lang="zh-CN" altLang="en-US" dirty="0" smtClean="0">
                <a:solidFill>
                  <a:srgbClr val="010307"/>
                </a:solidFill>
                <a:latin typeface="微软雅黑" pitchFamily="34" charset="-122"/>
                <a:ea typeface="微软雅黑" pitchFamily="34" charset="-122"/>
              </a:endParaRPr>
            </a:p>
            <a:p>
              <a:pPr algn="ctr"/>
              <a:endParaRPr lang="zh-CN" altLang="en-US" sz="1400" dirty="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grpSp>
      <p:sp>
        <p:nvSpPr>
          <p:cNvPr id="120" name="灯片编号占位符 24"/>
          <p:cNvSpPr txBox="1"/>
          <p:nvPr/>
        </p:nvSpPr>
        <p:spPr bwMode="auto">
          <a:xfrm>
            <a:off x="-32957" y="6421599"/>
            <a:ext cx="466344" cy="310896"/>
          </a:xfrm>
          <a:prstGeom prst="rect">
            <a:avLst/>
          </a:prstGeom>
          <a:noFill/>
          <a:ln w="9525">
            <a:noFill/>
            <a:miter lim="800000"/>
          </a:ln>
          <a:effectLst/>
        </p:spPr>
        <p:txBody>
          <a:bodyPr vert="horz" wrap="square" lIns="91440" tIns="45720" rIns="91440" bIns="45720" numCol="1" anchor="t" anchorCtr="0" compatLnSpc="1"/>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panose="020B0604030504040204"/>
                <a:ea typeface="宋体" pitchFamily="2" charset="-122"/>
              </a:rPr>
            </a:fld>
            <a:endParaRPr lang="en-US" altLang="zh-CN" sz="1200" dirty="0">
              <a:solidFill>
                <a:srgbClr val="17347D"/>
              </a:solidFill>
              <a:effectLst>
                <a:outerShdw blurRad="38100" dist="38100" dir="2700000" algn="tl">
                  <a:srgbClr val="C0C0C0"/>
                </a:outerShdw>
              </a:effectLst>
              <a:latin typeface="Verdana" panose="020B0604030504040204"/>
              <a:ea typeface="宋体" pitchFamily="2" charset="-122"/>
            </a:endParaRPr>
          </a:p>
        </p:txBody>
      </p:sp>
      <p:sp>
        <p:nvSpPr>
          <p:cNvPr id="121"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par>
                          <p:cTn id="63" fill="hold">
                            <p:stCondLst>
                              <p:cond delay="1000"/>
                            </p:stCondLst>
                            <p:childTnLst>
                              <p:par>
                                <p:cTn id="64" presetID="12" presetClass="entr" presetSubtype="8"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slide(fromLef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childTnLst>
                          </p:cTn>
                        </p:par>
                        <p:par>
                          <p:cTn id="71" fill="hold">
                            <p:stCondLst>
                              <p:cond delay="0"/>
                            </p:stCondLst>
                            <p:childTnLst>
                              <p:par>
                                <p:cTn id="72" presetID="12" presetClass="entr" presetSubtype="8" fill="hold"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slide(fromLeft)">
                                      <p:cBhvr>
                                        <p:cTn id="74" dur="500"/>
                                        <p:tgtEl>
                                          <p:spTgt spid="63"/>
                                        </p:tgtEl>
                                      </p:cBhvr>
                                    </p:animEffect>
                                  </p:childTnLst>
                                </p:cTn>
                              </p:par>
                            </p:childTnLst>
                          </p:cTn>
                        </p:par>
                        <p:par>
                          <p:cTn id="75" fill="hold">
                            <p:stCondLst>
                              <p:cond delay="500"/>
                            </p:stCondLst>
                            <p:childTnLst>
                              <p:par>
                                <p:cTn id="76" presetID="12" presetClass="entr" presetSubtype="8" fill="hold" grpId="0"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slide(fromLeft)">
                                      <p:cBhvr>
                                        <p:cTn id="78" dur="500"/>
                                        <p:tgtEl>
                                          <p:spTgt spid="70"/>
                                        </p:tgtEl>
                                      </p:cBhvr>
                                    </p:animEffect>
                                  </p:childTnLst>
                                </p:cTn>
                              </p:par>
                            </p:childTnLst>
                          </p:cTn>
                        </p:par>
                        <p:par>
                          <p:cTn id="79" fill="hold">
                            <p:stCondLst>
                              <p:cond delay="1000"/>
                            </p:stCondLst>
                            <p:childTnLst>
                              <p:par>
                                <p:cTn id="80" presetID="12" presetClass="entr" presetSubtype="8" fill="hold" nodeType="after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slide(fromLeft)">
                                      <p:cBhvr>
                                        <p:cTn id="8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49" grpId="0"/>
      <p:bldP spid="52" grpId="0"/>
      <p:bldP spid="54" grpId="0"/>
      <p:bldP spid="55" grpId="0"/>
      <p:bldP spid="7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5381173"/>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bwMode="auto">
          <a:xfrm>
            <a:off x="323706" y="925309"/>
            <a:ext cx="8229600" cy="919672"/>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Font typeface="Wingdings" panose="05000000000000000000" pitchFamily="2" charset="2"/>
              <a:buChar char="v"/>
              <a:defRPr sz="3200">
                <a:solidFill>
                  <a:schemeClr val="tx1"/>
                </a:solidFill>
                <a:latin typeface="Times New Roman" panose="02020503050405090304" pitchFamily="18" charset="0"/>
                <a:ea typeface="微软雅黑" pitchFamily="34" charset="-122"/>
                <a:cs typeface="Times New Roman" panose="02020503050405090304" pitchFamily="18" charset="0"/>
              </a:defRPr>
            </a:lvl1pPr>
            <a:lvl2pPr marL="742950" indent="-285750" algn="l" rtl="0" fontAlgn="base">
              <a:spcBef>
                <a:spcPct val="20000"/>
              </a:spcBef>
              <a:spcAft>
                <a:spcPct val="0"/>
              </a:spcAft>
              <a:buClr>
                <a:schemeClr val="accent1"/>
              </a:buClr>
              <a:buFont typeface="Wingdings" panose="05000000000000000000" pitchFamily="2" charset="2"/>
              <a:buChar char="§"/>
              <a:defRPr sz="2800">
                <a:solidFill>
                  <a:schemeClr val="tx1"/>
                </a:solidFill>
                <a:latin typeface="Times New Roman" panose="02020503050405090304" pitchFamily="18" charset="0"/>
                <a:ea typeface="微软雅黑" pitchFamily="34" charset="-122"/>
                <a:cs typeface="Times New Roman" panose="02020503050405090304" pitchFamily="18" charset="0"/>
              </a:defRPr>
            </a:lvl2pPr>
            <a:lvl3pPr marL="1143000" indent="-228600" algn="l" rtl="0" fontAlgn="base">
              <a:spcBef>
                <a:spcPct val="20000"/>
              </a:spcBef>
              <a:spcAft>
                <a:spcPct val="0"/>
              </a:spcAft>
              <a:buClr>
                <a:schemeClr val="tx1"/>
              </a:buClr>
              <a:buChar char="•"/>
              <a:defRPr sz="2400">
                <a:solidFill>
                  <a:schemeClr val="tx1"/>
                </a:solidFill>
                <a:latin typeface="Times New Roman" panose="02020503050405090304" pitchFamily="18" charset="0"/>
                <a:ea typeface="微软雅黑" pitchFamily="34" charset="-122"/>
                <a:cs typeface="Times New Roman" panose="02020503050405090304" pitchFamily="18" charset="0"/>
              </a:defRPr>
            </a:lvl3pPr>
            <a:lvl4pPr marL="1600200" indent="-228600" algn="l" rtl="0" fontAlgn="base">
              <a:spcBef>
                <a:spcPct val="20000"/>
              </a:spcBef>
              <a:spcAft>
                <a:spcPct val="0"/>
              </a:spcAft>
              <a:buChar char="–"/>
              <a:defRPr sz="2000">
                <a:solidFill>
                  <a:schemeClr val="tx1"/>
                </a:solidFill>
                <a:latin typeface="Times New Roman" panose="02020503050405090304" pitchFamily="18" charset="0"/>
                <a:ea typeface="微软雅黑" pitchFamily="34" charset="-122"/>
                <a:cs typeface="Times New Roman" panose="02020503050405090304" pitchFamily="18" charset="0"/>
              </a:defRPr>
            </a:lvl4pPr>
            <a:lvl5pPr marL="2057400" indent="-228600" algn="l" rtl="0" fontAlgn="base">
              <a:spcBef>
                <a:spcPct val="20000"/>
              </a:spcBef>
              <a:spcAft>
                <a:spcPct val="0"/>
              </a:spcAft>
              <a:buChar char="»"/>
              <a:defRPr sz="2000">
                <a:solidFill>
                  <a:schemeClr val="tx1"/>
                </a:solidFill>
                <a:latin typeface="Times New Roman" panose="02020503050405090304" pitchFamily="18" charset="0"/>
                <a:ea typeface="微软雅黑" pitchFamily="34" charset="-122"/>
                <a:cs typeface="Times New Roman" panose="02020503050405090304"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9999FF"/>
              </a:buClr>
              <a:buSzTx/>
              <a:buFont typeface="Wingdings" panose="05000000000000000000" pitchFamily="2" charset="2"/>
              <a:buNone/>
              <a:defRPr/>
            </a:pPr>
            <a:r>
              <a:rPr kumimoji="0" lang="en-US" altLang="zh-CN" sz="24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rPr>
              <a:t>4</a:t>
            </a:r>
            <a:r>
              <a:rPr kumimoji="0" lang="zh-CN" altLang="en-US" sz="24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rPr>
              <a:t>、可视分析：</a:t>
            </a:r>
            <a:r>
              <a:rPr kumimoji="0" lang="zh-CN" altLang="en-US" sz="24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交互式可视化大规模复杂数据，帮助研究人员更好地理解数据、探索数据，发现其所未发现。</a:t>
            </a:r>
            <a:endParaRPr kumimoji="0" lang="en-US" altLang="zh-CN" sz="24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p:txBody>
      </p:sp>
      <p:grpSp>
        <p:nvGrpSpPr>
          <p:cNvPr id="9" name="组合 8"/>
          <p:cNvGrpSpPr/>
          <p:nvPr/>
        </p:nvGrpSpPr>
        <p:grpSpPr>
          <a:xfrm>
            <a:off x="62226" y="1756016"/>
            <a:ext cx="1594339" cy="4970584"/>
            <a:chOff x="78757" y="1707938"/>
            <a:chExt cx="1594339" cy="4970584"/>
          </a:xfrm>
        </p:grpSpPr>
        <p:sp>
          <p:nvSpPr>
            <p:cNvPr id="10" name="圆角矩形 9"/>
            <p:cNvSpPr/>
            <p:nvPr/>
          </p:nvSpPr>
          <p:spPr>
            <a:xfrm>
              <a:off x="78757" y="1707938"/>
              <a:ext cx="1594339" cy="4970584"/>
            </a:xfrm>
            <a:prstGeom prst="roundRect">
              <a:avLst>
                <a:gd name="adj" fmla="val 2127"/>
              </a:avLst>
            </a:prstGeom>
            <a:gradFill rotWithShape="1">
              <a:gsLst>
                <a:gs pos="0">
                  <a:srgbClr val="BDD8F1">
                    <a:shade val="51000"/>
                    <a:satMod val="130000"/>
                  </a:srgbClr>
                </a:gs>
                <a:gs pos="80000">
                  <a:srgbClr val="BDD8F1">
                    <a:shade val="93000"/>
                    <a:satMod val="130000"/>
                  </a:srgbClr>
                </a:gs>
                <a:gs pos="100000">
                  <a:srgbClr val="BDD8F1">
                    <a:shade val="94000"/>
                    <a:satMod val="135000"/>
                  </a:srgbClr>
                </a:gs>
              </a:gsLst>
              <a:lin ang="16200000" scaled="0"/>
            </a:gradFill>
            <a:ln w="9525" cap="flat" cmpd="sng" algn="ctr">
              <a:solidFill>
                <a:srgbClr val="BDD8F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pic>
          <p:nvPicPr>
            <p:cNvPr id="11" name="Picture 1"/>
            <p:cNvPicPr>
              <a:picLocks noChangeAspect="1" noChangeArrowheads="1"/>
            </p:cNvPicPr>
            <p:nvPr/>
          </p:nvPicPr>
          <p:blipFill>
            <a:blip r:embed="rId1" cstate="print"/>
            <a:srcRect/>
            <a:stretch>
              <a:fillRect/>
            </a:stretch>
          </p:blipFill>
          <p:spPr bwMode="auto">
            <a:xfrm>
              <a:off x="200296" y="1818481"/>
              <a:ext cx="1332123" cy="12783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 name="Picture 3" descr="http://www.cssn.cn/upload/2012/12/p20121224165630322.jpg"/>
            <p:cNvPicPr>
              <a:picLocks noChangeAspect="1" noChangeArrowheads="1"/>
            </p:cNvPicPr>
            <p:nvPr/>
          </p:nvPicPr>
          <p:blipFill>
            <a:blip r:embed="rId2" cstate="print"/>
            <a:srcRect/>
            <a:stretch>
              <a:fillRect/>
            </a:stretch>
          </p:blipFill>
          <p:spPr bwMode="auto">
            <a:xfrm>
              <a:off x="192130" y="3122875"/>
              <a:ext cx="1340290" cy="107223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5" descr="http://blog.sciencenet.cn/upload/blog/images/2010/5/2010531182559313.jpg"/>
            <p:cNvPicPr>
              <a:picLocks noChangeAspect="1" noChangeArrowheads="1"/>
            </p:cNvPicPr>
            <p:nvPr/>
          </p:nvPicPr>
          <p:blipFill>
            <a:blip r:embed="rId3" cstate="print"/>
            <a:srcRect/>
            <a:stretch>
              <a:fillRect/>
            </a:stretch>
          </p:blipFill>
          <p:spPr bwMode="auto">
            <a:xfrm>
              <a:off x="190724" y="4236712"/>
              <a:ext cx="1318250" cy="97973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 name="Picture 6"/>
            <p:cNvPicPr>
              <a:picLocks noChangeAspect="1" noChangeArrowheads="1"/>
            </p:cNvPicPr>
            <p:nvPr/>
          </p:nvPicPr>
          <p:blipFill>
            <a:blip r:embed="rId4" cstate="print"/>
            <a:srcRect/>
            <a:stretch>
              <a:fillRect/>
            </a:stretch>
          </p:blipFill>
          <p:spPr bwMode="auto">
            <a:xfrm>
              <a:off x="281056" y="5249350"/>
              <a:ext cx="1181026" cy="105403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TextBox 14"/>
            <p:cNvSpPr txBox="1"/>
            <p:nvPr/>
          </p:nvSpPr>
          <p:spPr>
            <a:xfrm>
              <a:off x="336774" y="6333268"/>
              <a:ext cx="1005403" cy="338554"/>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复杂数据</a:t>
              </a:r>
              <a:endPar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p:txBody>
        </p:sp>
      </p:grpSp>
      <p:sp>
        <p:nvSpPr>
          <p:cNvPr id="16" name="TextBox 20"/>
          <p:cNvSpPr txBox="1">
            <a:spLocks noChangeArrowheads="1"/>
          </p:cNvSpPr>
          <p:nvPr/>
        </p:nvSpPr>
        <p:spPr bwMode="auto">
          <a:xfrm>
            <a:off x="1760793" y="1889757"/>
            <a:ext cx="2434069" cy="1854560"/>
          </a:xfrm>
          <a:prstGeom prst="rect">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360680"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rPr>
              <a:t>数据分析</a:t>
            </a:r>
            <a:endParaRPr kumimoji="0" lang="en-US" altLang="zh-CN" sz="18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聚类分类众包</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关联规则学习</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自然语言处理</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空间时间序列分析</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p:txBody>
      </p:sp>
      <p:sp>
        <p:nvSpPr>
          <p:cNvPr id="17" name="TextBox 20"/>
          <p:cNvSpPr txBox="1">
            <a:spLocks noChangeArrowheads="1"/>
          </p:cNvSpPr>
          <p:nvPr/>
        </p:nvSpPr>
        <p:spPr bwMode="auto">
          <a:xfrm>
            <a:off x="1773672" y="4349624"/>
            <a:ext cx="2434069" cy="2292438"/>
          </a:xfrm>
          <a:prstGeom prst="rect">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360680"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rPr>
              <a:t>可视化展示</a:t>
            </a:r>
            <a:endParaRPr kumimoji="0" lang="zh-CN" altLang="en-US" sz="1800" b="0" i="0" u="none" strike="noStrike" kern="0" cap="none" spc="0" normalizeH="0" baseline="0" noProof="0" dirty="0" smtClean="0">
              <a:ln>
                <a:noFill/>
              </a:ln>
              <a:solidFill>
                <a:srgbClr val="C0000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立体可视化</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信息可视化</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多分辨率方法</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建模技术方法</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274955"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交互技术方法与体系架构</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p:txBody>
      </p:sp>
      <p:sp>
        <p:nvSpPr>
          <p:cNvPr id="18" name="右箭头 17"/>
          <p:cNvSpPr/>
          <p:nvPr/>
        </p:nvSpPr>
        <p:spPr>
          <a:xfrm>
            <a:off x="1825148" y="3873105"/>
            <a:ext cx="2395470" cy="373487"/>
          </a:xfrm>
          <a:prstGeom prst="rightArrow">
            <a:avLst/>
          </a:prstGeom>
          <a:solidFill>
            <a:srgbClr val="77B7E7"/>
          </a:solidFill>
          <a:ln w="25400" cap="flat" cmpd="sng" algn="ctr">
            <a:solidFill>
              <a:srgbClr val="77B7E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90204"/>
              <a:ea typeface="+mn-ea"/>
              <a:cs typeface="+mn-cs"/>
            </a:endParaRPr>
          </a:p>
        </p:txBody>
      </p:sp>
      <p:grpSp>
        <p:nvGrpSpPr>
          <p:cNvPr id="19" name="组合 18"/>
          <p:cNvGrpSpPr/>
          <p:nvPr/>
        </p:nvGrpSpPr>
        <p:grpSpPr>
          <a:xfrm>
            <a:off x="4336528" y="1928394"/>
            <a:ext cx="4778061" cy="4778062"/>
            <a:chOff x="4353059" y="1880316"/>
            <a:chExt cx="4778061" cy="4778062"/>
          </a:xfrm>
        </p:grpSpPr>
        <p:sp>
          <p:nvSpPr>
            <p:cNvPr id="20" name="圆角矩形 19"/>
            <p:cNvSpPr/>
            <p:nvPr/>
          </p:nvSpPr>
          <p:spPr>
            <a:xfrm>
              <a:off x="4353059" y="1880316"/>
              <a:ext cx="4778061" cy="4778062"/>
            </a:xfrm>
            <a:prstGeom prst="roundRect">
              <a:avLst>
                <a:gd name="adj" fmla="val 1325"/>
              </a:avLst>
            </a:prstGeom>
            <a:gradFill rotWithShape="1">
              <a:gsLst>
                <a:gs pos="0">
                  <a:srgbClr val="BDD8F1">
                    <a:tint val="50000"/>
                    <a:satMod val="300000"/>
                  </a:srgbClr>
                </a:gs>
                <a:gs pos="35000">
                  <a:srgbClr val="BDD8F1">
                    <a:tint val="37000"/>
                    <a:satMod val="300000"/>
                  </a:srgbClr>
                </a:gs>
                <a:gs pos="100000">
                  <a:srgbClr val="BDD8F1">
                    <a:tint val="15000"/>
                    <a:satMod val="350000"/>
                  </a:srgbClr>
                </a:gs>
              </a:gsLst>
              <a:lin ang="16200000" scaled="1"/>
            </a:gradFill>
            <a:ln w="9525" cap="flat" cmpd="sng" algn="ctr">
              <a:solidFill>
                <a:srgbClr val="BDD8F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7347D"/>
                </a:solidFill>
                <a:effectLst/>
                <a:uLnTx/>
                <a:uFillTx/>
                <a:latin typeface="Arial" panose="020B0604020202090204"/>
                <a:ea typeface="+mn-ea"/>
                <a:cs typeface="+mn-cs"/>
              </a:endParaRPr>
            </a:p>
          </p:txBody>
        </p:sp>
        <p:pic>
          <p:nvPicPr>
            <p:cNvPr id="21" name="Picture 2"/>
            <p:cNvPicPr>
              <a:picLocks noChangeAspect="1" noChangeArrowheads="1"/>
            </p:cNvPicPr>
            <p:nvPr/>
          </p:nvPicPr>
          <p:blipFill>
            <a:blip r:embed="rId5" cstate="print"/>
            <a:srcRect l="4247" r="896"/>
            <a:stretch>
              <a:fillRect/>
            </a:stretch>
          </p:blipFill>
          <p:spPr bwMode="auto">
            <a:xfrm>
              <a:off x="6838681" y="1946621"/>
              <a:ext cx="2118905" cy="144052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Picture 1"/>
            <p:cNvPicPr>
              <a:picLocks noChangeAspect="1" noChangeArrowheads="1"/>
            </p:cNvPicPr>
            <p:nvPr/>
          </p:nvPicPr>
          <p:blipFill>
            <a:blip r:embed="rId6" cstate="print"/>
            <a:srcRect/>
            <a:stretch>
              <a:fillRect/>
            </a:stretch>
          </p:blipFill>
          <p:spPr bwMode="auto">
            <a:xfrm>
              <a:off x="6800045" y="3447079"/>
              <a:ext cx="2170486" cy="155969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3" name="Picture 2"/>
            <p:cNvPicPr>
              <a:picLocks noChangeAspect="1" noChangeArrowheads="1"/>
            </p:cNvPicPr>
            <p:nvPr/>
          </p:nvPicPr>
          <p:blipFill>
            <a:blip r:embed="rId7" cstate="print"/>
            <a:srcRect/>
            <a:stretch>
              <a:fillRect/>
            </a:stretch>
          </p:blipFill>
          <p:spPr bwMode="auto">
            <a:xfrm>
              <a:off x="4456091" y="1936178"/>
              <a:ext cx="2245878" cy="144556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 name="Picture 3"/>
            <p:cNvPicPr>
              <a:picLocks noChangeAspect="1" noChangeArrowheads="1"/>
            </p:cNvPicPr>
            <p:nvPr/>
          </p:nvPicPr>
          <p:blipFill>
            <a:blip r:embed="rId8" cstate="print"/>
            <a:srcRect/>
            <a:stretch>
              <a:fillRect/>
            </a:stretch>
          </p:blipFill>
          <p:spPr bwMode="auto">
            <a:xfrm>
              <a:off x="4443212" y="3476807"/>
              <a:ext cx="2221274" cy="155035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5" name="TextBox 24"/>
            <p:cNvSpPr txBox="1"/>
            <p:nvPr/>
          </p:nvSpPr>
          <p:spPr>
            <a:xfrm>
              <a:off x="4644321" y="6192340"/>
              <a:ext cx="1210588" cy="338554"/>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rPr>
                <a:t>图形化展示</a:t>
              </a:r>
              <a:endParaRPr kumimoji="0" lang="zh-CN" altLang="en-US" sz="1600" b="0" i="0" u="none" strike="noStrike" kern="0" cap="none" spc="0" normalizeH="0" baseline="0" noProof="0" dirty="0" smtClean="0">
                <a:ln>
                  <a:noFill/>
                </a:ln>
                <a:solidFill>
                  <a:srgbClr val="C00000"/>
                </a:solidFill>
                <a:effectLst/>
                <a:uLnTx/>
                <a:uFillTx/>
                <a:latin typeface="Times New Roman" panose="02020503050405090304" pitchFamily="18" charset="0"/>
                <a:ea typeface="黑体" pitchFamily="49" charset="-122"/>
                <a:cs typeface="Times New Roman" panose="02020503050405090304" pitchFamily="18" charset="0"/>
              </a:endParaRPr>
            </a:p>
          </p:txBody>
        </p:sp>
        <p:sp>
          <p:nvSpPr>
            <p:cNvPr id="27" name="TextBox 26"/>
            <p:cNvSpPr txBox="1"/>
            <p:nvPr/>
          </p:nvSpPr>
          <p:spPr>
            <a:xfrm>
              <a:off x="4478573" y="1933604"/>
              <a:ext cx="1313180"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err="1" smtClean="0">
                  <a:ln>
                    <a:noFill/>
                  </a:ln>
                  <a:solidFill>
                    <a:srgbClr val="C00000"/>
                  </a:solidFill>
                  <a:effectLst/>
                  <a:uLnTx/>
                  <a:uFillTx/>
                  <a:latin typeface="黑体" pitchFamily="49" charset="-122"/>
                  <a:ea typeface="黑体" pitchFamily="49" charset="-122"/>
                </a:rPr>
                <a:t>Clustergram</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30" name="TextBox 29"/>
            <p:cNvSpPr txBox="1"/>
            <p:nvPr/>
          </p:nvSpPr>
          <p:spPr>
            <a:xfrm>
              <a:off x="8142410" y="1998305"/>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关联图</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31" name="TextBox 30"/>
            <p:cNvSpPr txBox="1"/>
            <p:nvPr/>
          </p:nvSpPr>
          <p:spPr>
            <a:xfrm>
              <a:off x="6825389" y="4604029"/>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历史流</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32" name="TextBox 31"/>
            <p:cNvSpPr txBox="1"/>
            <p:nvPr/>
          </p:nvSpPr>
          <p:spPr>
            <a:xfrm>
              <a:off x="5807243" y="4657077"/>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标签云</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33" name="TextBox 32"/>
            <p:cNvSpPr txBox="1"/>
            <p:nvPr/>
          </p:nvSpPr>
          <p:spPr>
            <a:xfrm>
              <a:off x="4842456" y="5084505"/>
              <a:ext cx="1455313" cy="1006429"/>
            </a:xfrm>
            <a:prstGeom prst="rect">
              <a:avLst/>
            </a:prstGeom>
            <a:noFill/>
          </p:spPr>
          <p:txBody>
            <a:bodyPr wrap="square" rtlCol="0">
              <a:spAutoFit/>
            </a:bodyPr>
            <a:lstStyle/>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三维图</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深度图</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时间轴</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p:txBody>
        </p:sp>
        <p:sp>
          <p:nvSpPr>
            <p:cNvPr id="34" name="TextBox 33"/>
            <p:cNvSpPr txBox="1"/>
            <p:nvPr/>
          </p:nvSpPr>
          <p:spPr>
            <a:xfrm>
              <a:off x="6812924" y="5084505"/>
              <a:ext cx="2086376" cy="1311128"/>
            </a:xfrm>
            <a:prstGeom prst="rect">
              <a:avLst/>
            </a:prstGeom>
            <a:noFill/>
          </p:spPr>
          <p:txBody>
            <a:bodyPr wrap="square" rtlCol="0">
              <a:spAutoFit/>
            </a:bodyPr>
            <a:lstStyle/>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趋势图</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聚类图表</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空间信息流</a:t>
              </a:r>
              <a:endPar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a:p>
              <a:pPr marL="5080" marR="0" lvl="1" indent="357505" defTabSz="914400" eaLnBrk="0" fontAlgn="auto" latinLnBrk="0" hangingPunct="0">
                <a:lnSpc>
                  <a:spcPct val="110000"/>
                </a:lnSpc>
                <a:spcBef>
                  <a:spcPts val="0"/>
                </a:spcBef>
                <a:spcAft>
                  <a:spcPts val="0"/>
                </a:spcAft>
                <a:buClrTx/>
                <a:buSzTx/>
                <a:buFont typeface="Wingdings" panose="05000000000000000000" pitchFamily="2" charset="2"/>
                <a:buChar char="n"/>
                <a:defRPr/>
              </a:pPr>
              <a:r>
                <a:rPr kumimoji="0" lang="en-US" altLang="zh-CN"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rPr>
                <a:t>……</a:t>
              </a:r>
              <a:endParaRPr kumimoji="0" lang="zh-CN" altLang="en-US" sz="1800" b="0" i="0" u="none" strike="noStrike" kern="0" cap="none" spc="0" normalizeH="0" baseline="0" noProof="0" dirty="0" smtClean="0">
                <a:ln>
                  <a:noFill/>
                </a:ln>
                <a:solidFill>
                  <a:srgbClr val="002060"/>
                </a:solidFill>
                <a:effectLst/>
                <a:uLnTx/>
                <a:uFillTx/>
                <a:latin typeface="Times New Roman" panose="02020503050405090304" pitchFamily="18" charset="0"/>
                <a:ea typeface="微软雅黑" pitchFamily="34" charset="-122"/>
                <a:cs typeface="Times New Roman" panose="02020503050405090304" pitchFamily="18" charset="0"/>
              </a:endParaRPr>
            </a:p>
          </p:txBody>
        </p:sp>
      </p:grpSp>
      <p:sp>
        <p:nvSpPr>
          <p:cNvPr id="35" name="灯片编号占位符 24"/>
          <p:cNvSpPr txBox="1"/>
          <p:nvPr/>
        </p:nvSpPr>
        <p:spPr bwMode="auto">
          <a:xfrm>
            <a:off x="-16531" y="6595182"/>
            <a:ext cx="466344" cy="310896"/>
          </a:xfrm>
          <a:prstGeom prst="rect">
            <a:avLst/>
          </a:prstGeom>
          <a:noFill/>
          <a:ln w="9525">
            <a:noFill/>
            <a:miter lim="800000"/>
          </a:ln>
          <a:effectLst/>
        </p:spPr>
        <p:txBody>
          <a:bodyPr vert="horz" wrap="square" lIns="91440" tIns="45720" rIns="91440" bIns="45720" numCol="1" anchor="t" anchorCtr="0" compatLnSpc="1"/>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panose="020B0604030504040204"/>
                <a:ea typeface="宋体" pitchFamily="2" charset="-122"/>
              </a:rPr>
            </a:fld>
            <a:endParaRPr lang="en-US" altLang="zh-CN" sz="1200" dirty="0">
              <a:solidFill>
                <a:srgbClr val="17347D"/>
              </a:solidFill>
              <a:effectLst>
                <a:outerShdw blurRad="38100" dist="38100" dir="2700000" algn="tl">
                  <a:srgbClr val="C0C0C0"/>
                </a:outerShdw>
              </a:effectLst>
              <a:latin typeface="Verdana" panose="020B0604030504040204"/>
              <a:ea typeface="宋体" pitchFamily="2" charset="-122"/>
            </a:endParaRPr>
          </a:p>
        </p:txBody>
      </p:sp>
      <p:sp>
        <p:nvSpPr>
          <p:cNvPr id="36"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slide(fromLeft)">
                                      <p:cBhvr>
                                        <p:cTn id="24" dur="500"/>
                                        <p:tgtEl>
                                          <p:spTgt spid="1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6"/>
          <p:cNvSpPr txBox="1"/>
          <p:nvPr/>
        </p:nvSpPr>
        <p:spPr>
          <a:xfrm>
            <a:off x="152795" y="764704"/>
            <a:ext cx="8527088" cy="7286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200" kern="0" dirty="0" smtClean="0">
                <a:solidFill>
                  <a:srgbClr val="C00000"/>
                </a:solidFill>
                <a:latin typeface="黑体" pitchFamily="49" charset="-122"/>
                <a:ea typeface="黑体" pitchFamily="49" charset="-122"/>
              </a:rPr>
              <a:t>5</a:t>
            </a:r>
            <a:r>
              <a:rPr lang="zh-CN" altLang="en-US" sz="2400" kern="0" dirty="0" smtClean="0">
                <a:solidFill>
                  <a:srgbClr val="C00000"/>
                </a:solidFill>
                <a:latin typeface="黑体" pitchFamily="49" charset="-122"/>
                <a:ea typeface="黑体" pitchFamily="49" charset="-122"/>
              </a:rPr>
              <a:t>、深度搜索技术</a:t>
            </a:r>
            <a:r>
              <a:rPr lang="zh-CN" altLang="en-US" sz="2400" kern="0" dirty="0" smtClean="0">
                <a:latin typeface="黑体" pitchFamily="49" charset="-122"/>
                <a:ea typeface="黑体" pitchFamily="49" charset="-122"/>
              </a:rPr>
              <a:t>：通过充分理解用户意图，在知识网络上搜索相关数据，实现检索结果的知识级整合。</a:t>
            </a:r>
            <a:endParaRPr lang="zh-CN" altLang="en-US" sz="2200" kern="0" dirty="0">
              <a:latin typeface="黑体" pitchFamily="49" charset="-122"/>
              <a:ea typeface="黑体" pitchFamily="49" charset="-122"/>
            </a:endParaRPr>
          </a:p>
        </p:txBody>
      </p:sp>
      <p:sp>
        <p:nvSpPr>
          <p:cNvPr id="9" name="灯片编号占位符 24"/>
          <p:cNvSpPr txBox="1"/>
          <p:nvPr/>
        </p:nvSpPr>
        <p:spPr bwMode="auto">
          <a:xfrm>
            <a:off x="0" y="6547104"/>
            <a:ext cx="466344" cy="310896"/>
          </a:xfrm>
          <a:prstGeom prst="rect">
            <a:avLst/>
          </a:prstGeom>
          <a:noFill/>
          <a:ln w="9525">
            <a:noFill/>
            <a:miter lim="800000"/>
          </a:ln>
          <a:effectLst/>
        </p:spPr>
        <p:txBody>
          <a:bodyPr vert="horz" wrap="square" lIns="91440" tIns="45720" rIns="91440" bIns="45720" numCol="1" anchor="t" anchorCtr="0" compatLnSpc="1"/>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panose="020B0604030504040204"/>
                <a:ea typeface="宋体" pitchFamily="2" charset="-122"/>
              </a:rPr>
            </a:fld>
            <a:endParaRPr lang="en-US" altLang="zh-CN" sz="1200" dirty="0">
              <a:solidFill>
                <a:srgbClr val="17347D"/>
              </a:solidFill>
              <a:effectLst>
                <a:outerShdw blurRad="38100" dist="38100" dir="2700000" algn="tl">
                  <a:srgbClr val="C0C0C0"/>
                </a:outerShdw>
              </a:effectLst>
              <a:latin typeface="Verdana" panose="020B0604030504040204"/>
              <a:ea typeface="宋体" pitchFamily="2" charset="-122"/>
            </a:endParaRPr>
          </a:p>
        </p:txBody>
      </p:sp>
      <p:grpSp>
        <p:nvGrpSpPr>
          <p:cNvPr id="10" name="组合 9"/>
          <p:cNvGrpSpPr/>
          <p:nvPr/>
        </p:nvGrpSpPr>
        <p:grpSpPr>
          <a:xfrm>
            <a:off x="560474" y="5290522"/>
            <a:ext cx="1980000" cy="1275906"/>
            <a:chOff x="560474" y="5290522"/>
            <a:chExt cx="1980000" cy="1275906"/>
          </a:xfrm>
        </p:grpSpPr>
        <p:sp>
          <p:nvSpPr>
            <p:cNvPr id="11" name="Rounded Rectangle 25"/>
            <p:cNvSpPr/>
            <p:nvPr/>
          </p:nvSpPr>
          <p:spPr>
            <a:xfrm>
              <a:off x="560474" y="5290522"/>
              <a:ext cx="1980000" cy="1275906"/>
            </a:xfrm>
            <a:prstGeom prst="roundRect">
              <a:avLst/>
            </a:prstGeom>
            <a:solidFill>
              <a:schemeClr val="bg1"/>
            </a:solidFill>
            <a:ln>
              <a:solidFill>
                <a:schemeClr val="bg2">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dirty="0" smtClean="0">
                  <a:solidFill>
                    <a:srgbClr val="C00000"/>
                  </a:solidFill>
                  <a:latin typeface="Times New Roman" panose="02020503050405090304" pitchFamily="18" charset="0"/>
                  <a:ea typeface="微软雅黑" pitchFamily="34" charset="-122"/>
                  <a:cs typeface="Times New Roman" panose="02020503050405090304" pitchFamily="18" charset="0"/>
                </a:rPr>
                <a:t>专业知识库</a:t>
              </a:r>
              <a:endParaRPr lang="en-US" dirty="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sp>
          <p:nvSpPr>
            <p:cNvPr id="12" name="Oval 51"/>
            <p:cNvSpPr/>
            <p:nvPr/>
          </p:nvSpPr>
          <p:spPr>
            <a:xfrm>
              <a:off x="1505723" y="5726667"/>
              <a:ext cx="922344" cy="334136"/>
            </a:xfrm>
            <a:prstGeom prst="ellipse">
              <a:avLst/>
            </a:prstGeom>
            <a:solidFill>
              <a:schemeClr val="tx2">
                <a:lumMod val="7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中草药</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3" name="Oval 51"/>
            <p:cNvSpPr/>
            <p:nvPr/>
          </p:nvSpPr>
          <p:spPr>
            <a:xfrm>
              <a:off x="654508" y="5767196"/>
              <a:ext cx="922344" cy="334136"/>
            </a:xfrm>
            <a:prstGeom prst="ellipse">
              <a:avLst/>
            </a:prstGeom>
            <a:solidFill>
              <a:schemeClr val="tx2">
                <a:lumMod val="7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金属材料</a:t>
              </a:r>
              <a:endParaRPr lang="en-US" altLang="en-US" sz="14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4" name="Oval 51"/>
            <p:cNvSpPr/>
            <p:nvPr/>
          </p:nvSpPr>
          <p:spPr>
            <a:xfrm>
              <a:off x="1505722" y="6076445"/>
              <a:ext cx="922344" cy="331240"/>
            </a:xfrm>
            <a:prstGeom prst="ellipse">
              <a:avLst/>
            </a:prstGeom>
            <a:solidFill>
              <a:schemeClr val="tx2">
                <a:lumMod val="7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咨询研究</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15" name="Oval 51"/>
            <p:cNvSpPr/>
            <p:nvPr/>
          </p:nvSpPr>
          <p:spPr>
            <a:xfrm>
              <a:off x="663761" y="6124712"/>
              <a:ext cx="922344" cy="334136"/>
            </a:xfrm>
            <a:prstGeom prst="ellipse">
              <a:avLst/>
            </a:prstGeom>
            <a:solidFill>
              <a:schemeClr val="tx2">
                <a:lumMod val="7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工程图书</a:t>
              </a:r>
              <a:endParaRPr lang="en-US" altLang="en-US" sz="14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grpSp>
      <p:grpSp>
        <p:nvGrpSpPr>
          <p:cNvPr id="16" name="组合 15"/>
          <p:cNvGrpSpPr/>
          <p:nvPr/>
        </p:nvGrpSpPr>
        <p:grpSpPr>
          <a:xfrm>
            <a:off x="549338" y="1634435"/>
            <a:ext cx="2005315" cy="3571025"/>
            <a:chOff x="549338" y="1634435"/>
            <a:chExt cx="2005315" cy="3571025"/>
          </a:xfrm>
        </p:grpSpPr>
        <p:sp>
          <p:nvSpPr>
            <p:cNvPr id="17" name="Rounded Rectangle 25"/>
            <p:cNvSpPr/>
            <p:nvPr/>
          </p:nvSpPr>
          <p:spPr>
            <a:xfrm>
              <a:off x="574653" y="1634435"/>
              <a:ext cx="1980000" cy="3571025"/>
            </a:xfrm>
            <a:prstGeom prst="roundRect">
              <a:avLst>
                <a:gd name="adj" fmla="val 8612"/>
              </a:avLst>
            </a:prstGeom>
            <a:solidFill>
              <a:schemeClr val="bg1"/>
            </a:solidFill>
            <a:ln>
              <a:solidFill>
                <a:schemeClr val="bg2">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zh-CN" altLang="en-US" dirty="0" smtClean="0">
                  <a:solidFill>
                    <a:srgbClr val="C00000"/>
                  </a:solidFill>
                  <a:latin typeface="Times New Roman" panose="02020503050405090304" pitchFamily="18" charset="0"/>
                  <a:ea typeface="微软雅黑" pitchFamily="34" charset="-122"/>
                  <a:cs typeface="Times New Roman" panose="02020503050405090304" pitchFamily="18" charset="0"/>
                </a:rPr>
                <a:t>数据海</a:t>
              </a:r>
              <a:endParaRPr lang="en-US" dirty="0">
                <a:solidFill>
                  <a:srgbClr val="C00000"/>
                </a:solidFill>
                <a:latin typeface="Times New Roman" panose="02020503050405090304" pitchFamily="18" charset="0"/>
                <a:ea typeface="微软雅黑" pitchFamily="34" charset="-122"/>
                <a:cs typeface="Times New Roman" panose="02020503050405090304" pitchFamily="18" charset="0"/>
              </a:endParaRPr>
            </a:p>
          </p:txBody>
        </p:sp>
        <p:sp>
          <p:nvSpPr>
            <p:cNvPr id="18" name="Rounded Rectangle 25"/>
            <p:cNvSpPr/>
            <p:nvPr/>
          </p:nvSpPr>
          <p:spPr>
            <a:xfrm>
              <a:off x="592630" y="1687614"/>
              <a:ext cx="1944000" cy="445040"/>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anose="02020503050405090304" pitchFamily="18" charset="0"/>
                  <a:ea typeface="微软雅黑" pitchFamily="34" charset="-122"/>
                  <a:cs typeface="Times New Roman" panose="02020503050405090304" pitchFamily="18" charset="0"/>
                </a:rPr>
                <a:t>网络通用搜索引擎</a:t>
              </a:r>
              <a:endParaRPr lang="en-US" sz="1600" dirty="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9" name="Oval 51"/>
            <p:cNvSpPr/>
            <p:nvPr/>
          </p:nvSpPr>
          <p:spPr>
            <a:xfrm>
              <a:off x="689159" y="2005182"/>
              <a:ext cx="917935" cy="335698"/>
            </a:xfrm>
            <a:prstGeom prst="ellipse">
              <a:avLst/>
            </a:prstGeom>
            <a:solidFill>
              <a:srgbClr val="004274"/>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百度</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20" name="Oval 51"/>
            <p:cNvSpPr/>
            <p:nvPr/>
          </p:nvSpPr>
          <p:spPr>
            <a:xfrm>
              <a:off x="1525680" y="2163886"/>
              <a:ext cx="917935" cy="335698"/>
            </a:xfrm>
            <a:prstGeom prst="ellipse">
              <a:avLst/>
            </a:prstGeom>
            <a:solidFill>
              <a:srgbClr val="004274"/>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Bing</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21" name="Oval 51"/>
            <p:cNvSpPr/>
            <p:nvPr/>
          </p:nvSpPr>
          <p:spPr>
            <a:xfrm>
              <a:off x="689159" y="2340099"/>
              <a:ext cx="917935" cy="335698"/>
            </a:xfrm>
            <a:prstGeom prst="ellipse">
              <a:avLst/>
            </a:prstGeom>
            <a:solidFill>
              <a:srgbClr val="004274"/>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Google</a:t>
              </a: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学术</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22" name="Rounded Rectangle 25"/>
            <p:cNvSpPr/>
            <p:nvPr/>
          </p:nvSpPr>
          <p:spPr>
            <a:xfrm>
              <a:off x="560224" y="3888741"/>
              <a:ext cx="1980000" cy="413423"/>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anose="02020503050405090304" pitchFamily="18" charset="0"/>
                  <a:ea typeface="微软雅黑" pitchFamily="34" charset="-122"/>
                  <a:cs typeface="Times New Roman" panose="02020503050405090304" pitchFamily="18" charset="0"/>
                </a:rPr>
                <a:t>数字图书馆</a:t>
              </a:r>
              <a:endParaRPr lang="en-US" sz="1600" dirty="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23" name="Oval 51"/>
            <p:cNvSpPr/>
            <p:nvPr/>
          </p:nvSpPr>
          <p:spPr>
            <a:xfrm>
              <a:off x="1530218" y="4182781"/>
              <a:ext cx="922344" cy="377273"/>
            </a:xfrm>
            <a:prstGeom prst="ellipse">
              <a:avLst/>
            </a:prstGeom>
            <a:solidFill>
              <a:schemeClr val="accent5">
                <a:lumMod val="2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CADAL</a:t>
              </a:r>
              <a:endParaRPr lang="en-US" altLang="en-US" sz="14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24" name="Rounded Rectangle 25"/>
            <p:cNvSpPr/>
            <p:nvPr/>
          </p:nvSpPr>
          <p:spPr>
            <a:xfrm>
              <a:off x="549338" y="2749334"/>
              <a:ext cx="1980000" cy="457209"/>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anose="02020503050405090304" pitchFamily="18" charset="0"/>
                  <a:ea typeface="微软雅黑" pitchFamily="34" charset="-122"/>
                  <a:cs typeface="Times New Roman" panose="02020503050405090304" pitchFamily="18" charset="0"/>
                </a:rPr>
                <a:t>专业数据库</a:t>
              </a:r>
              <a:endParaRPr lang="en-US" sz="1600" dirty="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25" name="Oval 51"/>
            <p:cNvSpPr/>
            <p:nvPr/>
          </p:nvSpPr>
          <p:spPr>
            <a:xfrm>
              <a:off x="1546628" y="3009057"/>
              <a:ext cx="903837" cy="335188"/>
            </a:xfrm>
            <a:prstGeom prst="ellipse">
              <a:avLst/>
            </a:prstGeom>
            <a:solidFill>
              <a:srgbClr val="002060"/>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万方</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27" name="Oval 51"/>
            <p:cNvSpPr/>
            <p:nvPr/>
          </p:nvSpPr>
          <p:spPr>
            <a:xfrm>
              <a:off x="700270" y="3147272"/>
              <a:ext cx="903837" cy="335188"/>
            </a:xfrm>
            <a:prstGeom prst="ellipse">
              <a:avLst/>
            </a:prstGeom>
            <a:solidFill>
              <a:srgbClr val="002060"/>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维普</a:t>
              </a:r>
              <a:endParaRPr lang="en-US" altLang="en-US" sz="14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30" name="Oval 51"/>
            <p:cNvSpPr/>
            <p:nvPr/>
          </p:nvSpPr>
          <p:spPr>
            <a:xfrm>
              <a:off x="1532980" y="3368988"/>
              <a:ext cx="903837" cy="335188"/>
            </a:xfrm>
            <a:prstGeom prst="ellipse">
              <a:avLst/>
            </a:prstGeom>
            <a:solidFill>
              <a:srgbClr val="002060"/>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SUMMON</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31" name="Oval 51"/>
            <p:cNvSpPr/>
            <p:nvPr/>
          </p:nvSpPr>
          <p:spPr>
            <a:xfrm>
              <a:off x="700270" y="3519424"/>
              <a:ext cx="903837" cy="335188"/>
            </a:xfrm>
            <a:prstGeom prst="ellipse">
              <a:avLst/>
            </a:prstGeom>
            <a:solidFill>
              <a:srgbClr val="002060"/>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国研网</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32" name="Oval 51"/>
            <p:cNvSpPr/>
            <p:nvPr/>
          </p:nvSpPr>
          <p:spPr>
            <a:xfrm>
              <a:off x="1523948" y="2506147"/>
              <a:ext cx="917935" cy="335698"/>
            </a:xfrm>
            <a:prstGeom prst="ellipse">
              <a:avLst/>
            </a:prstGeom>
            <a:solidFill>
              <a:srgbClr val="004274"/>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Bing</a:t>
              </a:r>
              <a:r>
                <a:rPr lang="zh-CN"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学术</a:t>
              </a:r>
              <a:endParaRPr lang="en-US" altLang="en-US" sz="1400" dirty="0" smtClean="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sp>
          <p:nvSpPr>
            <p:cNvPr id="33" name="Oval 51"/>
            <p:cNvSpPr/>
            <p:nvPr/>
          </p:nvSpPr>
          <p:spPr>
            <a:xfrm>
              <a:off x="711338" y="4360205"/>
              <a:ext cx="922344" cy="377273"/>
            </a:xfrm>
            <a:prstGeom prst="ellipse">
              <a:avLst/>
            </a:prstGeom>
            <a:solidFill>
              <a:schemeClr val="accent5">
                <a:lumMod val="2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anose="02020503050405090304" pitchFamily="18" charset="0"/>
                  <a:ea typeface="微软雅黑" pitchFamily="34" charset="-122"/>
                  <a:cs typeface="Times New Roman" panose="02020503050405090304" pitchFamily="18" charset="0"/>
                </a:rPr>
                <a:t>CADAL</a:t>
              </a:r>
              <a:endParaRPr lang="en-US" altLang="en-US" sz="1400" dirty="0">
                <a:solidFill>
                  <a:srgbClr val="FFFFFF"/>
                </a:solidFill>
                <a:latin typeface="Times New Roman" panose="02020503050405090304" pitchFamily="18" charset="0"/>
                <a:ea typeface="微软雅黑" pitchFamily="34" charset="-122"/>
                <a:cs typeface="Times New Roman" panose="02020503050405090304" pitchFamily="18" charset="0"/>
              </a:endParaRPr>
            </a:p>
          </p:txBody>
        </p:sp>
      </p:grpSp>
      <p:sp>
        <p:nvSpPr>
          <p:cNvPr id="34" name="TextBox 20"/>
          <p:cNvSpPr txBox="1">
            <a:spLocks noChangeArrowheads="1"/>
          </p:cNvSpPr>
          <p:nvPr/>
        </p:nvSpPr>
        <p:spPr bwMode="auto">
          <a:xfrm>
            <a:off x="2665927" y="1857365"/>
            <a:ext cx="2691891" cy="2946458"/>
          </a:xfrm>
          <a:prstGeom prst="rect">
            <a:avLst/>
          </a:prstGeom>
          <a:solidFill>
            <a:schemeClr val="accent1">
              <a:lumMod val="20000"/>
              <a:lumOff val="80000"/>
            </a:schemeClr>
          </a:solidFill>
          <a:ln w="19050">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lvl="1" indent="360680" eaLnBrk="0" hangingPunct="0">
              <a:lnSpc>
                <a:spcPct val="110000"/>
              </a:lnSpc>
              <a:spcBef>
                <a:spcPts val="1200"/>
              </a:spcBef>
              <a:buFont typeface="Wingdings" panose="05000000000000000000" pitchFamily="2" charset="2"/>
              <a:buChar char="n"/>
              <a:defRPr/>
            </a:pPr>
            <a:r>
              <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rPr>
              <a:t>查询意图分析与理解</a:t>
            </a:r>
            <a:endPar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endParaRPr>
          </a:p>
          <a:p>
            <a:pPr marL="0" lvl="1" indent="360680" eaLnBrk="0" hangingPunct="0">
              <a:lnSpc>
                <a:spcPct val="110000"/>
              </a:lnSpc>
              <a:spcBef>
                <a:spcPts val="1200"/>
              </a:spcBef>
              <a:buFont typeface="Wingdings" panose="05000000000000000000" pitchFamily="2" charset="2"/>
              <a:buChar char="n"/>
              <a:defRPr/>
            </a:pPr>
            <a:r>
              <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rPr>
              <a:t>查询分发与结果整合</a:t>
            </a:r>
            <a:endPar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endParaRPr>
          </a:p>
          <a:p>
            <a:pPr marL="0" lvl="1" indent="360680" eaLnBrk="0" hangingPunct="0">
              <a:lnSpc>
                <a:spcPct val="110000"/>
              </a:lnSpc>
              <a:spcBef>
                <a:spcPts val="1200"/>
              </a:spcBef>
              <a:buFont typeface="Wingdings" panose="05000000000000000000" pitchFamily="2" charset="2"/>
              <a:buChar char="n"/>
              <a:defRPr/>
            </a:pPr>
            <a:r>
              <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rPr>
              <a:t>结果聚类、关联分析、多维排序</a:t>
            </a:r>
            <a:endPar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endParaRPr>
          </a:p>
          <a:p>
            <a:pPr marL="0" lvl="1" indent="360680" eaLnBrk="0" hangingPunct="0">
              <a:lnSpc>
                <a:spcPct val="110000"/>
              </a:lnSpc>
              <a:spcBef>
                <a:spcPts val="1200"/>
              </a:spcBef>
              <a:buFont typeface="Wingdings" panose="05000000000000000000" pitchFamily="2" charset="2"/>
              <a:buChar char="n"/>
              <a:defRPr/>
            </a:pPr>
            <a:r>
              <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rPr>
              <a:t>可视化分析与页面生成</a:t>
            </a:r>
            <a:endParaRPr lang="zh-CN" altLang="en-US" sz="1800" dirty="0" smtClean="0">
              <a:solidFill>
                <a:srgbClr val="002060"/>
              </a:solidFill>
              <a:latin typeface="Times New Roman" panose="02020503050405090304" pitchFamily="18" charset="0"/>
              <a:ea typeface="微软雅黑" pitchFamily="34" charset="-122"/>
              <a:cs typeface="Times New Roman" panose="02020503050405090304" pitchFamily="18" charset="0"/>
            </a:endParaRPr>
          </a:p>
        </p:txBody>
      </p:sp>
      <p:sp>
        <p:nvSpPr>
          <p:cNvPr id="35" name="右箭头 34"/>
          <p:cNvSpPr/>
          <p:nvPr/>
        </p:nvSpPr>
        <p:spPr>
          <a:xfrm>
            <a:off x="2691685" y="4893978"/>
            <a:ext cx="2691684" cy="347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6" name="组合 35"/>
          <p:cNvGrpSpPr/>
          <p:nvPr/>
        </p:nvGrpSpPr>
        <p:grpSpPr>
          <a:xfrm>
            <a:off x="5357818" y="1571612"/>
            <a:ext cx="3786182" cy="5143536"/>
            <a:chOff x="5525038" y="1295336"/>
            <a:chExt cx="3618962" cy="5354048"/>
          </a:xfrm>
        </p:grpSpPr>
        <p:pic>
          <p:nvPicPr>
            <p:cNvPr id="37" name="Picture 2" descr="C:\Users\lyt\Desktop\Depth Search.png"/>
            <p:cNvPicPr>
              <a:picLocks noChangeAspect="1" noChangeArrowheads="1"/>
            </p:cNvPicPr>
            <p:nvPr/>
          </p:nvPicPr>
          <p:blipFill>
            <a:blip r:embed="rId1" cstate="print"/>
            <a:srcRect/>
            <a:stretch>
              <a:fillRect/>
            </a:stretch>
          </p:blipFill>
          <p:spPr bwMode="auto">
            <a:xfrm>
              <a:off x="5525038" y="1295336"/>
              <a:ext cx="3374264" cy="4795194"/>
            </a:xfrm>
            <a:prstGeom prst="rect">
              <a:avLst/>
            </a:prstGeom>
            <a:noFill/>
          </p:spPr>
        </p:pic>
        <p:sp>
          <p:nvSpPr>
            <p:cNvPr id="38" name="TextBox 20"/>
            <p:cNvSpPr txBox="1">
              <a:spLocks noChangeArrowheads="1"/>
            </p:cNvSpPr>
            <p:nvPr/>
          </p:nvSpPr>
          <p:spPr bwMode="auto">
            <a:xfrm>
              <a:off x="5536780" y="6003053"/>
              <a:ext cx="3607220" cy="646331"/>
            </a:xfrm>
            <a:prstGeom prst="rect">
              <a:avLst/>
            </a:prstGeom>
            <a:noFill/>
            <a:ln w="9525">
              <a:noFill/>
              <a:miter lim="800000"/>
            </a:ln>
          </p:spPr>
          <p:txBody>
            <a:bodyPr wrap="square">
              <a:spAutoFit/>
            </a:bodyPr>
            <a:lstStyle/>
            <a:p>
              <a:pPr indent="360680" eaLnBrk="0" hangingPunct="0">
                <a:buFont typeface="Arial" panose="020B0604020202090204" pitchFamily="34" charset="0"/>
                <a:buChar char="•"/>
                <a:defRPr/>
              </a:pPr>
              <a:r>
                <a:rPr lang="zh-CN" altLang="en-US" sz="1800" dirty="0" smtClean="0">
                  <a:solidFill>
                    <a:srgbClr val="17347D"/>
                  </a:solidFill>
                  <a:latin typeface="微软雅黑" pitchFamily="34" charset="-122"/>
                  <a:ea typeface="微软雅黑" pitchFamily="34" charset="-122"/>
                </a:rPr>
                <a:t>数据整合结果</a:t>
              </a:r>
              <a:endParaRPr lang="en-US" altLang="zh-CN" sz="1800" dirty="0" smtClean="0">
                <a:solidFill>
                  <a:srgbClr val="17347D"/>
                </a:solidFill>
                <a:latin typeface="微软雅黑" pitchFamily="34" charset="-122"/>
                <a:ea typeface="微软雅黑" pitchFamily="34" charset="-122"/>
              </a:endParaRPr>
            </a:p>
            <a:p>
              <a:pPr indent="360680" eaLnBrk="0" hangingPunct="0">
                <a:buFont typeface="Arial" panose="020B0604020202090204" pitchFamily="34" charset="0"/>
                <a:buChar char="•"/>
                <a:defRPr/>
              </a:pPr>
              <a:r>
                <a:rPr lang="zh-CN" altLang="en-US" sz="1800" dirty="0" smtClean="0">
                  <a:solidFill>
                    <a:srgbClr val="17347D"/>
                  </a:solidFill>
                  <a:latin typeface="微软雅黑" pitchFamily="34" charset="-122"/>
                  <a:ea typeface="微软雅黑" pitchFamily="34" charset="-122"/>
                </a:rPr>
                <a:t>主题组织和分类形成的汇聚稿</a:t>
              </a:r>
              <a:endParaRPr lang="zh-CN" altLang="en-US" sz="1800" dirty="0" smtClean="0">
                <a:solidFill>
                  <a:srgbClr val="17347D"/>
                </a:solidFill>
                <a:latin typeface="微软雅黑" pitchFamily="34" charset="-122"/>
                <a:ea typeface="微软雅黑" pitchFamily="34" charset="-122"/>
              </a:endParaRPr>
            </a:p>
          </p:txBody>
        </p:sp>
      </p:grpSp>
      <p:sp>
        <p:nvSpPr>
          <p:cNvPr id="3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slide(fromLeft)">
                                      <p:cBhvr>
                                        <p:cTn id="24" dur="500"/>
                                        <p:tgtEl>
                                          <p:spTgt spid="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4" name="内容占位符 2"/>
          <p:cNvSpPr txBox="1"/>
          <p:nvPr/>
        </p:nvSpPr>
        <p:spPr bwMode="auto">
          <a:xfrm>
            <a:off x="179295" y="747690"/>
            <a:ext cx="8209129" cy="80910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anose="05000000000000000000" pitchFamily="2" charset="2"/>
              <a:buChar char="p"/>
            </a:pPr>
            <a:r>
              <a:rPr lang="zh-CN" altLang="en-US" sz="2500" kern="0" dirty="0" smtClean="0">
                <a:solidFill>
                  <a:srgbClr val="C00000"/>
                </a:solidFill>
                <a:latin typeface="黑体" pitchFamily="49" charset="-122"/>
                <a:ea typeface="黑体" pitchFamily="49" charset="-122"/>
              </a:rPr>
              <a:t>专家系统：</a:t>
            </a:r>
            <a:r>
              <a:rPr lang="zh-CN" altLang="en-US" sz="2500" kern="0" dirty="0" smtClean="0">
                <a:latin typeface="黑体" pitchFamily="49" charset="-122"/>
                <a:ea typeface="黑体" pitchFamily="49" charset="-122"/>
              </a:rPr>
              <a:t>医疗</a:t>
            </a:r>
            <a:r>
              <a:rPr lang="zh-CN" altLang="en-US" sz="2500" kern="0" dirty="0">
                <a:latin typeface="黑体" pitchFamily="49" charset="-122"/>
                <a:ea typeface="黑体" pitchFamily="49" charset="-122"/>
              </a:rPr>
              <a:t>诊断专家系统 </a:t>
            </a:r>
            <a:r>
              <a:rPr lang="en-US" altLang="zh-CN" sz="2500" kern="0" dirty="0" smtClean="0">
                <a:latin typeface="黑体" pitchFamily="49" charset="-122"/>
                <a:ea typeface="黑体" pitchFamily="49" charset="-122"/>
              </a:rPr>
              <a:t>MYCIN</a:t>
            </a:r>
            <a:r>
              <a:rPr lang="zh-CN" altLang="en-US" sz="2500" kern="0" dirty="0" smtClean="0">
                <a:latin typeface="黑体" pitchFamily="49" charset="-122"/>
                <a:ea typeface="黑体" pitchFamily="49" charset="-122"/>
              </a:rPr>
              <a:t>（知识推理服务）</a:t>
            </a:r>
            <a:endParaRPr lang="en-US" altLang="zh-CN" sz="2500" kern="0" dirty="0">
              <a:latin typeface="黑体" pitchFamily="49" charset="-122"/>
              <a:ea typeface="黑体" pitchFamily="49" charset="-122"/>
            </a:endParaRPr>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57356" y="1785926"/>
            <a:ext cx="5572164" cy="4303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1046" y="772933"/>
            <a:ext cx="8644274" cy="8558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smtClean="0">
                <a:solidFill>
                  <a:srgbClr val="C00000"/>
                </a:solidFill>
                <a:latin typeface="黑体" pitchFamily="49" charset="-122"/>
                <a:ea typeface="黑体" pitchFamily="49" charset="-122"/>
              </a:rPr>
              <a:t>6</a:t>
            </a:r>
            <a:r>
              <a:rPr lang="zh-CN" altLang="en-US" sz="2400" kern="0" dirty="0" smtClean="0">
                <a:solidFill>
                  <a:srgbClr val="C00000"/>
                </a:solidFill>
                <a:latin typeface="黑体" pitchFamily="49" charset="-122"/>
                <a:ea typeface="黑体" pitchFamily="49" charset="-122"/>
              </a:rPr>
              <a:t>、协作众包技术：</a:t>
            </a:r>
            <a:r>
              <a:rPr lang="zh-CN" altLang="en-US" sz="2400" kern="0" dirty="0" smtClean="0">
                <a:latin typeface="黑体" pitchFamily="49" charset="-122"/>
                <a:ea typeface="黑体" pitchFamily="49" charset="-122"/>
              </a:rPr>
              <a:t>研究复杂任务的众包机制与协作系统，调动内部以及外部的群体智慧，共同打造专业知识库。</a:t>
            </a:r>
            <a:endParaRPr lang="zh-CN" altLang="en-US" sz="2400" kern="0" dirty="0">
              <a:latin typeface="黑体" pitchFamily="49" charset="-122"/>
              <a:ea typeface="黑体" pitchFamily="49" charset="-122"/>
            </a:endParaRPr>
          </a:p>
        </p:txBody>
      </p:sp>
      <p:pic>
        <p:nvPicPr>
          <p:cNvPr id="9" name="图片 8" descr="我的提纲-点击编辑章.jpg"/>
          <p:cNvPicPr>
            <a:picLocks noChangeAspect="1"/>
          </p:cNvPicPr>
          <p:nvPr/>
        </p:nvPicPr>
        <p:blipFill rotWithShape="1">
          <a:blip r:embed="rId1" cstate="print">
            <a:extLst>
              <a:ext uri="{28A0092B-C50C-407E-A947-70E740481C1C}">
                <a14:useLocalDpi xmlns:a14="http://schemas.microsoft.com/office/drawing/2010/main" val="0"/>
              </a:ext>
            </a:extLst>
          </a:blip>
          <a:srcRect t="19371" b="10337"/>
          <a:stretch>
            <a:fillRect/>
          </a:stretch>
        </p:blipFill>
        <p:spPr>
          <a:xfrm>
            <a:off x="3167032" y="1957149"/>
            <a:ext cx="5948360" cy="4068000"/>
          </a:xfrm>
          <a:prstGeom prst="rect">
            <a:avLst/>
          </a:prstGeom>
          <a:ln>
            <a:noFill/>
          </a:ln>
          <a:effectLst>
            <a:outerShdw blurRad="63500" algn="tl" rotWithShape="0">
              <a:srgbClr val="000000">
                <a:alpha val="70000"/>
              </a:srgbClr>
            </a:outerShdw>
          </a:effectLst>
        </p:spPr>
      </p:pic>
      <p:grpSp>
        <p:nvGrpSpPr>
          <p:cNvPr id="10" name="组合 9"/>
          <p:cNvGrpSpPr/>
          <p:nvPr/>
        </p:nvGrpSpPr>
        <p:grpSpPr>
          <a:xfrm>
            <a:off x="553787" y="2446985"/>
            <a:ext cx="1635617" cy="3129566"/>
            <a:chOff x="695459" y="1815921"/>
            <a:chExt cx="1635617" cy="3129566"/>
          </a:xfrm>
        </p:grpSpPr>
        <p:sp>
          <p:nvSpPr>
            <p:cNvPr id="11" name="矩形 10"/>
            <p:cNvSpPr/>
            <p:nvPr/>
          </p:nvSpPr>
          <p:spPr>
            <a:xfrm>
              <a:off x="695459" y="1815921"/>
              <a:ext cx="1635617" cy="3129566"/>
            </a:xfrm>
            <a:prstGeom prst="rect">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sp>
          <p:nvSpPr>
            <p:cNvPr id="12" name="矩形 11"/>
            <p:cNvSpPr/>
            <p:nvPr/>
          </p:nvSpPr>
          <p:spPr>
            <a:xfrm>
              <a:off x="862885" y="2047739"/>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任务划分策略</a:t>
              </a:r>
              <a:endParaRPr lang="zh-CN" altLang="en-US" sz="1400" dirty="0" smtClean="0">
                <a:solidFill>
                  <a:srgbClr val="FFFFFF"/>
                </a:solidFill>
                <a:latin typeface="微软雅黑" pitchFamily="34" charset="-122"/>
                <a:ea typeface="微软雅黑" pitchFamily="34" charset="-122"/>
              </a:endParaRPr>
            </a:p>
          </p:txBody>
        </p:sp>
        <p:sp>
          <p:nvSpPr>
            <p:cNvPr id="13" name="矩形 12"/>
            <p:cNvSpPr/>
            <p:nvPr/>
          </p:nvSpPr>
          <p:spPr>
            <a:xfrm>
              <a:off x="862885" y="2604750"/>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任务难度评估</a:t>
              </a:r>
              <a:endParaRPr lang="zh-CN" altLang="en-US" sz="1400" dirty="0">
                <a:solidFill>
                  <a:srgbClr val="FFFFFF"/>
                </a:solidFill>
                <a:latin typeface="微软雅黑" pitchFamily="34" charset="-122"/>
                <a:ea typeface="微软雅黑" pitchFamily="34" charset="-122"/>
              </a:endParaRPr>
            </a:p>
          </p:txBody>
        </p:sp>
        <p:sp>
          <p:nvSpPr>
            <p:cNvPr id="14" name="矩形 13"/>
            <p:cNvSpPr/>
            <p:nvPr/>
          </p:nvSpPr>
          <p:spPr>
            <a:xfrm>
              <a:off x="862885" y="3161761"/>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结果整合</a:t>
              </a:r>
              <a:endParaRPr lang="zh-CN" altLang="en-US" sz="1400" dirty="0">
                <a:solidFill>
                  <a:srgbClr val="FFFFFF"/>
                </a:solidFill>
                <a:latin typeface="微软雅黑" pitchFamily="34" charset="-122"/>
                <a:ea typeface="微软雅黑" pitchFamily="34" charset="-122"/>
              </a:endParaRPr>
            </a:p>
          </p:txBody>
        </p:sp>
        <p:sp>
          <p:nvSpPr>
            <p:cNvPr id="15" name="矩形 14"/>
            <p:cNvSpPr/>
            <p:nvPr/>
          </p:nvSpPr>
          <p:spPr>
            <a:xfrm>
              <a:off x="862885" y="3718772"/>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质量控制</a:t>
              </a:r>
              <a:endParaRPr lang="zh-CN" altLang="en-US" sz="1400" dirty="0">
                <a:solidFill>
                  <a:srgbClr val="FFFFFF"/>
                </a:solidFill>
                <a:latin typeface="微软雅黑" pitchFamily="34" charset="-122"/>
                <a:ea typeface="微软雅黑" pitchFamily="34" charset="-122"/>
              </a:endParaRPr>
            </a:p>
          </p:txBody>
        </p:sp>
        <p:sp>
          <p:nvSpPr>
            <p:cNvPr id="16" name="矩形 15"/>
            <p:cNvSpPr/>
            <p:nvPr/>
          </p:nvSpPr>
          <p:spPr>
            <a:xfrm>
              <a:off x="875764" y="4275784"/>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激励机制</a:t>
              </a:r>
              <a:endParaRPr lang="zh-CN" altLang="en-US" sz="1400" dirty="0" smtClean="0">
                <a:solidFill>
                  <a:srgbClr val="FFFFFF"/>
                </a:solidFill>
                <a:latin typeface="微软雅黑" pitchFamily="34" charset="-122"/>
                <a:ea typeface="微软雅黑" pitchFamily="34" charset="-122"/>
              </a:endParaRPr>
            </a:p>
          </p:txBody>
        </p:sp>
      </p:grpSp>
      <p:sp>
        <p:nvSpPr>
          <p:cNvPr id="17" name="右箭头 16"/>
          <p:cNvSpPr/>
          <p:nvPr/>
        </p:nvSpPr>
        <p:spPr>
          <a:xfrm>
            <a:off x="2395471" y="3335634"/>
            <a:ext cx="553791" cy="1094698"/>
          </a:xfrm>
          <a:prstGeom prst="rightArrow">
            <a:avLst>
              <a:gd name="adj1" fmla="val 50000"/>
              <a:gd name="adj2" fmla="val 30597"/>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灯片编号占位符 24"/>
          <p:cNvSpPr txBox="1"/>
          <p:nvPr/>
        </p:nvSpPr>
        <p:spPr bwMode="auto">
          <a:xfrm>
            <a:off x="0" y="6547104"/>
            <a:ext cx="466344" cy="310896"/>
          </a:xfrm>
          <a:prstGeom prst="rect">
            <a:avLst/>
          </a:prstGeom>
          <a:noFill/>
          <a:ln w="9525">
            <a:noFill/>
            <a:miter lim="800000"/>
          </a:ln>
          <a:effectLst/>
        </p:spPr>
        <p:txBody>
          <a:bodyPr vert="horz" wrap="square" lIns="91440" tIns="45720" rIns="91440" bIns="45720" numCol="1" anchor="t" anchorCtr="0" compatLnSpc="1"/>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panose="020B0604030504040204"/>
                <a:ea typeface="宋体" pitchFamily="2" charset="-122"/>
              </a:rPr>
            </a:fld>
            <a:endParaRPr lang="en-US" altLang="zh-CN" sz="1200" dirty="0">
              <a:solidFill>
                <a:srgbClr val="17347D"/>
              </a:solidFill>
              <a:effectLst>
                <a:outerShdw blurRad="38100" dist="38100" dir="2700000" algn="tl">
                  <a:srgbClr val="C0C0C0"/>
                </a:outerShdw>
              </a:effectLst>
              <a:latin typeface="Verdana" panose="020B0604030504040204"/>
              <a:ea typeface="宋体" pitchFamily="2" charset="-122"/>
            </a:endParaRPr>
          </a:p>
        </p:txBody>
      </p:sp>
      <p:sp>
        <p:nvSpPr>
          <p:cNvPr id="1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Left)">
                                      <p:cBhvr>
                                        <p:cTn id="13" dur="500"/>
                                        <p:tgtEl>
                                          <p:spTgt spid="1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一个知识服务系统可以具有与领域相关的特征</a:t>
            </a:r>
            <a:endParaRPr lang="en-US" altLang="zh-CN" sz="2400" dirty="0" smtClean="0">
              <a:solidFill>
                <a:srgbClr val="C0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graphicFrame>
        <p:nvGraphicFramePr>
          <p:cNvPr id="5" name="图示 4"/>
          <p:cNvGraphicFramePr/>
          <p:nvPr/>
        </p:nvGraphicFramePr>
        <p:xfrm>
          <a:off x="1227579" y="1772816"/>
          <a:ext cx="6421854" cy="44456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8824" y="764704"/>
            <a:ext cx="8229600" cy="8558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a:solidFill>
                  <a:srgbClr val="C00000"/>
                </a:solidFill>
                <a:latin typeface="黑体" pitchFamily="49" charset="-122"/>
                <a:ea typeface="黑体" pitchFamily="49" charset="-122"/>
              </a:rPr>
              <a:t>1</a:t>
            </a:r>
            <a:r>
              <a:rPr lang="zh-CN" altLang="en-US" sz="2400" kern="0" dirty="0" smtClean="0">
                <a:solidFill>
                  <a:srgbClr val="C00000"/>
                </a:solidFill>
                <a:latin typeface="黑体" pitchFamily="49" charset="-122"/>
                <a:ea typeface="黑体" pitchFamily="49" charset="-122"/>
              </a:rPr>
              <a:t>、领域相关的知识计算技术：</a:t>
            </a:r>
            <a:r>
              <a:rPr lang="zh-CN" altLang="en-US" sz="2400" kern="0" dirty="0" smtClean="0">
                <a:latin typeface="黑体" pitchFamily="49" charset="-122"/>
                <a:ea typeface="黑体" pitchFamily="49" charset="-122"/>
              </a:rPr>
              <a:t>直接处理精确的，可计算的知识（符号表示），通过计算算法获得答案，并生成完整的报告。</a:t>
            </a:r>
            <a:endParaRPr lang="zh-CN" altLang="en-US" sz="2400" kern="0" dirty="0">
              <a:latin typeface="黑体" pitchFamily="49" charset="-122"/>
              <a:ea typeface="黑体" pitchFamily="49" charset="-122"/>
            </a:endParaRPr>
          </a:p>
        </p:txBody>
      </p:sp>
      <p:grpSp>
        <p:nvGrpSpPr>
          <p:cNvPr id="9" name="组合 8"/>
          <p:cNvGrpSpPr/>
          <p:nvPr/>
        </p:nvGrpSpPr>
        <p:grpSpPr>
          <a:xfrm>
            <a:off x="311428" y="2104215"/>
            <a:ext cx="8821939" cy="3825323"/>
            <a:chOff x="311428" y="2104215"/>
            <a:chExt cx="8821939" cy="3825323"/>
          </a:xfrm>
        </p:grpSpPr>
        <p:pic>
          <p:nvPicPr>
            <p:cNvPr id="10" name="Picture 5"/>
            <p:cNvPicPr>
              <a:picLocks noChangeAspect="1" noChangeArrowheads="1"/>
            </p:cNvPicPr>
            <p:nvPr/>
          </p:nvPicPr>
          <p:blipFill>
            <a:blip r:embed="rId1" cstate="print"/>
            <a:srcRect/>
            <a:stretch>
              <a:fillRect/>
            </a:stretch>
          </p:blipFill>
          <p:spPr bwMode="auto">
            <a:xfrm>
              <a:off x="3304395" y="2254103"/>
              <a:ext cx="5828972" cy="3622337"/>
            </a:xfrm>
            <a:prstGeom prst="rect">
              <a:avLst/>
            </a:prstGeom>
            <a:noFill/>
            <a:ln w="9525">
              <a:noFill/>
              <a:miter lim="800000"/>
              <a:headEnd/>
              <a:tailEnd/>
            </a:ln>
          </p:spPr>
        </p:pic>
        <p:pic>
          <p:nvPicPr>
            <p:cNvPr id="11" name="Picture 2"/>
            <p:cNvPicPr>
              <a:picLocks noChangeAspect="1" noChangeArrowheads="1"/>
            </p:cNvPicPr>
            <p:nvPr/>
          </p:nvPicPr>
          <p:blipFill>
            <a:blip r:embed="rId2" cstate="print"/>
            <a:srcRect/>
            <a:stretch>
              <a:fillRect/>
            </a:stretch>
          </p:blipFill>
          <p:spPr bwMode="auto">
            <a:xfrm>
              <a:off x="549352" y="2104215"/>
              <a:ext cx="2661057" cy="1986423"/>
            </a:xfrm>
            <a:prstGeom prst="rect">
              <a:avLst/>
            </a:prstGeom>
            <a:noFill/>
          </p:spPr>
        </p:pic>
        <p:graphicFrame>
          <p:nvGraphicFramePr>
            <p:cNvPr id="12" name="Object 1"/>
            <p:cNvGraphicFramePr>
              <a:graphicFrameLocks noChangeAspect="1"/>
            </p:cNvGraphicFramePr>
            <p:nvPr/>
          </p:nvGraphicFramePr>
          <p:xfrm>
            <a:off x="1078362" y="5217006"/>
            <a:ext cx="1652468" cy="712532"/>
          </p:xfrm>
          <a:graphic>
            <a:graphicData uri="http://schemas.openxmlformats.org/presentationml/2006/ole">
              <mc:AlternateContent xmlns:mc="http://schemas.openxmlformats.org/markup-compatibility/2006">
                <mc:Choice xmlns:v="urn:schemas-microsoft-com:vml" Requires="v">
                  <p:oleObj spid="_x0000_s1025" name="公式" r:id="rId3" imgW="24993600" imgH="10668000" progId="Equation.3">
                    <p:embed/>
                  </p:oleObj>
                </mc:Choice>
                <mc:Fallback>
                  <p:oleObj name="公式" r:id="rId3" imgW="24993600" imgH="10668000" progId="Equation.3">
                    <p:embed/>
                    <p:pic>
                      <p:nvPicPr>
                        <p:cNvPr id="0" name="图片 1024"/>
                        <p:cNvPicPr>
                          <a:picLocks noChangeAspect="1"/>
                        </p:cNvPicPr>
                        <p:nvPr/>
                      </p:nvPicPr>
                      <p:blipFill>
                        <a:blip r:embed="rId4"/>
                        <a:stretch>
                          <a:fillRect/>
                        </a:stretch>
                      </p:blipFill>
                      <p:spPr>
                        <a:xfrm>
                          <a:off x="1078362" y="5217006"/>
                          <a:ext cx="1652468" cy="712532"/>
                        </a:xfrm>
                        <a:prstGeom prst="rect">
                          <a:avLst/>
                        </a:prstGeom>
                        <a:noFill/>
                        <a:ln w="9525">
                          <a:noFill/>
                        </a:ln>
                      </p:spPr>
                    </p:pic>
                  </p:oleObj>
                </mc:Fallback>
              </mc:AlternateContent>
            </a:graphicData>
          </a:graphic>
        </p:graphicFrame>
        <p:sp>
          <p:nvSpPr>
            <p:cNvPr id="13" name="Rectangle 4"/>
            <p:cNvSpPr>
              <a:spLocks noChangeArrowheads="1"/>
            </p:cNvSpPr>
            <p:nvPr/>
          </p:nvSpPr>
          <p:spPr bwMode="auto">
            <a:xfrm>
              <a:off x="311428" y="4045073"/>
              <a:ext cx="3218580" cy="1077218"/>
            </a:xfrm>
            <a:prstGeom prst="rect">
              <a:avLst/>
            </a:prstGeom>
            <a:noFill/>
            <a:ln w="9525">
              <a:noFill/>
              <a:miter lim="800000"/>
            </a:ln>
            <a:effectLst/>
          </p:spPr>
          <p:txBody>
            <a:bodyPr vert="horz" wrap="square" lIns="91440" tIns="45720" rIns="91440" bIns="45720" numCol="1" anchor="ctr" anchorCtr="0" compatLnSpc="1">
              <a:spAutoFit/>
            </a:bodyPr>
            <a:lstStyle/>
            <a:p>
              <a:pPr indent="266700"/>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S</a:t>
              </a:r>
              <a:r>
                <a:rPr lang="en-US" altLang="zh-CN" sz="1600" b="1" baseline="-25000" dirty="0" smtClean="0">
                  <a:solidFill>
                    <a:srgbClr val="17347D"/>
                  </a:solidFill>
                  <a:latin typeface="Times New Roman" panose="02020503050405090304" pitchFamily="18" charset="0"/>
                  <a:ea typeface="微软雅黑" pitchFamily="34" charset="-122"/>
                  <a:cs typeface="Times New Roman" panose="02020503050405090304" pitchFamily="18" charset="0"/>
                </a:rPr>
                <a:t>A</a:t>
              </a:r>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 —</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在雷达图上钢种</a:t>
              </a:r>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A</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的面积</a:t>
              </a:r>
              <a:endPar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endParaRPr>
            </a:p>
            <a:p>
              <a:pPr indent="266700" eaLnBrk="0" hangingPunct="0"/>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S</a:t>
              </a:r>
              <a:r>
                <a:rPr lang="en-US" altLang="zh-CN" sz="1600" b="1" baseline="-25000" dirty="0" smtClean="0">
                  <a:solidFill>
                    <a:srgbClr val="17347D"/>
                  </a:solidFill>
                  <a:latin typeface="Times New Roman" panose="02020503050405090304" pitchFamily="18" charset="0"/>
                  <a:ea typeface="微软雅黑" pitchFamily="34" charset="-122"/>
                  <a:cs typeface="Times New Roman" panose="02020503050405090304" pitchFamily="18" charset="0"/>
                </a:rPr>
                <a:t>i </a:t>
              </a:r>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在雷达图上钢种</a:t>
              </a:r>
              <a:r>
                <a:rPr lang="en-US" altLang="zh-CN" sz="1600" b="1" dirty="0" err="1" smtClean="0">
                  <a:solidFill>
                    <a:srgbClr val="17347D"/>
                  </a:solidFill>
                  <a:latin typeface="Times New Roman" panose="02020503050405090304" pitchFamily="18" charset="0"/>
                  <a:ea typeface="微软雅黑" pitchFamily="34" charset="-122"/>
                  <a:cs typeface="Times New Roman" panose="02020503050405090304" pitchFamily="18" charset="0"/>
                </a:rPr>
                <a:t>i</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的面积</a:t>
              </a:r>
              <a:endPar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endParaRPr>
            </a:p>
            <a:p>
              <a:pPr marL="265430" indent="1905" eaLnBrk="0" hangingPunct="0"/>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S</a:t>
              </a:r>
              <a:r>
                <a:rPr lang="en-US" altLang="zh-CN" sz="1600" b="1" baseline="-25000" dirty="0" smtClean="0">
                  <a:solidFill>
                    <a:srgbClr val="17347D"/>
                  </a:solidFill>
                  <a:latin typeface="Times New Roman" panose="02020503050405090304" pitchFamily="18" charset="0"/>
                  <a:ea typeface="微软雅黑" pitchFamily="34" charset="-122"/>
                  <a:cs typeface="Times New Roman" panose="02020503050405090304" pitchFamily="18" charset="0"/>
                </a:rPr>
                <a:t>Ai </a:t>
              </a:r>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在雷达图上钢种</a:t>
              </a:r>
              <a:r>
                <a:rPr lang="en-US" altLang="zh-CN"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A</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和钢种</a:t>
              </a:r>
              <a:r>
                <a:rPr lang="en-US" altLang="zh-CN" sz="1600" b="1" dirty="0" err="1" smtClean="0">
                  <a:solidFill>
                    <a:srgbClr val="17347D"/>
                  </a:solidFill>
                  <a:latin typeface="Times New Roman" panose="02020503050405090304" pitchFamily="18" charset="0"/>
                  <a:ea typeface="微软雅黑" pitchFamily="34" charset="-122"/>
                  <a:cs typeface="Times New Roman" panose="02020503050405090304" pitchFamily="18" charset="0"/>
                </a:rPr>
                <a:t>i</a:t>
              </a:r>
              <a:r>
                <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rPr>
                <a:t>重叠的面积</a:t>
              </a:r>
              <a:endParaRPr lang="zh-CN" altLang="en-US" sz="1600" b="1" dirty="0" smtClean="0">
                <a:solidFill>
                  <a:srgbClr val="17347D"/>
                </a:solidFill>
                <a:latin typeface="Times New Roman" panose="02020503050405090304" pitchFamily="18" charset="0"/>
                <a:ea typeface="微软雅黑" pitchFamily="34" charset="-122"/>
                <a:cs typeface="Times New Roman" panose="02020503050405090304" pitchFamily="18" charset="0"/>
              </a:endParaRPr>
            </a:p>
          </p:txBody>
        </p:sp>
      </p:grpSp>
      <p:sp>
        <p:nvSpPr>
          <p:cNvPr id="14" name="灯片编号占位符 24"/>
          <p:cNvSpPr txBox="1"/>
          <p:nvPr/>
        </p:nvSpPr>
        <p:spPr bwMode="auto">
          <a:xfrm>
            <a:off x="0" y="6547104"/>
            <a:ext cx="466344" cy="310896"/>
          </a:xfrm>
          <a:prstGeom prst="rect">
            <a:avLst/>
          </a:prstGeom>
          <a:noFill/>
          <a:ln w="9525">
            <a:noFill/>
            <a:miter lim="800000"/>
          </a:ln>
          <a:effectLst/>
        </p:spPr>
        <p:txBody>
          <a:bodyPr vert="horz" wrap="square" lIns="91440" tIns="45720" rIns="91440" bIns="45720" numCol="1" anchor="t" anchorCtr="0" compatLnSpc="1"/>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panose="020B0604030504040204"/>
                <a:ea typeface="宋体" pitchFamily="2" charset="-122"/>
              </a:rPr>
            </a:fld>
            <a:endParaRPr lang="en-US" altLang="zh-CN" sz="1200" dirty="0">
              <a:solidFill>
                <a:srgbClr val="17347D"/>
              </a:solidFill>
              <a:effectLst>
                <a:outerShdw blurRad="38100" dist="38100" dir="2700000" algn="tl">
                  <a:srgbClr val="C0C0C0"/>
                </a:outerShdw>
              </a:effectLst>
              <a:latin typeface="Verdana" panose="020B0604030504040204"/>
              <a:ea typeface="宋体" pitchFamily="2" charset="-122"/>
            </a:endParaRPr>
          </a:p>
        </p:txBody>
      </p:sp>
      <p:sp>
        <p:nvSpPr>
          <p:cNvPr id="15"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2.</a:t>
            </a:r>
            <a:r>
              <a:rPr lang="zh-CN" altLang="en-US" sz="2400" dirty="0" smtClean="0">
                <a:solidFill>
                  <a:srgbClr val="C00000"/>
                </a:solidFill>
                <a:latin typeface="黑体" pitchFamily="49" charset="-122"/>
                <a:ea typeface="黑体" pitchFamily="49" charset="-122"/>
              </a:rPr>
              <a:t>领域相关的知识综合</a:t>
            </a:r>
            <a:r>
              <a:rPr lang="zh-CN" altLang="en-US" sz="2400" dirty="0">
                <a:solidFill>
                  <a:srgbClr val="C00000"/>
                </a:solidFill>
                <a:latin typeface="黑体" pitchFamily="49" charset="-122"/>
                <a:ea typeface="黑体" pitchFamily="49" charset="-122"/>
              </a:rPr>
              <a:t>技术</a:t>
            </a:r>
            <a:endParaRPr lang="en-US" altLang="zh-CN" sz="2400" dirty="0" smtClean="0">
              <a:solidFill>
                <a:srgbClr val="C00000"/>
              </a:solidFill>
              <a:latin typeface="黑体" pitchFamily="49" charset="-122"/>
              <a:ea typeface="黑体" pitchFamily="49" charset="-122"/>
            </a:endParaRPr>
          </a:p>
          <a:p>
            <a:pPr marL="514350" lvl="2" indent="0" eaLnBrk="1" hangingPunct="1">
              <a:lnSpc>
                <a:spcPct val="120000"/>
              </a:lnSpc>
              <a:spcBef>
                <a:spcPts val="0"/>
              </a:spcBef>
              <a:spcAft>
                <a:spcPts val="600"/>
              </a:spcAft>
              <a:buClr>
                <a:srgbClr val="AB1343"/>
              </a:buClr>
              <a:buNone/>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8" name="内容占位符 2"/>
          <p:cNvSpPr txBox="1"/>
          <p:nvPr/>
        </p:nvSpPr>
        <p:spPr bwMode="auto">
          <a:xfrm>
            <a:off x="323706" y="1389062"/>
            <a:ext cx="82296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622300" indent="-622300" algn="l" rtl="0" fontAlgn="base">
              <a:spcBef>
                <a:spcPct val="20000"/>
              </a:spcBef>
              <a:spcAft>
                <a:spcPct val="0"/>
              </a:spcAft>
              <a:buChar char="•"/>
              <a:defRPr sz="2400" b="1">
                <a:solidFill>
                  <a:srgbClr val="000099"/>
                </a:solidFill>
                <a:latin typeface="Arial" panose="020B0604020202090204" pitchFamily="34" charset="0"/>
                <a:ea typeface="华文中宋" pitchFamily="2" charset="-122"/>
                <a:cs typeface="+mn-cs"/>
              </a:defRPr>
            </a:lvl1pPr>
            <a:lvl2pPr marL="1238250" indent="-436880" algn="l" rtl="0" fontAlgn="base">
              <a:spcBef>
                <a:spcPct val="30000"/>
              </a:spcBef>
              <a:spcAft>
                <a:spcPct val="0"/>
              </a:spcAft>
              <a:buClr>
                <a:schemeClr val="accent2"/>
              </a:buClr>
              <a:buFont typeface="Wingdings" panose="05000000000000000000" pitchFamily="2" charset="2"/>
              <a:buChar char="n"/>
              <a:defRPr sz="2600" b="1">
                <a:solidFill>
                  <a:schemeClr val="hlink"/>
                </a:solidFill>
                <a:latin typeface="仿宋_GB2312" pitchFamily="49" charset="-122"/>
                <a:ea typeface="+mn-ea"/>
              </a:defRPr>
            </a:lvl2pPr>
            <a:lvl3pPr marL="1812925" indent="-395605" algn="l" rtl="0" fontAlgn="base">
              <a:spcBef>
                <a:spcPct val="30000"/>
              </a:spcBef>
              <a:spcAft>
                <a:spcPct val="0"/>
              </a:spcAft>
              <a:buClr>
                <a:schemeClr val="accent2"/>
              </a:buClr>
              <a:buFont typeface="Wingdings" panose="05000000000000000000" pitchFamily="2" charset="2"/>
              <a:buChar char="Ø"/>
              <a:defRPr sz="2300" b="1">
                <a:solidFill>
                  <a:srgbClr val="003399"/>
                </a:solidFill>
                <a:latin typeface="+mn-ea"/>
                <a:ea typeface="+mn-ea"/>
              </a:defRPr>
            </a:lvl3pPr>
            <a:lvl4pPr marL="2379980" indent="-387350" algn="l" rtl="0" fontAlgn="base">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9578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vl6pPr marL="3415030" indent="-398780" algn="l" rtl="0" eaLnBrk="1" fontAlgn="base" hangingPunct="1">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6pPr>
            <a:lvl7pPr marL="3872230" indent="-398780" algn="l" rtl="0" eaLnBrk="1" fontAlgn="base" hangingPunct="1">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7pPr>
            <a:lvl8pPr marL="4329430" indent="-398780" algn="l" rtl="0" eaLnBrk="1" fontAlgn="base" hangingPunct="1">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8pPr>
            <a:lvl9pPr marL="4786630" indent="-398780" algn="l" rtl="0" eaLnBrk="1" fontAlgn="base" hangingPunct="1">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9pPr>
          </a:lstStyle>
          <a:p>
            <a:pPr algn="just">
              <a:lnSpc>
                <a:spcPct val="110000"/>
              </a:lnSpc>
              <a:buClr>
                <a:srgbClr val="C00000"/>
              </a:buClr>
              <a:buFont typeface="Wingdings" panose="05000000000000000000" pitchFamily="2" charset="2"/>
              <a:buChar char="n"/>
            </a:pPr>
            <a:r>
              <a:rPr lang="en-US" altLang="zh-CN" sz="2000" b="0" kern="0" dirty="0" smtClean="0">
                <a:latin typeface="黑体" pitchFamily="49" charset="-122"/>
                <a:ea typeface="黑体" pitchFamily="49" charset="-122"/>
              </a:rPr>
              <a:t>100</a:t>
            </a:r>
            <a:r>
              <a:rPr lang="zh-CN" altLang="en-US" sz="2000" b="0" kern="0" dirty="0" smtClean="0">
                <a:latin typeface="黑体" pitchFamily="49" charset="-122"/>
                <a:ea typeface="黑体" pitchFamily="49" charset="-122"/>
              </a:rPr>
              <a:t>万书分解为无数的知识片段，根据不同主题重新组织出千万册书稿。</a:t>
            </a:r>
            <a:endParaRPr lang="en-US" altLang="zh-CN" sz="2000" b="0" kern="0" dirty="0" smtClean="0">
              <a:latin typeface="黑体" pitchFamily="49" charset="-122"/>
              <a:ea typeface="黑体" pitchFamily="49" charset="-122"/>
            </a:endParaRPr>
          </a:p>
          <a:p>
            <a:pPr algn="just">
              <a:lnSpc>
                <a:spcPct val="110000"/>
              </a:lnSpc>
              <a:buClr>
                <a:srgbClr val="C00000"/>
              </a:buClr>
              <a:buFont typeface="Wingdings" panose="05000000000000000000" pitchFamily="2" charset="2"/>
              <a:buChar char="n"/>
            </a:pPr>
            <a:r>
              <a:rPr lang="zh-CN" altLang="en-US" sz="2000" b="0" kern="0" dirty="0" smtClean="0">
                <a:latin typeface="黑体" pitchFamily="49" charset="-122"/>
                <a:ea typeface="黑体" pitchFamily="49" charset="-122"/>
              </a:rPr>
              <a:t>金陵诗选，红楼菜谱，明清建筑，</a:t>
            </a:r>
            <a:r>
              <a:rPr lang="en-US" altLang="zh-CN" sz="2000" b="0" kern="0" dirty="0" smtClean="0">
                <a:latin typeface="黑体" pitchFamily="49" charset="-122"/>
                <a:ea typeface="黑体" pitchFamily="49" charset="-122"/>
              </a:rPr>
              <a:t>….</a:t>
            </a:r>
            <a:endParaRPr lang="zh-CN" altLang="en-US" sz="2000" b="0" kern="0" dirty="0" smtClean="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88637" y="2815622"/>
            <a:ext cx="5167168" cy="362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1111" y="2205038"/>
            <a:ext cx="2519363" cy="1800225"/>
          </a:xfrm>
          <a:prstGeom prst="rect">
            <a:avLst/>
          </a:prstGeom>
          <a:solidFill>
            <a:srgbClr val="FFC000"/>
          </a:solidFill>
          <a:ln w="9525">
            <a:noFill/>
            <a:miter lim="800000"/>
          </a:ln>
        </p:spPr>
        <p:txBody>
          <a:bodyPr wrap="none" anchor="ctr"/>
          <a:lstStyle/>
          <a:p>
            <a:pPr algn="ctr">
              <a:defRPr/>
            </a:pPr>
            <a:r>
              <a:rPr lang="en-US" altLang="zh-CN" sz="9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4</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486400"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与</a:t>
            </a:r>
            <a:r>
              <a:rPr lang="zh-CN" altLang="en-US" sz="4000" dirty="0">
                <a:solidFill>
                  <a:schemeClr val="bg1"/>
                </a:solidFill>
                <a:latin typeface="黑体" pitchFamily="49" charset="-122"/>
                <a:ea typeface="黑体" pitchFamily="49" charset="-122"/>
              </a:rPr>
              <a:t>其他</a:t>
            </a:r>
            <a:r>
              <a:rPr lang="zh-CN" altLang="en-US" sz="4000" dirty="0" smtClean="0">
                <a:solidFill>
                  <a:schemeClr val="bg1"/>
                </a:solidFill>
                <a:latin typeface="黑体" pitchFamily="49" charset="-122"/>
                <a:ea typeface="黑体" pitchFamily="49" charset="-122"/>
              </a:rPr>
              <a:t>系统的区别</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 — </a:t>
            </a:r>
            <a:r>
              <a:rPr lang="zh-CN" altLang="en-US" sz="2400" dirty="0" smtClean="0">
                <a:solidFill>
                  <a:schemeClr val="bg1"/>
                </a:solidFill>
                <a:latin typeface="黑体" pitchFamily="49" charset="-122"/>
                <a:ea typeface="黑体" pitchFamily="49" charset="-122"/>
              </a:rPr>
              <a:t>数据库、网页搜索、专家系统</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数据库</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7495" y="781777"/>
            <a:ext cx="7752065" cy="9190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从数据库到知识服务系统：数据价值提升之路</a:t>
            </a:r>
            <a:endParaRPr lang="en-US" altLang="zh-CN" sz="2400" dirty="0">
              <a:solidFill>
                <a:srgbClr val="C00000"/>
              </a:solidFill>
              <a:latin typeface="黑体" pitchFamily="49" charset="-122"/>
              <a:ea typeface="黑体" pitchFamily="49" charset="-122"/>
            </a:endParaRPr>
          </a:p>
          <a:p>
            <a:pPr marL="0" indent="0" eaLnBrk="1" hangingPunct="1">
              <a:lnSpc>
                <a:spcPct val="125000"/>
              </a:lnSpc>
              <a:spcBef>
                <a:spcPts val="0"/>
              </a:spcBef>
              <a:spcAft>
                <a:spcPts val="600"/>
              </a:spcAft>
              <a:buClr>
                <a:srgbClr val="AB1343"/>
              </a:buClr>
              <a:buNone/>
              <a:defRPr/>
            </a:pPr>
            <a:r>
              <a:rPr lang="zh-CN" altLang="en-US" sz="2000" dirty="0" smtClean="0">
                <a:latin typeface="黑体" pitchFamily="49" charset="-122"/>
                <a:ea typeface="黑体" pitchFamily="49" charset="-122"/>
              </a:rPr>
              <a:t>    </a:t>
            </a:r>
            <a:endParaRPr lang="en-US" altLang="zh-CN" sz="2000" dirty="0" smtClean="0">
              <a:latin typeface="黑体" pitchFamily="49" charset="-122"/>
              <a:ea typeface="黑体" pitchFamily="49" charset="-122"/>
            </a:endParaRPr>
          </a:p>
        </p:txBody>
      </p:sp>
      <p:graphicFrame>
        <p:nvGraphicFramePr>
          <p:cNvPr id="9" name="表格 8"/>
          <p:cNvGraphicFramePr>
            <a:graphicFrameLocks noGrp="1"/>
          </p:cNvGraphicFramePr>
          <p:nvPr/>
        </p:nvGraphicFramePr>
        <p:xfrm>
          <a:off x="460375" y="2060848"/>
          <a:ext cx="8000058" cy="3672003"/>
        </p:xfrm>
        <a:graphic>
          <a:graphicData uri="http://schemas.openxmlformats.org/drawingml/2006/table">
            <a:tbl>
              <a:tblPr firstRow="1" bandRow="1">
                <a:tableStyleId>{93296810-A885-4BE3-A3E7-6D5BEEA58F35}</a:tableStyleId>
              </a:tblPr>
              <a:tblGrid>
                <a:gridCol w="2666686"/>
                <a:gridCol w="2666686"/>
                <a:gridCol w="2666686"/>
              </a:tblGrid>
              <a:tr h="787121">
                <a:tc>
                  <a:txBody>
                    <a:bodyPr/>
                    <a:lstStyle/>
                    <a:p>
                      <a:pPr algn="ctr"/>
                      <a:r>
                        <a:rPr lang="zh-CN" altLang="en-US" sz="2000" dirty="0" smtClean="0">
                          <a:latin typeface="黑体" pitchFamily="49" charset="-122"/>
                          <a:ea typeface="黑体" pitchFamily="49" charset="-122"/>
                        </a:rPr>
                        <a:t>比较项目</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数据库</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知识服务系统</a:t>
                      </a:r>
                      <a:endParaRPr lang="zh-CN" altLang="en-US" sz="2000" dirty="0">
                        <a:latin typeface="黑体" pitchFamily="49" charset="-122"/>
                        <a:ea typeface="黑体" pitchFamily="49" charset="-122"/>
                      </a:endParaRPr>
                    </a:p>
                  </a:txBody>
                  <a:tcPr anchor="ctr"/>
                </a:tc>
              </a:tr>
              <a:tr h="787121">
                <a:tc>
                  <a:txBody>
                    <a:bodyPr/>
                    <a:lstStyle/>
                    <a:p>
                      <a:pPr algn="ctr"/>
                      <a:r>
                        <a:rPr lang="zh-CN" altLang="en-US" sz="2000" b="0" dirty="0" smtClean="0">
                          <a:latin typeface="黑体" pitchFamily="49" charset="-122"/>
                          <a:ea typeface="黑体" pitchFamily="49" charset="-122"/>
                        </a:rPr>
                        <a:t>数据组织</a:t>
                      </a:r>
                      <a:endParaRPr lang="zh-CN" altLang="en-US" sz="2000" b="1" dirty="0">
                        <a:latin typeface="黑体" pitchFamily="49" charset="-122"/>
                        <a:ea typeface="黑体" pitchFamily="49" charset="-122"/>
                      </a:endParaRPr>
                    </a:p>
                  </a:txBody>
                  <a:tcPr anchor="ctr"/>
                </a:tc>
                <a:tc>
                  <a:txBody>
                    <a:bodyPr/>
                    <a:lstStyle/>
                    <a:p>
                      <a:pPr algn="ctr"/>
                      <a:r>
                        <a:rPr lang="en-US" altLang="zh-CN" sz="2000" dirty="0" smtClean="0">
                          <a:latin typeface="黑体" pitchFamily="49" charset="-122"/>
                          <a:ea typeface="黑体" pitchFamily="49" charset="-122"/>
                        </a:rPr>
                        <a:t>ER</a:t>
                      </a:r>
                      <a:r>
                        <a:rPr lang="zh-CN" altLang="en-US" sz="2000" dirty="0" smtClean="0">
                          <a:latin typeface="黑体" pitchFamily="49" charset="-122"/>
                          <a:ea typeface="黑体" pitchFamily="49" charset="-122"/>
                        </a:rPr>
                        <a:t>模型</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知识网络</a:t>
                      </a:r>
                      <a:endParaRPr lang="en-US" altLang="zh-CN" sz="2000" dirty="0" smtClean="0">
                        <a:latin typeface="黑体" pitchFamily="49" charset="-122"/>
                        <a:ea typeface="黑体" pitchFamily="49" charset="-122"/>
                      </a:endParaRPr>
                    </a:p>
                  </a:txBody>
                  <a:tcPr anchor="ctr"/>
                </a:tc>
              </a:tr>
              <a:tr h="787121">
                <a:tc>
                  <a:txBody>
                    <a:bodyPr/>
                    <a:lstStyle/>
                    <a:p>
                      <a:pPr algn="ctr"/>
                      <a:r>
                        <a:rPr lang="zh-CN" altLang="en-US" sz="2000" b="0" dirty="0" smtClean="0">
                          <a:latin typeface="黑体" pitchFamily="49" charset="-122"/>
                          <a:ea typeface="黑体" pitchFamily="49" charset="-122"/>
                        </a:rPr>
                        <a:t>数据存储</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关系型数据库</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混合存储</a:t>
                      </a:r>
                      <a:endParaRPr lang="zh-CN" altLang="en-US" sz="2000" dirty="0">
                        <a:latin typeface="黑体" pitchFamily="49" charset="-122"/>
                        <a:ea typeface="黑体" pitchFamily="49" charset="-122"/>
                      </a:endParaRPr>
                    </a:p>
                  </a:txBody>
                  <a:tcPr anchor="ctr"/>
                </a:tc>
              </a:tr>
              <a:tr h="1023014">
                <a:tc>
                  <a:txBody>
                    <a:bodyPr/>
                    <a:lstStyle/>
                    <a:p>
                      <a:pPr algn="ctr"/>
                      <a:r>
                        <a:rPr lang="zh-CN" altLang="en-US" sz="2000" b="0" dirty="0" smtClean="0">
                          <a:latin typeface="黑体" pitchFamily="49" charset="-122"/>
                          <a:ea typeface="黑体" pitchFamily="49" charset="-122"/>
                        </a:rPr>
                        <a:t>数据管理</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数据插入</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数据读取</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数据删除</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数据更新</a:t>
                      </a:r>
                      <a:endParaRPr lang="zh-CN" altLang="en-US" sz="2000" dirty="0">
                        <a:latin typeface="黑体" pitchFamily="49" charset="-122"/>
                        <a:ea typeface="黑体" pitchFamily="49" charset="-122"/>
                      </a:endParaRPr>
                    </a:p>
                  </a:txBody>
                  <a:tcPr anchor="ctr"/>
                </a:tc>
                <a:tc>
                  <a:txBody>
                    <a:bodyPr/>
                    <a:lstStyle/>
                    <a:p>
                      <a:pPr algn="ct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数据挖掘</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多维多层次数据访问</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数据可视化</a:t>
                      </a:r>
                      <a:endParaRPr lang="en-US" altLang="zh-CN" sz="2000" dirty="0" smtClean="0">
                        <a:latin typeface="黑体" pitchFamily="49" charset="-122"/>
                        <a:ea typeface="黑体" pitchFamily="49" charset="-122"/>
                      </a:endParaRPr>
                    </a:p>
                  </a:txBody>
                  <a:tcPr anchor="ct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网页搜索</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7495" y="781777"/>
            <a:ext cx="7752065" cy="17831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smtClean="0">
                <a:solidFill>
                  <a:srgbClr val="C00000"/>
                </a:solidFill>
                <a:latin typeface="黑体" pitchFamily="49" charset="-122"/>
                <a:ea typeface="黑体" pitchFamily="49" charset="-122"/>
              </a:rPr>
              <a:t>从网页搜索到</a:t>
            </a:r>
            <a:r>
              <a:rPr lang="zh-CN" altLang="en-US" sz="2400" dirty="0" smtClean="0">
                <a:solidFill>
                  <a:srgbClr val="C00000"/>
                </a:solidFill>
                <a:latin typeface="黑体" pitchFamily="49" charset="-122"/>
                <a:ea typeface="黑体" pitchFamily="49" charset="-122"/>
              </a:rPr>
              <a:t>知识服务系统：搜索更加精准</a:t>
            </a:r>
            <a:endParaRPr lang="en-US" altLang="zh-CN" sz="2000" dirty="0">
              <a:latin typeface="黑体" pitchFamily="49" charset="-122"/>
              <a:ea typeface="黑体" pitchFamily="49" charset="-122"/>
            </a:endParaRPr>
          </a:p>
        </p:txBody>
      </p:sp>
      <p:graphicFrame>
        <p:nvGraphicFramePr>
          <p:cNvPr id="9" name="表格 8"/>
          <p:cNvGraphicFramePr>
            <a:graphicFrameLocks noGrp="1"/>
          </p:cNvGraphicFramePr>
          <p:nvPr/>
        </p:nvGraphicFramePr>
        <p:xfrm>
          <a:off x="307975" y="2276872"/>
          <a:ext cx="7928049" cy="2749962"/>
        </p:xfrm>
        <a:graphic>
          <a:graphicData uri="http://schemas.openxmlformats.org/drawingml/2006/table">
            <a:tbl>
              <a:tblPr firstRow="1" bandRow="1">
                <a:tableStyleId>{93296810-A885-4BE3-A3E7-6D5BEEA58F35}</a:tableStyleId>
              </a:tblPr>
              <a:tblGrid>
                <a:gridCol w="2642683"/>
                <a:gridCol w="2642683"/>
                <a:gridCol w="2642683"/>
              </a:tblGrid>
              <a:tr h="598165">
                <a:tc>
                  <a:txBody>
                    <a:bodyPr/>
                    <a:lstStyle/>
                    <a:p>
                      <a:pPr algn="ctr"/>
                      <a:r>
                        <a:rPr lang="zh-CN" altLang="en-US" sz="2000" dirty="0" smtClean="0">
                          <a:latin typeface="黑体" pitchFamily="49" charset="-122"/>
                          <a:ea typeface="黑体" pitchFamily="49" charset="-122"/>
                        </a:rPr>
                        <a:t>比较项目</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网页搜索</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知识服务系统</a:t>
                      </a:r>
                      <a:endParaRPr lang="zh-CN" altLang="en-US" sz="2000" dirty="0">
                        <a:latin typeface="黑体" pitchFamily="49" charset="-122"/>
                        <a:ea typeface="黑体" pitchFamily="49" charset="-122"/>
                      </a:endParaRPr>
                    </a:p>
                  </a:txBody>
                  <a:tcPr anchor="ctr"/>
                </a:tc>
              </a:tr>
              <a:tr h="598165">
                <a:tc>
                  <a:txBody>
                    <a:bodyPr/>
                    <a:lstStyle/>
                    <a:p>
                      <a:pPr algn="ctr"/>
                      <a:r>
                        <a:rPr lang="zh-CN" altLang="en-US" sz="2000" b="0" dirty="0" smtClean="0">
                          <a:latin typeface="黑体" pitchFamily="49" charset="-122"/>
                          <a:ea typeface="黑体" pitchFamily="49" charset="-122"/>
                        </a:rPr>
                        <a:t>信息采集</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浅网采集</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多源汇聚</a:t>
                      </a:r>
                      <a:endParaRPr lang="en-US" altLang="zh-CN" sz="2000" dirty="0" smtClean="0">
                        <a:latin typeface="黑体" pitchFamily="49" charset="-122"/>
                        <a:ea typeface="黑体" pitchFamily="49" charset="-122"/>
                      </a:endParaRPr>
                    </a:p>
                  </a:txBody>
                  <a:tcPr anchor="ctr"/>
                </a:tc>
              </a:tr>
              <a:tr h="776816">
                <a:tc>
                  <a:txBody>
                    <a:bodyPr/>
                    <a:lstStyle/>
                    <a:p>
                      <a:pPr algn="ctr"/>
                      <a:r>
                        <a:rPr lang="zh-CN" altLang="en-US" sz="2000" b="0" kern="1200" dirty="0" smtClean="0">
                          <a:solidFill>
                            <a:schemeClr val="dk1"/>
                          </a:solidFill>
                          <a:latin typeface="黑体" pitchFamily="49" charset="-122"/>
                          <a:ea typeface="黑体" pitchFamily="49" charset="-122"/>
                          <a:cs typeface="+mn-cs"/>
                        </a:rPr>
                        <a:t>信息处理</a:t>
                      </a:r>
                      <a:endParaRPr lang="zh-CN" altLang="en-US" sz="2000" b="0" kern="1200" dirty="0">
                        <a:solidFill>
                          <a:schemeClr val="dk1"/>
                        </a:solidFill>
                        <a:latin typeface="黑体" pitchFamily="49" charset="-122"/>
                        <a:ea typeface="黑体" pitchFamily="49" charset="-122"/>
                        <a:cs typeface="+mn-cs"/>
                      </a:endParaRPr>
                    </a:p>
                  </a:txBody>
                  <a:tcPr anchor="ctr"/>
                </a:tc>
                <a:tc>
                  <a:txBody>
                    <a:bodyPr/>
                    <a:lstStyle/>
                    <a:p>
                      <a:pPr algn="ctr"/>
                      <a:r>
                        <a:rPr lang="zh-CN" altLang="en-US" sz="2000" dirty="0" smtClean="0">
                          <a:latin typeface="黑体" pitchFamily="49" charset="-122"/>
                          <a:ea typeface="黑体" pitchFamily="49" charset="-122"/>
                        </a:rPr>
                        <a:t>信息抽取</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知识发现</a:t>
                      </a:r>
                      <a:endParaRPr lang="en-US" altLang="zh-CN" sz="2000" dirty="0" smtClean="0">
                        <a:latin typeface="黑体" pitchFamily="49" charset="-122"/>
                        <a:ea typeface="黑体" pitchFamily="49" charset="-122"/>
                      </a:endParaRPr>
                    </a:p>
                  </a:txBody>
                  <a:tcPr anchor="ctr"/>
                </a:tc>
              </a:tr>
              <a:tr h="776816">
                <a:tc>
                  <a:txBody>
                    <a:bodyPr/>
                    <a:lstStyle/>
                    <a:p>
                      <a:pPr algn="ctr"/>
                      <a:r>
                        <a:rPr lang="zh-CN" altLang="en-US" sz="2000" b="0" dirty="0" smtClean="0">
                          <a:latin typeface="黑体" pitchFamily="49" charset="-122"/>
                          <a:ea typeface="黑体" pitchFamily="49" charset="-122"/>
                        </a:rPr>
                        <a:t>信息检索</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关键词搜索</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深度搜索（</a:t>
                      </a:r>
                      <a:r>
                        <a:rPr lang="zh-CN" altLang="en-US" sz="2000" dirty="0" smtClean="0">
                          <a:solidFill>
                            <a:srgbClr val="C00000"/>
                          </a:solidFill>
                          <a:latin typeface="黑体" pitchFamily="49" charset="-122"/>
                          <a:ea typeface="黑体" pitchFamily="49" charset="-122"/>
                        </a:rPr>
                        <a:t>更加精准</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txBody>
                  <a:tcPr anchor="ct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专家系统</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7495" y="781777"/>
            <a:ext cx="7752065" cy="55899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从专家系统到知识服务系统：专家智慧走向群体智慧</a:t>
            </a:r>
            <a:endParaRPr lang="en-US" altLang="zh-CN" sz="2400" dirty="0" smtClean="0">
              <a:solidFill>
                <a:srgbClr val="C00000"/>
              </a:solidFill>
              <a:latin typeface="黑体" pitchFamily="49" charset="-122"/>
              <a:ea typeface="黑体" pitchFamily="49" charset="-122"/>
            </a:endParaRPr>
          </a:p>
          <a:p>
            <a:pPr marL="0" indent="0" eaLnBrk="1" hangingPunct="1">
              <a:lnSpc>
                <a:spcPct val="125000"/>
              </a:lnSpc>
              <a:spcBef>
                <a:spcPts val="0"/>
              </a:spcBef>
              <a:spcAft>
                <a:spcPts val="600"/>
              </a:spcAft>
              <a:buClr>
                <a:srgbClr val="AB1343"/>
              </a:buClr>
              <a:buNone/>
              <a:defRPr/>
            </a:pPr>
            <a:r>
              <a:rPr lang="zh-CN" altLang="en-US" sz="2400" dirty="0">
                <a:solidFill>
                  <a:srgbClr val="C00000"/>
                </a:solidFill>
                <a:latin typeface="黑体" pitchFamily="49" charset="-122"/>
                <a:ea typeface="黑体" pitchFamily="49" charset="-122"/>
              </a:rPr>
              <a:t> </a:t>
            </a:r>
            <a:r>
              <a:rPr lang="zh-CN" altLang="en-US" sz="24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区别</a:t>
            </a:r>
            <a:r>
              <a:rPr lang="zh-CN" altLang="en-US" sz="2000" dirty="0">
                <a:latin typeface="黑体" pitchFamily="49" charset="-122"/>
                <a:ea typeface="黑体" pitchFamily="49" charset="-122"/>
              </a:rPr>
              <a:t>于专家系统从人类专家中</a:t>
            </a:r>
            <a:r>
              <a:rPr lang="zh-CN" altLang="en-US" sz="2000" dirty="0" smtClean="0">
                <a:latin typeface="黑体" pitchFamily="49" charset="-122"/>
                <a:ea typeface="黑体" pitchFamily="49" charset="-122"/>
              </a:rPr>
              <a:t>获取领域性知识</a:t>
            </a:r>
            <a:r>
              <a:rPr lang="zh-CN" altLang="en-US" sz="2000" dirty="0">
                <a:latin typeface="黑体" pitchFamily="49" charset="-122"/>
                <a:ea typeface="黑体" pitchFamily="49" charset="-122"/>
              </a:rPr>
              <a:t>，并模拟</a:t>
            </a:r>
            <a:r>
              <a:rPr lang="zh-CN" altLang="en-US" sz="2000" dirty="0">
                <a:solidFill>
                  <a:srgbClr val="FF0000"/>
                </a:solidFill>
                <a:latin typeface="黑体" pitchFamily="49" charset="-122"/>
                <a:ea typeface="黑体" pitchFamily="49" charset="-122"/>
              </a:rPr>
              <a:t>专家智慧</a:t>
            </a:r>
            <a:r>
              <a:rPr lang="zh-CN" altLang="en-US" sz="2000" dirty="0">
                <a:latin typeface="黑体" pitchFamily="49" charset="-122"/>
                <a:ea typeface="黑体" pitchFamily="49" charset="-122"/>
              </a:rPr>
              <a:t>解决领域性问题；</a:t>
            </a:r>
            <a:r>
              <a:rPr lang="zh-CN" altLang="en-US" sz="2000" dirty="0" smtClean="0">
                <a:latin typeface="黑体" pitchFamily="49" charset="-122"/>
                <a:ea typeface="黑体" pitchFamily="49" charset="-122"/>
              </a:rPr>
              <a:t>知识服务系统从大数据中挖掘知识</a:t>
            </a:r>
            <a:r>
              <a:rPr lang="zh-CN" altLang="en-US" sz="2000" dirty="0">
                <a:latin typeface="黑体" pitchFamily="49" charset="-122"/>
                <a:ea typeface="黑体" pitchFamily="49" charset="-122"/>
              </a:rPr>
              <a:t>，汇集</a:t>
            </a:r>
            <a:r>
              <a:rPr lang="zh-CN" altLang="en-US" sz="2000" dirty="0">
                <a:solidFill>
                  <a:srgbClr val="FF0000"/>
                </a:solidFill>
                <a:latin typeface="黑体" pitchFamily="49" charset="-122"/>
                <a:ea typeface="黑体" pitchFamily="49" charset="-122"/>
              </a:rPr>
              <a:t>群体智慧</a:t>
            </a:r>
            <a:r>
              <a:rPr lang="zh-CN" altLang="en-US" sz="2000" dirty="0">
                <a:latin typeface="黑体" pitchFamily="49" charset="-122"/>
                <a:ea typeface="黑体" pitchFamily="49" charset="-122"/>
              </a:rPr>
              <a:t>，</a:t>
            </a:r>
            <a:r>
              <a:rPr lang="zh-CN" altLang="en-US" sz="2000" dirty="0" smtClean="0">
                <a:latin typeface="黑体" pitchFamily="49" charset="-122"/>
                <a:ea typeface="黑体" pitchFamily="49" charset="-122"/>
              </a:rPr>
              <a:t>提供</a:t>
            </a:r>
            <a:r>
              <a:rPr lang="zh-CN" altLang="en-US" sz="2000" dirty="0">
                <a:latin typeface="黑体" pitchFamily="49" charset="-122"/>
                <a:ea typeface="黑体" pitchFamily="49" charset="-122"/>
              </a:rPr>
              <a:t>专业级</a:t>
            </a:r>
            <a:r>
              <a:rPr lang="zh-CN" altLang="en-US" sz="2000" dirty="0" smtClean="0">
                <a:latin typeface="黑体" pitchFamily="49" charset="-122"/>
                <a:ea typeface="黑体" pitchFamily="49" charset="-122"/>
              </a:rPr>
              <a:t>知识服务。</a:t>
            </a:r>
            <a:endParaRPr lang="en-US" altLang="zh-CN" sz="2000" dirty="0" smtClean="0">
              <a:latin typeface="黑体" pitchFamily="49" charset="-122"/>
              <a:ea typeface="黑体" pitchFamily="49" charset="-122"/>
            </a:endParaRPr>
          </a:p>
        </p:txBody>
      </p:sp>
      <p:graphicFrame>
        <p:nvGraphicFramePr>
          <p:cNvPr id="5" name="表格 4"/>
          <p:cNvGraphicFramePr>
            <a:graphicFrameLocks noGrp="1"/>
          </p:cNvGraphicFramePr>
          <p:nvPr/>
        </p:nvGraphicFramePr>
        <p:xfrm>
          <a:off x="628427" y="2924944"/>
          <a:ext cx="7407225" cy="3449953"/>
        </p:xfrm>
        <a:graphic>
          <a:graphicData uri="http://schemas.openxmlformats.org/drawingml/2006/table">
            <a:tbl>
              <a:tblPr firstRow="1" bandRow="1">
                <a:tableStyleId>{93296810-A885-4BE3-A3E7-6D5BEEA58F35}</a:tableStyleId>
              </a:tblPr>
              <a:tblGrid>
                <a:gridCol w="2469075"/>
                <a:gridCol w="2469075"/>
                <a:gridCol w="2469075"/>
              </a:tblGrid>
              <a:tr h="598165">
                <a:tc>
                  <a:txBody>
                    <a:bodyPr/>
                    <a:lstStyle/>
                    <a:p>
                      <a:pPr algn="ctr"/>
                      <a:r>
                        <a:rPr lang="zh-CN" altLang="en-US" dirty="0" smtClean="0">
                          <a:latin typeface="黑体" pitchFamily="49" charset="-122"/>
                          <a:ea typeface="黑体" pitchFamily="49" charset="-122"/>
                        </a:rPr>
                        <a:t>比较项目</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专家系统</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知识服务系统</a:t>
                      </a:r>
                      <a:endParaRPr lang="zh-CN" altLang="en-US" dirty="0">
                        <a:latin typeface="黑体" pitchFamily="49" charset="-122"/>
                        <a:ea typeface="黑体" pitchFamily="49" charset="-122"/>
                      </a:endParaRPr>
                    </a:p>
                  </a:txBody>
                  <a:tcPr anchor="ctr"/>
                </a:tc>
              </a:tr>
              <a:tr h="598165">
                <a:tc>
                  <a:txBody>
                    <a:bodyPr/>
                    <a:lstStyle/>
                    <a:p>
                      <a:pPr algn="ctr"/>
                      <a:r>
                        <a:rPr lang="zh-CN" altLang="en-US" dirty="0" smtClean="0">
                          <a:latin typeface="黑体" pitchFamily="49" charset="-122"/>
                          <a:ea typeface="黑体" pitchFamily="49" charset="-122"/>
                        </a:rPr>
                        <a:t>知识获取</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人工移植</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大数据</a:t>
                      </a:r>
                      <a:endParaRPr lang="en-US" altLang="zh-CN" dirty="0" smtClean="0">
                        <a:latin typeface="黑体" pitchFamily="49" charset="-122"/>
                        <a:ea typeface="黑体" pitchFamily="49" charset="-122"/>
                      </a:endParaRPr>
                    </a:p>
                  </a:txBody>
                  <a:tcPr anchor="ctr"/>
                </a:tc>
              </a:tr>
              <a:tr h="598165">
                <a:tc>
                  <a:txBody>
                    <a:bodyPr/>
                    <a:lstStyle/>
                    <a:p>
                      <a:pPr algn="ctr"/>
                      <a:r>
                        <a:rPr lang="zh-CN" altLang="en-US" dirty="0" smtClean="0">
                          <a:latin typeface="黑体" pitchFamily="49" charset="-122"/>
                          <a:ea typeface="黑体" pitchFamily="49" charset="-122"/>
                        </a:rPr>
                        <a:t>知识表示</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产生式规则</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知识网络</a:t>
                      </a:r>
                      <a:endParaRPr lang="zh-CN" altLang="en-US" dirty="0">
                        <a:latin typeface="黑体" pitchFamily="49" charset="-122"/>
                        <a:ea typeface="黑体" pitchFamily="49" charset="-122"/>
                      </a:endParaRPr>
                    </a:p>
                  </a:txBody>
                  <a:tcPr anchor="ctr"/>
                </a:tc>
              </a:tr>
              <a:tr h="776816">
                <a:tc>
                  <a:txBody>
                    <a:bodyPr/>
                    <a:lstStyle/>
                    <a:p>
                      <a:pPr algn="ctr"/>
                      <a:r>
                        <a:rPr lang="zh-CN" altLang="en-US" dirty="0" smtClean="0">
                          <a:latin typeface="黑体" pitchFamily="49" charset="-122"/>
                          <a:ea typeface="黑体" pitchFamily="49" charset="-122"/>
                        </a:rPr>
                        <a:t>知识利用</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穷举式搜索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启发式搜索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逻辑推理</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深度搜索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可视分析</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知识综合</a:t>
                      </a:r>
                      <a:endParaRPr lang="en-US" altLang="zh-CN" dirty="0" smtClean="0">
                        <a:latin typeface="黑体" pitchFamily="49" charset="-122"/>
                        <a:ea typeface="黑体" pitchFamily="49" charset="-122"/>
                      </a:endParaRPr>
                    </a:p>
                  </a:txBody>
                  <a:tcPr anchor="ctr"/>
                </a:tc>
              </a:tr>
              <a:tr h="741058">
                <a:tc>
                  <a:txBody>
                    <a:bodyPr/>
                    <a:lstStyle/>
                    <a:p>
                      <a:pPr marL="0" algn="ctr" defTabSz="914400" rtl="0" eaLnBrk="1" latinLnBrk="0" hangingPunct="1"/>
                      <a:r>
                        <a:rPr lang="zh-CN" altLang="en-US" sz="1800" kern="1200" dirty="0" smtClean="0">
                          <a:solidFill>
                            <a:schemeClr val="dk1"/>
                          </a:solidFill>
                          <a:latin typeface="黑体" pitchFamily="49" charset="-122"/>
                          <a:ea typeface="黑体" pitchFamily="49" charset="-122"/>
                          <a:cs typeface="+mn-cs"/>
                        </a:rPr>
                        <a:t>智慧层面</a:t>
                      </a:r>
                      <a:endParaRPr lang="zh-CN" altLang="en-US" sz="1800" kern="1200" dirty="0">
                        <a:solidFill>
                          <a:schemeClr val="dk1"/>
                        </a:solidFill>
                        <a:latin typeface="黑体" pitchFamily="49" charset="-122"/>
                        <a:ea typeface="黑体" pitchFamily="49" charset="-122"/>
                        <a:cs typeface="+mn-cs"/>
                      </a:endParaRPr>
                    </a:p>
                  </a:txBody>
                  <a:tcPr anchor="ctr"/>
                </a:tc>
                <a:tc>
                  <a:txBody>
                    <a:bodyPr/>
                    <a:lstStyle/>
                    <a:p>
                      <a:pPr algn="ctr"/>
                      <a:r>
                        <a:rPr lang="zh-CN" altLang="en-US" dirty="0" smtClean="0">
                          <a:latin typeface="黑体" pitchFamily="49" charset="-122"/>
                          <a:ea typeface="黑体" pitchFamily="49" charset="-122"/>
                        </a:rPr>
                        <a:t>专家智慧</a:t>
                      </a:r>
                      <a:endParaRPr lang="zh-CN" altLang="en-US" dirty="0">
                        <a:latin typeface="黑体" pitchFamily="49" charset="-122"/>
                        <a:ea typeface="黑体"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itchFamily="49" charset="-122"/>
                          <a:ea typeface="黑体" pitchFamily="49" charset="-122"/>
                        </a:rPr>
                        <a:t>专家智慧</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群体智慧</a:t>
                      </a:r>
                      <a:endParaRPr lang="en-US" altLang="zh-CN" dirty="0" smtClean="0">
                        <a:latin typeface="黑体" pitchFamily="49" charset="-122"/>
                        <a:ea typeface="黑体" pitchFamily="49" charset="-122"/>
                      </a:endParaRPr>
                    </a:p>
                  </a:txBody>
                  <a:tcPr anchor="ct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1111" y="2205038"/>
            <a:ext cx="2519363" cy="1800225"/>
          </a:xfrm>
          <a:prstGeom prst="rect">
            <a:avLst/>
          </a:prstGeom>
          <a:solidFill>
            <a:srgbClr val="FFC000"/>
          </a:solidFill>
          <a:ln w="9525">
            <a:noFill/>
            <a:miter lim="800000"/>
          </a:ln>
        </p:spPr>
        <p:txBody>
          <a:bodyPr wrap="none" anchor="ctr"/>
          <a:lstStyle/>
          <a:p>
            <a:pPr algn="ctr">
              <a:defRPr/>
            </a:pPr>
            <a:r>
              <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5</a:t>
            </a:r>
            <a:endPar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486400"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开放选题</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专家系统</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8" name="内容占位符 2"/>
          <p:cNvSpPr txBox="1"/>
          <p:nvPr/>
        </p:nvSpPr>
        <p:spPr>
          <a:xfrm>
            <a:off x="157495" y="781777"/>
            <a:ext cx="7752065" cy="55899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课题</a:t>
            </a:r>
            <a:r>
              <a:rPr lang="en-US" altLang="zh-CN" sz="2400" dirty="0" smtClean="0">
                <a:solidFill>
                  <a:srgbClr val="C00000"/>
                </a:solidFill>
                <a:latin typeface="黑体" pitchFamily="49" charset="-122"/>
                <a:ea typeface="黑体" pitchFamily="49" charset="-122"/>
              </a:rPr>
              <a:t>1</a:t>
            </a:r>
            <a:r>
              <a:rPr lang="zh-CN" altLang="en-US" sz="2400" dirty="0" smtClean="0">
                <a:solidFill>
                  <a:srgbClr val="C00000"/>
                </a:solidFill>
                <a:latin typeface="黑体" pitchFamily="49" charset="-122"/>
                <a:ea typeface="黑体" pitchFamily="49" charset="-122"/>
              </a:rPr>
              <a:t>：深度搜索子系统</a:t>
            </a:r>
            <a:endParaRPr lang="zh-CN" altLang="en-US" sz="2400" dirty="0" smtClean="0">
              <a:solidFill>
                <a:srgbClr val="C00000"/>
              </a:solidFill>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课题</a:t>
            </a:r>
            <a:r>
              <a:rPr lang="en-US" altLang="zh-CN" sz="2400" dirty="0" smtClean="0">
                <a:solidFill>
                  <a:srgbClr val="C00000"/>
                </a:solidFill>
                <a:latin typeface="黑体" pitchFamily="49" charset="-122"/>
                <a:ea typeface="黑体" pitchFamily="49" charset="-122"/>
              </a:rPr>
              <a:t>2</a:t>
            </a:r>
            <a:r>
              <a:rPr lang="zh-CN" altLang="en-US" sz="2400" dirty="0" smtClean="0">
                <a:solidFill>
                  <a:srgbClr val="C00000"/>
                </a:solidFill>
                <a:latin typeface="黑体" pitchFamily="49" charset="-122"/>
                <a:ea typeface="黑体" pitchFamily="49" charset="-122"/>
              </a:rPr>
              <a:t>：专业百科子系统</a:t>
            </a:r>
            <a:endParaRPr lang="zh-CN" altLang="en-US" sz="2400" dirty="0" smtClean="0">
              <a:solidFill>
                <a:srgbClr val="C00000"/>
              </a:solidFill>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课题</a:t>
            </a:r>
            <a:r>
              <a:rPr lang="en-US" altLang="zh-CN" sz="2400" dirty="0" smtClean="0">
                <a:solidFill>
                  <a:srgbClr val="C00000"/>
                </a:solidFill>
                <a:latin typeface="黑体" pitchFamily="49" charset="-122"/>
                <a:ea typeface="黑体" pitchFamily="49" charset="-122"/>
              </a:rPr>
              <a:t>3</a:t>
            </a:r>
            <a:r>
              <a:rPr lang="zh-CN" altLang="en-US" sz="2400" dirty="0" smtClean="0">
                <a:solidFill>
                  <a:srgbClr val="C00000"/>
                </a:solidFill>
                <a:latin typeface="黑体" pitchFamily="49" charset="-122"/>
                <a:ea typeface="黑体" pitchFamily="49" charset="-122"/>
              </a:rPr>
              <a:t>：产业地图子系统</a:t>
            </a:r>
            <a:endParaRPr lang="zh-CN" altLang="en-US" sz="2400" dirty="0" smtClean="0">
              <a:solidFill>
                <a:srgbClr val="C00000"/>
              </a:solidFill>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课题</a:t>
            </a:r>
            <a:r>
              <a:rPr lang="en-US" altLang="zh-CN" sz="2400" dirty="0" smtClean="0">
                <a:solidFill>
                  <a:srgbClr val="C00000"/>
                </a:solidFill>
                <a:latin typeface="黑体" pitchFamily="49" charset="-122"/>
                <a:ea typeface="黑体" pitchFamily="49" charset="-122"/>
              </a:rPr>
              <a:t>4</a:t>
            </a:r>
            <a:r>
              <a:rPr lang="zh-CN" altLang="en-US" sz="2400" dirty="0" smtClean="0">
                <a:solidFill>
                  <a:srgbClr val="C00000"/>
                </a:solidFill>
                <a:latin typeface="黑体" pitchFamily="49" charset="-122"/>
                <a:ea typeface="黑体" pitchFamily="49" charset="-122"/>
              </a:rPr>
              <a:t>：技术分析子系统</a:t>
            </a:r>
            <a:endParaRPr lang="en-US" altLang="zh-CN" sz="2400" dirty="0" smtClean="0">
              <a:solidFill>
                <a:srgbClr val="C00000"/>
              </a:solidFill>
              <a:latin typeface="黑体" pitchFamily="49" charset="-122"/>
              <a:ea typeface="黑体" pitchFamily="49" charset="-122"/>
            </a:endParaRPr>
          </a:p>
          <a:p>
            <a:pPr marL="0" indent="0" eaLnBrk="1" hangingPunct="1">
              <a:lnSpc>
                <a:spcPct val="125000"/>
              </a:lnSpc>
              <a:spcBef>
                <a:spcPts val="0"/>
              </a:spcBef>
              <a:spcAft>
                <a:spcPts val="600"/>
              </a:spcAft>
              <a:buClr>
                <a:srgbClr val="AB1343"/>
              </a:buClr>
              <a:buNone/>
              <a:defRPr/>
            </a:pPr>
            <a:r>
              <a:rPr lang="zh-CN" altLang="en-US" sz="2400" dirty="0">
                <a:solidFill>
                  <a:srgbClr val="C00000"/>
                </a:solidFill>
                <a:latin typeface="黑体" pitchFamily="49" charset="-122"/>
                <a:ea typeface="黑体" pitchFamily="49" charset="-122"/>
              </a:rPr>
              <a:t> </a:t>
            </a:r>
            <a:r>
              <a:rPr lang="zh-CN" altLang="en-US" sz="2400" dirty="0" smtClean="0">
                <a:solidFill>
                  <a:srgbClr val="C00000"/>
                </a:solidFill>
                <a:latin typeface="黑体" pitchFamily="49" charset="-122"/>
                <a:ea typeface="黑体" pitchFamily="49" charset="-122"/>
              </a:rPr>
              <a:t>  </a:t>
            </a:r>
            <a:endParaRPr lang="en-US" altLang="zh-CN"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fld>
            <a:endParaRPr lang="en-US" altLang="zh-CN"/>
          </a:p>
        </p:txBody>
      </p:sp>
      <p:sp>
        <p:nvSpPr>
          <p:cNvPr id="3" name="矩形 2"/>
          <p:cNvSpPr/>
          <p:nvPr/>
        </p:nvSpPr>
        <p:spPr>
          <a:xfrm>
            <a:off x="216025" y="926718"/>
            <a:ext cx="8460431" cy="2419124"/>
          </a:xfrm>
          <a:prstGeom prst="rect">
            <a:avLst/>
          </a:prstGeom>
        </p:spPr>
        <p:txBody>
          <a:bodyPr wrap="square">
            <a:spAutoFit/>
          </a:bodyPr>
          <a:lstStyle/>
          <a:p>
            <a:pPr marL="514350" lvl="2">
              <a:lnSpc>
                <a:spcPct val="150000"/>
              </a:lnSpc>
              <a:spcBef>
                <a:spcPts val="0"/>
              </a:spcBef>
              <a:spcAft>
                <a:spcPts val="0"/>
              </a:spcAft>
              <a:buClr>
                <a:srgbClr val="AB1343"/>
              </a:buClr>
              <a:defRPr/>
            </a:pPr>
            <a:r>
              <a:rPr lang="zh-CN" altLang="en-US" sz="2400" dirty="0" smtClean="0">
                <a:solidFill>
                  <a:srgbClr val="C00000"/>
                </a:solidFill>
                <a:latin typeface="黑体" pitchFamily="49" charset="-122"/>
                <a:ea typeface="黑体" pitchFamily="49" charset="-122"/>
              </a:rPr>
              <a:t>潘云鹤院士</a:t>
            </a:r>
            <a:r>
              <a:rPr lang="zh-CN" altLang="en-US" sz="2400" dirty="0" smtClean="0">
                <a:latin typeface="黑体" pitchFamily="49" charset="-122"/>
                <a:ea typeface="黑体" pitchFamily="49" charset="-122"/>
              </a:rPr>
              <a:t>指出：</a:t>
            </a:r>
            <a:endParaRPr lang="en-US" altLang="zh-CN" sz="2400" dirty="0" smtClean="0">
              <a:latin typeface="黑体" pitchFamily="49" charset="-122"/>
              <a:ea typeface="黑体" pitchFamily="49" charset="-122"/>
            </a:endParaRPr>
          </a:p>
          <a:p>
            <a:pPr marL="514350" lvl="2">
              <a:lnSpc>
                <a:spcPct val="120000"/>
              </a:lnSpc>
              <a:spcBef>
                <a:spcPts val="0"/>
              </a:spcBef>
              <a:spcAft>
                <a:spcPts val="0"/>
              </a:spcAft>
              <a:buClr>
                <a:srgbClr val="AB1343"/>
              </a:buClr>
              <a:defRPr/>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   </a:t>
            </a:r>
            <a:r>
              <a:rPr lang="zh-CN" altLang="zh-CN" sz="2400" dirty="0" smtClean="0">
                <a:latin typeface="黑体" pitchFamily="49" charset="-122"/>
                <a:ea typeface="黑体" pitchFamily="49" charset="-122"/>
              </a:rPr>
              <a:t>中国</a:t>
            </a:r>
            <a:r>
              <a:rPr lang="zh-CN" altLang="zh-CN" sz="2400" dirty="0">
                <a:latin typeface="黑体" pitchFamily="49" charset="-122"/>
                <a:ea typeface="黑体" pitchFamily="49" charset="-122"/>
              </a:rPr>
              <a:t>工程科技知识中心不是数据中心，不是数据库，不是网页搜索，也不是</a:t>
            </a:r>
            <a:r>
              <a:rPr lang="zh-CN" altLang="zh-CN" sz="2400" dirty="0" smtClean="0">
                <a:latin typeface="黑体" pitchFamily="49" charset="-122"/>
                <a:ea typeface="黑体" pitchFamily="49" charset="-122"/>
              </a:rPr>
              <a:t>知识工程</a:t>
            </a:r>
            <a:r>
              <a:rPr lang="zh-CN" altLang="en-US" sz="2400" dirty="0">
                <a:latin typeface="黑体" pitchFamily="49" charset="-122"/>
                <a:ea typeface="黑体" pitchFamily="49" charset="-122"/>
              </a:rPr>
              <a:t>。</a:t>
            </a:r>
            <a:r>
              <a:rPr lang="zh-CN" altLang="zh-CN" sz="2400" dirty="0" smtClean="0">
                <a:latin typeface="黑体" pitchFamily="49" charset="-122"/>
                <a:ea typeface="黑体" pitchFamily="49" charset="-122"/>
              </a:rPr>
              <a:t>我们</a:t>
            </a:r>
            <a:r>
              <a:rPr lang="zh-CN" altLang="zh-CN" sz="2400" dirty="0">
                <a:latin typeface="黑体" pitchFamily="49" charset="-122"/>
                <a:ea typeface="黑体" pitchFamily="49" charset="-122"/>
              </a:rPr>
              <a:t>比数据中心更加</a:t>
            </a:r>
            <a:r>
              <a:rPr lang="zh-CN" altLang="zh-CN" sz="2400" dirty="0">
                <a:solidFill>
                  <a:srgbClr val="FF0000"/>
                </a:solidFill>
                <a:latin typeface="黑体" pitchFamily="49" charset="-122"/>
                <a:ea typeface="黑体" pitchFamily="49" charset="-122"/>
              </a:rPr>
              <a:t>开放</a:t>
            </a:r>
            <a:r>
              <a:rPr lang="zh-CN" altLang="zh-CN" sz="2400" dirty="0">
                <a:latin typeface="黑体" pitchFamily="49" charset="-122"/>
                <a:ea typeface="黑体" pitchFamily="49" charset="-122"/>
              </a:rPr>
              <a:t>；比网页搜索更加</a:t>
            </a:r>
            <a:r>
              <a:rPr lang="zh-CN" altLang="zh-CN" sz="2400" dirty="0">
                <a:solidFill>
                  <a:srgbClr val="FF0000"/>
                </a:solidFill>
                <a:latin typeface="黑体" pitchFamily="49" charset="-122"/>
                <a:ea typeface="黑体" pitchFamily="49" charset="-122"/>
              </a:rPr>
              <a:t>准确</a:t>
            </a:r>
            <a:r>
              <a:rPr lang="zh-CN" altLang="zh-CN" sz="2400" dirty="0">
                <a:latin typeface="黑体" pitchFamily="49" charset="-122"/>
                <a:ea typeface="黑体" pitchFamily="49" charset="-122"/>
              </a:rPr>
              <a:t>，为专业研究服务；不是原来</a:t>
            </a:r>
            <a:r>
              <a:rPr lang="zh-CN" altLang="zh-CN" sz="2400" dirty="0" smtClean="0">
                <a:latin typeface="黑体" pitchFamily="49" charset="-122"/>
                <a:ea typeface="黑体" pitchFamily="49" charset="-122"/>
              </a:rPr>
              <a:t>的</a:t>
            </a:r>
            <a:r>
              <a:rPr lang="zh-CN" altLang="en-US" sz="2400" dirty="0" smtClean="0">
                <a:latin typeface="黑体" pitchFamily="49" charset="-122"/>
                <a:ea typeface="黑体" pitchFamily="49" charset="-122"/>
              </a:rPr>
              <a:t>专家系统</a:t>
            </a:r>
            <a:r>
              <a:rPr lang="zh-CN" altLang="zh-CN" sz="2400" dirty="0" smtClean="0">
                <a:latin typeface="黑体" pitchFamily="49" charset="-122"/>
                <a:ea typeface="黑体" pitchFamily="49" charset="-122"/>
              </a:rPr>
              <a:t>，</a:t>
            </a:r>
            <a:r>
              <a:rPr lang="zh-CN" altLang="zh-CN" sz="2400" dirty="0">
                <a:latin typeface="黑体" pitchFamily="49" charset="-122"/>
                <a:ea typeface="黑体" pitchFamily="49" charset="-122"/>
              </a:rPr>
              <a:t>不是靠人工，而是依赖于</a:t>
            </a:r>
            <a:r>
              <a:rPr lang="zh-CN" altLang="zh-CN" sz="2400" dirty="0">
                <a:solidFill>
                  <a:srgbClr val="FF0000"/>
                </a:solidFill>
                <a:latin typeface="黑体" pitchFamily="49" charset="-122"/>
                <a:ea typeface="黑体" pitchFamily="49" charset="-122"/>
              </a:rPr>
              <a:t>大数据</a:t>
            </a:r>
            <a:r>
              <a:rPr lang="zh-CN" altLang="zh-CN" sz="2400" dirty="0">
                <a:latin typeface="黑体" pitchFamily="49" charset="-122"/>
                <a:ea typeface="黑体" pitchFamily="49" charset="-122"/>
              </a:rPr>
              <a:t>。</a:t>
            </a:r>
            <a:endParaRPr lang="zh-CN" altLang="en-US" sz="2400" dirty="0">
              <a:latin typeface="黑体" pitchFamily="49" charset="-122"/>
              <a:ea typeface="黑体" pitchFamily="49"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55776" y="3393181"/>
            <a:ext cx="4383734" cy="328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23850" y="2205038"/>
            <a:ext cx="2519363" cy="1800225"/>
          </a:xfrm>
          <a:prstGeom prst="rect">
            <a:avLst/>
          </a:prstGeom>
          <a:solidFill>
            <a:schemeClr val="bg2"/>
          </a:solidFill>
          <a:ln w="9525">
            <a:noFill/>
            <a:miter lim="800000"/>
          </a:ln>
        </p:spPr>
        <p:txBody>
          <a:bodyPr wrap="none" anchor="ctr"/>
          <a:lstStyle/>
          <a:p>
            <a:pPr algn="ctr"/>
            <a:endParaRPr lang="zh-CN" altLang="zh-CN" sz="1800"/>
          </a:p>
        </p:txBody>
      </p:sp>
      <p:sp>
        <p:nvSpPr>
          <p:cNvPr id="57347" name="Rectangle 3"/>
          <p:cNvSpPr>
            <a:spLocks noChangeArrowheads="1"/>
          </p:cNvSpPr>
          <p:nvPr/>
        </p:nvSpPr>
        <p:spPr bwMode="auto">
          <a:xfrm>
            <a:off x="2670175" y="2205038"/>
            <a:ext cx="6189663" cy="1800225"/>
          </a:xfrm>
          <a:prstGeom prst="rect">
            <a:avLst/>
          </a:prstGeom>
          <a:solidFill>
            <a:srgbClr val="AB1343"/>
          </a:solidFill>
          <a:ln w="9525">
            <a:noFill/>
            <a:miter lim="800000"/>
          </a:ln>
        </p:spPr>
        <p:txBody>
          <a:bodyPr wrap="none" anchor="ctr"/>
          <a:lstStyle/>
          <a:p>
            <a:pPr algn="ctr"/>
            <a:endParaRPr lang="zh-CN" altLang="zh-CN" sz="1800"/>
          </a:p>
        </p:txBody>
      </p:sp>
      <p:sp>
        <p:nvSpPr>
          <p:cNvPr id="57348" name="Rectangle 4"/>
          <p:cNvSpPr>
            <a:spLocks noGrp="1" noChangeArrowheads="1"/>
          </p:cNvSpPr>
          <p:nvPr>
            <p:ph type="ctrTitle" sz="quarter" idx="4294967295"/>
          </p:nvPr>
        </p:nvSpPr>
        <p:spPr>
          <a:xfrm>
            <a:off x="3200400" y="2438400"/>
            <a:ext cx="5181600" cy="1190625"/>
          </a:xfrm>
        </p:spPr>
        <p:txBody>
          <a:bodyPr/>
          <a:lstStyle/>
          <a:p>
            <a:pPr eaLnBrk="1" hangingPunct="1"/>
            <a:r>
              <a:rPr lang="zh-CN" altLang="en-US" sz="4500" b="1" dirty="0" smtClean="0">
                <a:solidFill>
                  <a:schemeClr val="bg1"/>
                </a:solidFill>
                <a:latin typeface="黑体" pitchFamily="49" charset="-122"/>
                <a:ea typeface="黑体" pitchFamily="49" charset="-122"/>
              </a:rPr>
              <a:t>　</a:t>
            </a:r>
            <a:r>
              <a:rPr lang="zh-CN" altLang="en-US" sz="4500" dirty="0" smtClean="0">
                <a:solidFill>
                  <a:schemeClr val="bg1"/>
                </a:solidFill>
                <a:latin typeface="黑体" pitchFamily="49" charset="-122"/>
                <a:ea typeface="黑体" pitchFamily="49" charset="-122"/>
              </a:rPr>
              <a:t>谢谢！</a:t>
            </a:r>
            <a:endParaRPr lang="zh-CN" altLang="en-US" sz="4500" dirty="0" smtClean="0">
              <a:solidFill>
                <a:schemeClr val="bg1"/>
              </a:solidFill>
              <a:latin typeface="黑体" pitchFamily="49" charset="-122"/>
              <a:ea typeface="黑体" pitchFamily="49"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764" y="4315823"/>
            <a:ext cx="1024386" cy="1024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fld>
            <a:endParaRPr lang="en-US" altLang="zh-CN" dirty="0"/>
          </a:p>
        </p:txBody>
      </p:sp>
      <p:sp>
        <p:nvSpPr>
          <p:cNvPr id="28" name="内容占位符 2"/>
          <p:cNvSpPr txBox="1"/>
          <p:nvPr/>
        </p:nvSpPr>
        <p:spPr>
          <a:xfrm>
            <a:off x="147981" y="762000"/>
            <a:ext cx="8581051" cy="21629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anose="05000000000000000000" pitchFamily="2" charset="2"/>
              <a:buChar char="p"/>
              <a:defRPr/>
            </a:pPr>
            <a:r>
              <a:rPr lang="zh-CN" altLang="en-US" sz="2400" dirty="0" smtClean="0">
                <a:solidFill>
                  <a:srgbClr val="C00000"/>
                </a:solidFill>
                <a:latin typeface="黑体" pitchFamily="49" charset="-122"/>
                <a:ea typeface="黑体" pitchFamily="49" charset="-122"/>
              </a:rPr>
              <a:t>知识服务系统定义</a:t>
            </a:r>
            <a:br>
              <a:rPr lang="en-US" altLang="zh-CN" sz="2400" dirty="0">
                <a:solidFill>
                  <a:srgbClr val="C00000"/>
                </a:solidFill>
                <a:latin typeface="黑体" pitchFamily="49" charset="-122"/>
                <a:ea typeface="黑体" pitchFamily="49" charset="-122"/>
              </a:rPr>
            </a:br>
            <a:r>
              <a:rPr lang="en-US" altLang="zh-CN" sz="2400" dirty="0">
                <a:solidFill>
                  <a:srgbClr val="C00000"/>
                </a:solidFill>
                <a:latin typeface="黑体" pitchFamily="49" charset="-122"/>
                <a:ea typeface="黑体" pitchFamily="49" charset="-122"/>
              </a:rPr>
              <a:t> </a:t>
            </a:r>
            <a:r>
              <a:rPr lang="en-US" altLang="zh-CN" sz="24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针对</a:t>
            </a:r>
            <a:r>
              <a:rPr lang="zh-CN" altLang="en-US" sz="2000" dirty="0">
                <a:latin typeface="黑体" pitchFamily="49" charset="-122"/>
                <a:ea typeface="黑体" pitchFamily="49" charset="-122"/>
              </a:rPr>
              <a:t>工程科技特定领域</a:t>
            </a:r>
            <a:r>
              <a:rPr lang="zh-CN" altLang="en-US" sz="2000" dirty="0" smtClean="0">
                <a:latin typeface="黑体" pitchFamily="49" charset="-122"/>
                <a:ea typeface="黑体" pitchFamily="49" charset="-122"/>
              </a:rPr>
              <a:t>，从专业数据库、数字图书馆、互联网等</a:t>
            </a:r>
            <a:r>
              <a:rPr lang="zh-CN" altLang="en-US" sz="2000" dirty="0" smtClean="0">
                <a:solidFill>
                  <a:srgbClr val="FF0000"/>
                </a:solidFill>
                <a:latin typeface="黑体" pitchFamily="49" charset="-122"/>
                <a:ea typeface="黑体" pitchFamily="49" charset="-122"/>
              </a:rPr>
              <a:t>数据源</a:t>
            </a:r>
            <a:r>
              <a:rPr lang="zh-CN" altLang="en-US" sz="2000" dirty="0" smtClean="0">
                <a:latin typeface="黑体" pitchFamily="49" charset="-122"/>
                <a:ea typeface="黑体" pitchFamily="49" charset="-122"/>
              </a:rPr>
              <a:t>中持续汇聚</a:t>
            </a:r>
            <a:r>
              <a:rPr lang="zh-CN" altLang="zh-CN" sz="2000" dirty="0" smtClean="0">
                <a:latin typeface="黑体" pitchFamily="49" charset="-122"/>
                <a:ea typeface="黑体" pitchFamily="49" charset="-122"/>
              </a:rPr>
              <a:t>各</a:t>
            </a:r>
            <a:r>
              <a:rPr lang="zh-CN" altLang="zh-CN" sz="2000" dirty="0">
                <a:latin typeface="黑体" pitchFamily="49" charset="-122"/>
                <a:ea typeface="黑体" pitchFamily="49" charset="-122"/>
              </a:rPr>
              <a:t>类数字</a:t>
            </a:r>
            <a:r>
              <a:rPr lang="zh-CN" altLang="zh-CN" sz="2000" dirty="0" smtClean="0">
                <a:latin typeface="黑体" pitchFamily="49" charset="-122"/>
                <a:ea typeface="黑体" pitchFamily="49" charset="-122"/>
              </a:rPr>
              <a:t>资源</a:t>
            </a:r>
            <a:r>
              <a:rPr lang="zh-CN" altLang="en-US" sz="2000" dirty="0" smtClean="0">
                <a:latin typeface="黑体" pitchFamily="49" charset="-122"/>
                <a:ea typeface="黑体" pitchFamily="49" charset="-122"/>
              </a:rPr>
              <a:t>形成</a:t>
            </a:r>
            <a:r>
              <a:rPr lang="zh-CN" altLang="en-US" sz="2000" dirty="0" smtClean="0">
                <a:solidFill>
                  <a:srgbClr val="FF0000"/>
                </a:solidFill>
                <a:latin typeface="黑体" pitchFamily="49" charset="-122"/>
                <a:ea typeface="黑体" pitchFamily="49" charset="-122"/>
              </a:rPr>
              <a:t>大数据</a:t>
            </a:r>
            <a:r>
              <a:rPr lang="zh-CN" altLang="en-US" sz="2000" dirty="0" smtClean="0">
                <a:latin typeface="黑体" pitchFamily="49" charset="-122"/>
                <a:ea typeface="黑体" pitchFamily="49" charset="-122"/>
              </a:rPr>
              <a:t>；通过自动分析技术或结合专家智慧、群体智慧的半自动分析技术，抽取</a:t>
            </a:r>
            <a:r>
              <a:rPr lang="zh-CN" altLang="en-US" sz="2000" dirty="0" smtClean="0">
                <a:solidFill>
                  <a:srgbClr val="FF0000"/>
                </a:solidFill>
                <a:latin typeface="黑体" pitchFamily="49" charset="-122"/>
                <a:ea typeface="黑体" pitchFamily="49" charset="-122"/>
              </a:rPr>
              <a:t>信息</a:t>
            </a:r>
            <a:r>
              <a:rPr lang="zh-CN" altLang="en-US" sz="2000" dirty="0" smtClean="0">
                <a:latin typeface="黑体" pitchFamily="49" charset="-122"/>
                <a:ea typeface="黑体" pitchFamily="49" charset="-122"/>
              </a:rPr>
              <a:t>发现</a:t>
            </a:r>
            <a:r>
              <a:rPr lang="zh-CN" altLang="en-US" sz="2000" dirty="0" smtClean="0">
                <a:solidFill>
                  <a:srgbClr val="FF0000"/>
                </a:solidFill>
                <a:latin typeface="黑体" pitchFamily="49" charset="-122"/>
                <a:ea typeface="黑体" pitchFamily="49" charset="-122"/>
              </a:rPr>
              <a:t>知识</a:t>
            </a:r>
            <a:r>
              <a:rPr lang="zh-CN" altLang="en-US" sz="2000" dirty="0">
                <a:latin typeface="黑体" pitchFamily="49" charset="-122"/>
                <a:ea typeface="黑体" pitchFamily="49" charset="-122"/>
              </a:rPr>
              <a:t>；</a:t>
            </a:r>
            <a:r>
              <a:rPr lang="zh-CN" altLang="en-US" sz="2000" dirty="0" smtClean="0">
                <a:latin typeface="黑体" pitchFamily="49" charset="-122"/>
                <a:ea typeface="黑体" pitchFamily="49" charset="-122"/>
              </a:rPr>
              <a:t>并为</a:t>
            </a:r>
            <a:r>
              <a:rPr lang="zh-CN" altLang="zh-CN" sz="2000" dirty="0" smtClean="0">
                <a:latin typeface="黑体" pitchFamily="49" charset="-122"/>
                <a:ea typeface="黑体" pitchFamily="49" charset="-122"/>
              </a:rPr>
              <a:t>院士</a:t>
            </a:r>
            <a:r>
              <a:rPr lang="zh-CN" altLang="zh-CN" sz="2000" dirty="0">
                <a:latin typeface="黑体" pitchFamily="49" charset="-122"/>
                <a:ea typeface="黑体" pitchFamily="49" charset="-122"/>
              </a:rPr>
              <a:t>和广大工程科技</a:t>
            </a:r>
            <a:r>
              <a:rPr lang="zh-CN" altLang="zh-CN" sz="2000" dirty="0" smtClean="0">
                <a:latin typeface="黑体" pitchFamily="49" charset="-122"/>
                <a:ea typeface="黑体" pitchFamily="49" charset="-122"/>
              </a:rPr>
              <a:t>工作者</a:t>
            </a:r>
            <a:r>
              <a:rPr lang="zh-CN" altLang="en-US" sz="2000" dirty="0" smtClean="0">
                <a:latin typeface="黑体" pitchFamily="49" charset="-122"/>
                <a:ea typeface="黑体" pitchFamily="49" charset="-122"/>
              </a:rPr>
              <a:t>提供</a:t>
            </a:r>
            <a:r>
              <a:rPr lang="zh-CN" altLang="zh-CN" sz="2000" dirty="0" smtClean="0">
                <a:latin typeface="黑体" pitchFamily="49" charset="-122"/>
                <a:ea typeface="黑体" pitchFamily="49" charset="-122"/>
              </a:rPr>
              <a:t>咨询</a:t>
            </a:r>
            <a:r>
              <a:rPr lang="zh-CN" altLang="zh-CN" sz="2000" dirty="0">
                <a:latin typeface="黑体" pitchFamily="49" charset="-122"/>
                <a:ea typeface="黑体" pitchFamily="49" charset="-122"/>
              </a:rPr>
              <a:t>、</a:t>
            </a:r>
            <a:r>
              <a:rPr lang="zh-CN" altLang="zh-CN" sz="2000" dirty="0" smtClean="0">
                <a:latin typeface="黑体" pitchFamily="49" charset="-122"/>
                <a:ea typeface="黑体" pitchFamily="49" charset="-122"/>
              </a:rPr>
              <a:t>科研</a:t>
            </a:r>
            <a:r>
              <a:rPr lang="zh-CN" altLang="en-US" sz="2000" dirty="0" smtClean="0">
                <a:latin typeface="黑体" pitchFamily="49" charset="-122"/>
                <a:ea typeface="黑体" pitchFamily="49" charset="-122"/>
              </a:rPr>
              <a:t>等专业级</a:t>
            </a:r>
            <a:r>
              <a:rPr lang="zh-CN" altLang="en-US" sz="2000" dirty="0" smtClean="0">
                <a:solidFill>
                  <a:srgbClr val="FF0000"/>
                </a:solidFill>
                <a:latin typeface="黑体" pitchFamily="49" charset="-122"/>
                <a:ea typeface="黑体" pitchFamily="49" charset="-122"/>
              </a:rPr>
              <a:t>知识</a:t>
            </a:r>
            <a:r>
              <a:rPr lang="zh-CN" altLang="zh-CN" sz="2000" dirty="0" smtClean="0">
                <a:solidFill>
                  <a:srgbClr val="FF0000"/>
                </a:solidFill>
                <a:latin typeface="黑体" pitchFamily="49" charset="-122"/>
                <a:ea typeface="黑体" pitchFamily="49" charset="-122"/>
              </a:rPr>
              <a:t>服务</a:t>
            </a:r>
            <a:r>
              <a:rPr lang="zh-CN" altLang="en-US" sz="2000" dirty="0" smtClean="0">
                <a:latin typeface="黑体" pitchFamily="49" charset="-122"/>
                <a:ea typeface="黑体" pitchFamily="49" charset="-122"/>
              </a:rPr>
              <a:t>。</a:t>
            </a:r>
            <a:endParaRPr lang="en-US" altLang="zh-CN" sz="20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anose="05000000000000000000"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anose="05000000000000000000" pitchFamily="2" charset="2"/>
              <a:buChar char="p"/>
              <a:defRPr/>
            </a:pPr>
            <a:endParaRPr lang="en-US" altLang="zh-CN" sz="2000" dirty="0">
              <a:latin typeface="黑体" pitchFamily="49" charset="-122"/>
              <a:ea typeface="黑体" pitchFamily="49" charset="-122"/>
            </a:endParaRPr>
          </a:p>
        </p:txBody>
      </p:sp>
      <p:sp>
        <p:nvSpPr>
          <p:cNvPr id="5" name="圆角矩形 4"/>
          <p:cNvSpPr/>
          <p:nvPr/>
        </p:nvSpPr>
        <p:spPr>
          <a:xfrm>
            <a:off x="1375195" y="2924944"/>
            <a:ext cx="6227214" cy="31702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tIns="0" rtlCol="0" anchor="t"/>
          <a:lstStyle/>
          <a:p>
            <a:pPr algn="ctr"/>
            <a:r>
              <a:rPr lang="zh-CN" altLang="en-US" sz="2400" dirty="0" smtClean="0">
                <a:latin typeface="黑体" pitchFamily="49" charset="-122"/>
                <a:ea typeface="黑体" pitchFamily="49" charset="-122"/>
              </a:rPr>
              <a:t>专业知识服务系统</a:t>
            </a:r>
            <a:endParaRPr lang="zh-CN" altLang="en-US" sz="2400" dirty="0">
              <a:latin typeface="黑体" pitchFamily="49" charset="-122"/>
              <a:ea typeface="黑体" pitchFamily="49" charset="-122"/>
            </a:endParaRPr>
          </a:p>
        </p:txBody>
      </p:sp>
      <p:sp>
        <p:nvSpPr>
          <p:cNvPr id="6" name="燕尾形箭头 5"/>
          <p:cNvSpPr/>
          <p:nvPr/>
        </p:nvSpPr>
        <p:spPr>
          <a:xfrm>
            <a:off x="396787" y="4585700"/>
            <a:ext cx="978408" cy="484632"/>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10" name="燕尾形箭头 9"/>
          <p:cNvSpPr/>
          <p:nvPr/>
        </p:nvSpPr>
        <p:spPr>
          <a:xfrm>
            <a:off x="7618733" y="4560726"/>
            <a:ext cx="598106" cy="484632"/>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7" name="椭圆 6"/>
          <p:cNvSpPr/>
          <p:nvPr/>
        </p:nvSpPr>
        <p:spPr>
          <a:xfrm>
            <a:off x="1391534" y="4498841"/>
            <a:ext cx="1384245" cy="629146"/>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solidFill>
                  <a:schemeClr val="tx1"/>
                </a:solidFill>
                <a:latin typeface="黑体" pitchFamily="49" charset="-122"/>
                <a:ea typeface="黑体" pitchFamily="49" charset="-122"/>
              </a:rPr>
              <a:t>大数据</a:t>
            </a:r>
            <a:endParaRPr lang="zh-CN" altLang="en-US" dirty="0">
              <a:solidFill>
                <a:schemeClr val="tx1"/>
              </a:solidFill>
              <a:latin typeface="黑体" pitchFamily="49" charset="-122"/>
              <a:ea typeface="黑体" pitchFamily="49" charset="-122"/>
            </a:endParaRPr>
          </a:p>
        </p:txBody>
      </p:sp>
      <p:sp>
        <p:nvSpPr>
          <p:cNvPr id="12" name="椭圆 11"/>
          <p:cNvSpPr/>
          <p:nvPr/>
        </p:nvSpPr>
        <p:spPr>
          <a:xfrm>
            <a:off x="4644008" y="4498840"/>
            <a:ext cx="1289179" cy="65835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知识</a:t>
            </a:r>
            <a:endParaRPr lang="zh-CN" altLang="en-US" dirty="0">
              <a:solidFill>
                <a:schemeClr val="tx1"/>
              </a:solidFill>
              <a:latin typeface="黑体" pitchFamily="49" charset="-122"/>
              <a:ea typeface="黑体" pitchFamily="49" charset="-122"/>
            </a:endParaRPr>
          </a:p>
        </p:txBody>
      </p:sp>
      <p:sp>
        <p:nvSpPr>
          <p:cNvPr id="8" name="矩形 7"/>
          <p:cNvSpPr/>
          <p:nvPr/>
        </p:nvSpPr>
        <p:spPr>
          <a:xfrm>
            <a:off x="2904201" y="3634751"/>
            <a:ext cx="1800199"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自动分析</a:t>
            </a:r>
            <a:endParaRPr lang="en-US" altLang="zh-CN" dirty="0" smtClean="0">
              <a:solidFill>
                <a:schemeClr val="tx1"/>
              </a:solidFill>
              <a:latin typeface="黑体" pitchFamily="49" charset="-122"/>
              <a:ea typeface="黑体" pitchFamily="49" charset="-122"/>
            </a:endParaRPr>
          </a:p>
        </p:txBody>
      </p:sp>
      <p:sp>
        <p:nvSpPr>
          <p:cNvPr id="9" name="TextBox 8"/>
          <p:cNvSpPr txBox="1"/>
          <p:nvPr/>
        </p:nvSpPr>
        <p:spPr>
          <a:xfrm>
            <a:off x="305525" y="4196452"/>
            <a:ext cx="954107" cy="400110"/>
          </a:xfrm>
          <a:prstGeom prst="rect">
            <a:avLst/>
          </a:prstGeom>
          <a:noFill/>
        </p:spPr>
        <p:txBody>
          <a:bodyPr wrap="none" rtlCol="0">
            <a:spAutoFit/>
          </a:bodyPr>
          <a:lstStyle/>
          <a:p>
            <a:r>
              <a:rPr lang="zh-CN" altLang="en-US" dirty="0" smtClean="0">
                <a:latin typeface="黑体" pitchFamily="49" charset="-122"/>
                <a:ea typeface="黑体" pitchFamily="49" charset="-122"/>
              </a:rPr>
              <a:t>数据源</a:t>
            </a:r>
            <a:endParaRPr lang="zh-CN" altLang="en-US" dirty="0">
              <a:latin typeface="黑体" pitchFamily="49" charset="-122"/>
              <a:ea typeface="黑体" pitchFamily="49" charset="-122"/>
            </a:endParaRPr>
          </a:p>
        </p:txBody>
      </p:sp>
      <p:sp>
        <p:nvSpPr>
          <p:cNvPr id="16" name="矩形 15"/>
          <p:cNvSpPr/>
          <p:nvPr/>
        </p:nvSpPr>
        <p:spPr>
          <a:xfrm>
            <a:off x="2904201" y="5369376"/>
            <a:ext cx="1800199"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半自动分析</a:t>
            </a:r>
            <a:endParaRPr lang="zh-CN" altLang="en-US" dirty="0">
              <a:solidFill>
                <a:schemeClr val="tx1"/>
              </a:solidFill>
              <a:latin typeface="黑体" pitchFamily="49" charset="-122"/>
              <a:ea typeface="黑体" pitchFamily="49" charset="-122"/>
            </a:endParaRPr>
          </a:p>
        </p:txBody>
      </p:sp>
      <p:sp>
        <p:nvSpPr>
          <p:cNvPr id="18" name="燕尾形箭头 17"/>
          <p:cNvSpPr/>
          <p:nvPr/>
        </p:nvSpPr>
        <p:spPr>
          <a:xfrm rot="16200000">
            <a:off x="3452750" y="6138112"/>
            <a:ext cx="629635" cy="432861"/>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19" name="TextBox 18"/>
          <p:cNvSpPr txBox="1"/>
          <p:nvPr/>
        </p:nvSpPr>
        <p:spPr>
          <a:xfrm>
            <a:off x="2815323" y="6105490"/>
            <a:ext cx="697627" cy="707886"/>
          </a:xfrm>
          <a:prstGeom prst="rect">
            <a:avLst/>
          </a:prstGeom>
          <a:noFill/>
        </p:spPr>
        <p:txBody>
          <a:bodyPr wrap="none" rtlCol="0">
            <a:spAutoFit/>
          </a:bodyPr>
          <a:lstStyle/>
          <a:p>
            <a:r>
              <a:rPr lang="zh-CN" altLang="en-US" dirty="0" smtClean="0">
                <a:latin typeface="黑体" pitchFamily="49" charset="-122"/>
                <a:ea typeface="黑体" pitchFamily="49" charset="-122"/>
              </a:rPr>
              <a:t>专家</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智慧</a:t>
            </a:r>
            <a:endParaRPr lang="zh-CN" altLang="en-US" dirty="0">
              <a:latin typeface="黑体" pitchFamily="49" charset="-122"/>
              <a:ea typeface="黑体" pitchFamily="49" charset="-122"/>
            </a:endParaRPr>
          </a:p>
        </p:txBody>
      </p:sp>
      <p:sp>
        <p:nvSpPr>
          <p:cNvPr id="20" name="TextBox 19"/>
          <p:cNvSpPr txBox="1"/>
          <p:nvPr/>
        </p:nvSpPr>
        <p:spPr>
          <a:xfrm>
            <a:off x="4089692" y="6094197"/>
            <a:ext cx="697627" cy="707886"/>
          </a:xfrm>
          <a:prstGeom prst="rect">
            <a:avLst/>
          </a:prstGeom>
          <a:noFill/>
        </p:spPr>
        <p:txBody>
          <a:bodyPr wrap="none" rtlCol="0">
            <a:spAutoFit/>
          </a:bodyPr>
          <a:lstStyle/>
          <a:p>
            <a:r>
              <a:rPr lang="zh-CN" altLang="en-US" dirty="0" smtClean="0">
                <a:latin typeface="黑体" pitchFamily="49" charset="-122"/>
                <a:ea typeface="黑体" pitchFamily="49" charset="-122"/>
              </a:rPr>
              <a:t>群体</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智慧</a:t>
            </a:r>
            <a:endParaRPr lang="zh-CN" altLang="en-US" dirty="0">
              <a:latin typeface="黑体" pitchFamily="49" charset="-122"/>
              <a:ea typeface="黑体" pitchFamily="49" charset="-122"/>
            </a:endParaRPr>
          </a:p>
        </p:txBody>
      </p:sp>
      <p:cxnSp>
        <p:nvCxnSpPr>
          <p:cNvPr id="14" name="曲线连接符 13"/>
          <p:cNvCxnSpPr>
            <a:stCxn id="7" idx="4"/>
            <a:endCxn id="16" idx="1"/>
          </p:cNvCxnSpPr>
          <p:nvPr/>
        </p:nvCxnSpPr>
        <p:spPr>
          <a:xfrm rot="16200000" flipH="1">
            <a:off x="2211217" y="5000427"/>
            <a:ext cx="565425" cy="82054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7" idx="0"/>
            <a:endCxn id="8" idx="1"/>
          </p:cNvCxnSpPr>
          <p:nvPr/>
        </p:nvCxnSpPr>
        <p:spPr>
          <a:xfrm rot="5400000" flipH="1" flipV="1">
            <a:off x="2223902" y="3818542"/>
            <a:ext cx="540054" cy="82054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8" idx="3"/>
            <a:endCxn id="12" idx="0"/>
          </p:cNvCxnSpPr>
          <p:nvPr/>
        </p:nvCxnSpPr>
        <p:spPr>
          <a:xfrm>
            <a:off x="4704400" y="3958787"/>
            <a:ext cx="584198" cy="54005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16" idx="3"/>
            <a:endCxn id="12" idx="4"/>
          </p:cNvCxnSpPr>
          <p:nvPr/>
        </p:nvCxnSpPr>
        <p:spPr>
          <a:xfrm flipV="1">
            <a:off x="4704400" y="5157192"/>
            <a:ext cx="584198" cy="53622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159711" y="4498840"/>
            <a:ext cx="1289179" cy="65835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solidFill>
                  <a:schemeClr val="tx1"/>
                </a:solidFill>
                <a:latin typeface="黑体" pitchFamily="49" charset="-122"/>
                <a:ea typeface="黑体" pitchFamily="49" charset="-122"/>
              </a:rPr>
              <a:t>信息</a:t>
            </a:r>
            <a:endParaRPr lang="zh-CN" altLang="en-US" dirty="0">
              <a:solidFill>
                <a:schemeClr val="tx1"/>
              </a:solidFill>
              <a:latin typeface="黑体" pitchFamily="49" charset="-122"/>
              <a:ea typeface="黑体" pitchFamily="49" charset="-122"/>
            </a:endParaRPr>
          </a:p>
        </p:txBody>
      </p:sp>
      <p:cxnSp>
        <p:nvCxnSpPr>
          <p:cNvPr id="36" name="直接箭头连接符 35"/>
          <p:cNvCxnSpPr>
            <a:stCxn id="8" idx="2"/>
            <a:endCxn id="30" idx="0"/>
          </p:cNvCxnSpPr>
          <p:nvPr/>
        </p:nvCxnSpPr>
        <p:spPr>
          <a:xfrm>
            <a:off x="3804301" y="4282823"/>
            <a:ext cx="0" cy="2160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804301" y="4774491"/>
            <a:ext cx="0" cy="10705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236435" y="4528045"/>
            <a:ext cx="1289179" cy="59994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专业服务</a:t>
            </a:r>
            <a:endParaRPr lang="zh-CN" altLang="en-US" dirty="0">
              <a:solidFill>
                <a:schemeClr val="tx1"/>
              </a:solidFill>
              <a:latin typeface="黑体" pitchFamily="49" charset="-122"/>
              <a:ea typeface="黑体" pitchFamily="49" charset="-122"/>
            </a:endParaRPr>
          </a:p>
        </p:txBody>
      </p:sp>
      <p:cxnSp>
        <p:nvCxnSpPr>
          <p:cNvPr id="32" name="直接箭头连接符 31"/>
          <p:cNvCxnSpPr>
            <a:stCxn id="12" idx="6"/>
          </p:cNvCxnSpPr>
          <p:nvPr/>
        </p:nvCxnSpPr>
        <p:spPr>
          <a:xfrm>
            <a:off x="5933187" y="4828016"/>
            <a:ext cx="30324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6839" y="3996397"/>
            <a:ext cx="697627" cy="400110"/>
          </a:xfrm>
          <a:prstGeom prst="rect">
            <a:avLst/>
          </a:prstGeom>
          <a:noFill/>
        </p:spPr>
        <p:txBody>
          <a:bodyPr wrap="none" rtlCol="0">
            <a:spAutoFit/>
          </a:bodyPr>
          <a:lstStyle/>
          <a:p>
            <a:r>
              <a:rPr lang="zh-CN" altLang="en-US" dirty="0">
                <a:latin typeface="黑体" pitchFamily="49" charset="-122"/>
                <a:ea typeface="黑体" pitchFamily="49" charset="-122"/>
              </a:rPr>
              <a:t>用户</a:t>
            </a:r>
            <a:endParaRPr lang="zh-CN" altLang="en-US" dirty="0">
              <a:latin typeface="黑体" pitchFamily="49" charset="-122"/>
              <a:ea typeface="黑体" pitchFamily="49" charset="-122"/>
            </a:endParaRPr>
          </a:p>
        </p:txBody>
      </p:sp>
      <p:sp>
        <p:nvSpPr>
          <p:cNvPr id="39" name="Rectangle 2"/>
          <p:cNvSpPr>
            <a:spLocks noChangeArrowheads="1"/>
          </p:cNvSpPr>
          <p:nvPr/>
        </p:nvSpPr>
        <p:spPr bwMode="auto">
          <a:xfrm>
            <a:off x="0" y="214290"/>
            <a:ext cx="2357422" cy="533400"/>
          </a:xfrm>
          <a:prstGeom prst="rect">
            <a:avLst/>
          </a:prstGeom>
          <a:solidFill>
            <a:schemeClr val="bg2"/>
          </a:solidFill>
          <a:ln w="9525">
            <a:noFill/>
            <a:miter lim="800000"/>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7"/>
</p:tagLst>
</file>

<file path=ppt/tags/tag10.xml><?xml version="1.0" encoding="utf-8"?>
<p:tagLst xmlns:p="http://schemas.openxmlformats.org/presentationml/2006/main">
  <p:tag name="TIMING" val="|5.3|11.5"/>
</p:tagLst>
</file>

<file path=ppt/tags/tag11.xml><?xml version="1.0" encoding="utf-8"?>
<p:tagLst xmlns:p="http://schemas.openxmlformats.org/presentationml/2006/main">
  <p:tag name="TIMING" val="|0.9"/>
</p:tagLst>
</file>

<file path=ppt/tags/tag12.xml><?xml version="1.0" encoding="utf-8"?>
<p:tagLst xmlns:p="http://schemas.openxmlformats.org/presentationml/2006/main">
  <p:tag name="TIMING" val="|4.7"/>
</p:tagLst>
</file>

<file path=ppt/tags/tag13.xml><?xml version="1.0" encoding="utf-8"?>
<p:tagLst xmlns:p="http://schemas.openxmlformats.org/presentationml/2006/main">
  <p:tag name="TIMING" val="|0.8"/>
</p:tagLst>
</file>

<file path=ppt/tags/tag14.xml><?xml version="1.0" encoding="utf-8"?>
<p:tagLst xmlns:p="http://schemas.openxmlformats.org/presentationml/2006/main">
  <p:tag name="TIMING" val="|0.9|6.1"/>
</p:tagLst>
</file>

<file path=ppt/tags/tag15.xml><?xml version="1.0" encoding="utf-8"?>
<p:tagLst xmlns:p="http://schemas.openxmlformats.org/presentationml/2006/main">
  <p:tag name="TIMING" val="|4.1"/>
</p:tagLst>
</file>

<file path=ppt/tags/tag16.xml><?xml version="1.0" encoding="utf-8"?>
<p:tagLst xmlns:p="http://schemas.openxmlformats.org/presentationml/2006/main">
  <p:tag name="TIMING" val="|1.5"/>
</p:tagLst>
</file>

<file path=ppt/tags/tag17.xml><?xml version="1.0" encoding="utf-8"?>
<p:tagLst xmlns:p="http://schemas.openxmlformats.org/presentationml/2006/main">
  <p:tag name="TIMING" val="|0.9"/>
</p:tagLst>
</file>

<file path=ppt/tags/tag18.xml><?xml version="1.0" encoding="utf-8"?>
<p:tagLst xmlns:p="http://schemas.openxmlformats.org/presentationml/2006/main">
  <p:tag name="TIMING" val="|0.5"/>
</p:tagLst>
</file>

<file path=ppt/tags/tag19.xml><?xml version="1.0" encoding="utf-8"?>
<p:tagLst xmlns:p="http://schemas.openxmlformats.org/presentationml/2006/main">
  <p:tag name="TIMING" val="|2.6"/>
</p:tagLst>
</file>

<file path=ppt/tags/tag2.xml><?xml version="1.0" encoding="utf-8"?>
<p:tagLst xmlns:p="http://schemas.openxmlformats.org/presentationml/2006/main">
  <p:tag name="TIMING" val="|1.5"/>
</p:tagLst>
</file>

<file path=ppt/tags/tag20.xml><?xml version="1.0" encoding="utf-8"?>
<p:tagLst xmlns:p="http://schemas.openxmlformats.org/presentationml/2006/main">
  <p:tag name="TIMING" val="|1.3|3.4"/>
</p:tagLst>
</file>

<file path=ppt/tags/tag21.xml><?xml version="1.0" encoding="utf-8"?>
<p:tagLst xmlns:p="http://schemas.openxmlformats.org/presentationml/2006/main">
  <p:tag name="TIMING" val="|1.2"/>
</p:tagLst>
</file>

<file path=ppt/tags/tag22.xml><?xml version="1.0" encoding="utf-8"?>
<p:tagLst xmlns:p="http://schemas.openxmlformats.org/presentationml/2006/main">
  <p:tag name="TIMING" val="|0.5"/>
</p:tagLst>
</file>

<file path=ppt/tags/tag23.xml><?xml version="1.0" encoding="utf-8"?>
<p:tagLst xmlns:p="http://schemas.openxmlformats.org/presentationml/2006/main">
  <p:tag name="TIMING" val="|0.7"/>
</p:tagLst>
</file>

<file path=ppt/tags/tag24.xml><?xml version="1.0" encoding="utf-8"?>
<p:tagLst xmlns:p="http://schemas.openxmlformats.org/presentationml/2006/main">
  <p:tag name="TIMING" val="|1"/>
</p:tagLst>
</file>

<file path=ppt/tags/tag25.xml><?xml version="1.0" encoding="utf-8"?>
<p:tagLst xmlns:p="http://schemas.openxmlformats.org/presentationml/2006/main">
  <p:tag name="TIMING" val="|0.5"/>
</p:tagLst>
</file>

<file path=ppt/tags/tag26.xml><?xml version="1.0" encoding="utf-8"?>
<p:tagLst xmlns:p="http://schemas.openxmlformats.org/presentationml/2006/main">
  <p:tag name="TIMING" val="|9.9"/>
</p:tagLst>
</file>

<file path=ppt/tags/tag27.xml><?xml version="1.0" encoding="utf-8"?>
<p:tagLst xmlns:p="http://schemas.openxmlformats.org/presentationml/2006/main">
  <p:tag name="TIMING" val="|6"/>
</p:tagLst>
</file>

<file path=ppt/tags/tag3.xml><?xml version="1.0" encoding="utf-8"?>
<p:tagLst xmlns:p="http://schemas.openxmlformats.org/presentationml/2006/main">
  <p:tag name="TIMING" val="|0.9|8.6"/>
</p:tagLst>
</file>

<file path=ppt/tags/tag4.xml><?xml version="1.0" encoding="utf-8"?>
<p:tagLst xmlns:p="http://schemas.openxmlformats.org/presentationml/2006/main">
  <p:tag name="TIMING" val="|18.3"/>
</p:tagLst>
</file>

<file path=ppt/tags/tag5.xml><?xml version="1.0" encoding="utf-8"?>
<p:tagLst xmlns:p="http://schemas.openxmlformats.org/presentationml/2006/main">
  <p:tag name="TIMING" val="|8.1"/>
</p:tagLst>
</file>

<file path=ppt/tags/tag6.xml><?xml version="1.0" encoding="utf-8"?>
<p:tagLst xmlns:p="http://schemas.openxmlformats.org/presentationml/2006/main">
  <p:tag name="TIMING" val="|3.7|0.7"/>
</p:tagLst>
</file>

<file path=ppt/tags/tag7.xml><?xml version="1.0" encoding="utf-8"?>
<p:tagLst xmlns:p="http://schemas.openxmlformats.org/presentationml/2006/main">
  <p:tag name="TIMING" val="|6.3"/>
</p:tagLst>
</file>

<file path=ppt/tags/tag8.xml><?xml version="1.0" encoding="utf-8"?>
<p:tagLst xmlns:p="http://schemas.openxmlformats.org/presentationml/2006/main">
  <p:tag name="TIMING" val="|15.9"/>
</p:tagLst>
</file>

<file path=ppt/tags/tag9.xml><?xml version="1.0" encoding="utf-8"?>
<p:tagLst xmlns:p="http://schemas.openxmlformats.org/presentationml/2006/main">
  <p:tag name="TIMING" val="|5.6|13.3"/>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6241</Words>
  <Application>WPS 演示</Application>
  <PresentationFormat>全屏显示(4:3)</PresentationFormat>
  <Paragraphs>1210</Paragraphs>
  <Slides>80</Slides>
  <Notes>30</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110" baseType="lpstr">
      <vt:lpstr>Arial</vt:lpstr>
      <vt:lpstr>方正书宋_GBK</vt:lpstr>
      <vt:lpstr>Wingdings</vt:lpstr>
      <vt:lpstr>宋体</vt:lpstr>
      <vt:lpstr>汉仪书宋二KW</vt:lpstr>
      <vt:lpstr>黑体</vt:lpstr>
      <vt:lpstr>汉仪中黑KW</vt:lpstr>
      <vt:lpstr>方正综艺_GBK</vt:lpstr>
      <vt:lpstr>苹方-简</vt:lpstr>
      <vt:lpstr>Times New Roman</vt:lpstr>
      <vt:lpstr>Verdana</vt:lpstr>
      <vt:lpstr>新宋体</vt:lpstr>
      <vt:lpstr>Wingdings 2</vt:lpstr>
      <vt:lpstr>MS PGothic</vt:lpstr>
      <vt:lpstr>华文彩云</vt:lpstr>
      <vt:lpstr>微软雅黑</vt:lpstr>
      <vt:lpstr>汉仪旗黑</vt:lpstr>
      <vt:lpstr>Wingdings 2</vt:lpstr>
      <vt:lpstr>Verdana</vt:lpstr>
      <vt:lpstr>Arial</vt:lpstr>
      <vt:lpstr>华文中宋</vt:lpstr>
      <vt:lpstr>仿宋_GB2312</vt:lpstr>
      <vt:lpstr>宋体</vt:lpstr>
      <vt:lpstr>Arial Unicode MS</vt:lpstr>
      <vt:lpstr>Calibri</vt:lpstr>
      <vt:lpstr>Helvetica Neue</vt:lpstr>
      <vt:lpstr>冬青黑体简体中文</vt:lpstr>
      <vt:lpstr>方正仿宋_GBK</vt:lpstr>
      <vt:lpstr>默认设计模板</vt:lpstr>
      <vt:lpstr>Equation.3</vt:lpstr>
      <vt:lpstr>新一代垂直搜索引擎 ——从信息服务走向知识服务</vt:lpstr>
      <vt:lpstr>PowerPoint 演示文稿</vt:lpstr>
      <vt:lpstr>基本概念 — 知识服务系统、知识、知识服务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案例分析 —从PubMed数据服务到GOPubMed知识服务</vt:lpstr>
      <vt:lpstr>PubMed是什么？特点？</vt:lpstr>
      <vt:lpstr>PowerPoint 演示文稿</vt:lpstr>
      <vt:lpstr>检索方法——基本检索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参考模型 — 知识结构、技术框架、建设流程、系统特征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与其他系统的区别  — 数据库、网页搜索、专家系统</vt:lpstr>
      <vt:lpstr>PowerPoint 演示文稿</vt:lpstr>
      <vt:lpstr>PowerPoint 演示文稿</vt:lpstr>
      <vt:lpstr>PowerPoint 演示文稿</vt:lpstr>
      <vt:lpstr>与其他系统的区别  — 数据库、网页搜索、专家系统</vt:lpstr>
      <vt:lpstr>PowerPoint 演示文稿</vt:lpstr>
      <vt:lpstr>　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lxf</dc:creator>
  <cp:lastModifiedBy>jshao</cp:lastModifiedBy>
  <cp:revision>2465</cp:revision>
  <cp:lastPrinted>2021-09-22T15:49:33Z</cp:lastPrinted>
  <dcterms:created xsi:type="dcterms:W3CDTF">2021-09-22T15:49:33Z</dcterms:created>
  <dcterms:modified xsi:type="dcterms:W3CDTF">2021-09-22T15:49:33Z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2052-3.6.1.5768</vt:lpwstr>
  </property>
</Properties>
</file>